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293E9F6-F239-48C1-85D4-13822B7A443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F82FF8C-09C0-424A-8A61-D25569DE143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287BD90-6025-40C9-97B8-7FAFC4DBE80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6F78B11-E6DE-4CD3-BD66-51AB684EB3F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C98A1EBE-0E06-4CB3-8E8F-DB4BC2F76EB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D7004BA6-4F5D-42C4-BFC0-153B06F1E35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0D60547-FCF2-47AD-97D6-5C4FEDB882A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37AC9C9-F03F-4FAF-B8A1-86A9B8A5766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4A33672-36A9-4761-8D6E-49519AC659C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E14C1CF-54A1-4DF4-818F-9B98D849347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2E74B7C-CC6E-4601-8068-68D5B99D798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/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/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/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/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/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/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/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/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/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/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/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image" Target="../media/image1.jpeg" /><Relationship Id="rId13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blipFill rotWithShape="1">
          <a:blip r:embed="rId1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4.jpeg" /><Relationship Id="rId4" Type="http://schemas.openxmlformats.org/officeDocument/2006/relationships/image" Target="../media/image5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17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7604510501001004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02208" y="1560576"/>
            <a:ext cx="6682348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4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动物园活动策划与执行技巧培训</a:t>
            </a:r>
            <a:endParaRPr lang="en-US" sz="5175" b="1">
              <a:solidFill>
                <a:schemeClr val="accent4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902208" y="4206240"/>
            <a:ext cx="6930733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accent4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汇报人：</a:t>
            </a:r>
            <a:endParaRPr lang="en-US" sz="2025">
              <a:solidFill>
                <a:schemeClr val="accent4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902208" y="4693920"/>
            <a:ext cx="6930733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accent4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2024-01-10</a:t>
            </a:r>
            <a:endParaRPr lang="en-US" sz="2025">
              <a:solidFill>
                <a:schemeClr val="accent4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动物园活动策划概述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动物园活动策划的核心要素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动物园活动执行技巧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动物园活动案例分析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动物园活动策划与执行总结与展望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contents</a:t>
            </a:r>
            <a:endParaRPr lang="en-US" sz="5775" b="1">
              <a:solidFill>
                <a:schemeClr val="accent3">
                  <a:lumMod val="40000"/>
                  <a:lumOff val="60000"/>
                  <a:alpha val="34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目</a:t>
            </a:r>
            <a:endParaRPr lang="en-US" sz="7650" b="1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录</a:t>
            </a:r>
            <a:endParaRPr lang="en-US" sz="7650" b="1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01</a:t>
            </a:r>
            <a:endParaRPr lang="en-US" sz="7650" b="1">
              <a:solidFill>
                <a:schemeClr val="accent4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动物园活动策划概述</a:t>
            </a:r>
            <a:endParaRPr lang="en-US" sz="3825">
              <a:solidFill>
                <a:schemeClr val="accent4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525" r="525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动物园活动是指在动物园内开展的各种形式的活动，包括展览、表演、互动体验等。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动物园活动具有教育性、互动性、娱乐性和生态性等特点，旨在提高游客的环保意识，增进对动物的了解和保护，同时为游客带来愉悦的体验。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动物园活动的定义与特点</a:t>
              </a:r>
              <a:endParaRPr lang="en-US" sz="30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特点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定义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 panose="020f0502020204030204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6319" b="26319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动物园活动策划的重要性</a:t>
              </a:r>
              <a:endParaRPr lang="en-US" sz="30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提升游客体验</a:t>
              </a:r>
              <a:endParaRPr lang="en-US" sz="2025" b="1">
                <a:solidFill>
                  <a:srgbClr val="FFFDF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通过精心策划的动物园活动，为游客提供更加丰富、有趣的游览体验，提高游客满意度。</a:t>
              </a:r>
              <a:endParaRPr lang="en-US" sz="1500">
                <a:solidFill>
                  <a:srgbClr val="FFFDF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保护动物与生态环境</a:t>
              </a:r>
              <a:endParaRPr lang="en-US" sz="2025" b="1">
                <a:solidFill>
                  <a:srgbClr val="FFFDF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动物园活动能够增进游客对动物和生态环境的了解和保护意识，促进动物和生态环境的保护。</a:t>
              </a:r>
              <a:endParaRPr lang="en-US" sz="1500">
                <a:solidFill>
                  <a:srgbClr val="FFFDF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提升动物园品牌形象</a:t>
              </a:r>
              <a:endParaRPr lang="en-US" sz="2025" b="1">
                <a:solidFill>
                  <a:srgbClr val="FFFDF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成功的动物园活动策划有助于提升动物园的品牌形象，提高其知名度和美誉度。</a:t>
              </a:r>
              <a:endParaRPr lang="en-US" sz="1500">
                <a:solidFill>
                  <a:srgbClr val="FFFDF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8375" r="18375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动物园活动策划的历史可以追溯到动物园诞生之初，随着时间的推移，动物园活动策划的理念和实践不断发展和完善。</a:t>
            </a:r>
            <a:endParaRPr lang="en-US" sz="135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历史</a:t>
            </a:r>
            <a:endParaRPr lang="en-US" sz="201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现代的动物园活动策划更加注重创新、多元化和个性化，以满足不同游客的需求。同时，科技手段的运用也日益广泛，如虚拟现实、增强现实等技术为游客带来更加沉浸式的体验。</a:t>
            </a:r>
            <a:endParaRPr lang="en-US" sz="135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发展</a:t>
            </a:r>
            <a:endParaRPr lang="en-US" sz="201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动物园活动策划的历史与发展</a:t>
              </a:r>
              <a:endParaRPr lang="en-US" sz="30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02</a:t>
            </a:r>
            <a:endParaRPr lang="en-US" sz="7650" b="1">
              <a:solidFill>
                <a:schemeClr val="accent4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动物园活动策划的核心要素</a:t>
            </a:r>
            <a:endParaRPr lang="en-US" sz="3825">
              <a:solidFill>
                <a:schemeClr val="accent4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819" r="2381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活动主题应与动物园的特色和目标相符合，能够吸引游客并传达动物园的理念。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主题明确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活动主题应具有创意，避免与其它动物园的活动雷同，提升游客的参与度和记忆度。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创意性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活动主题</a:t>
              </a:r>
              <a:endParaRPr lang="en-US" sz="30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增加营收</a:t>
              </a:r>
              <a:endParaRPr lang="en-US" sz="232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通过活动策划提高门票销售和相关商品的销售，增加动物园的营收。</a:t>
              </a:r>
              <a:endPara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增强游客互动与参与</a:t>
              </a:r>
              <a:endParaRPr lang="en-US" sz="232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活动策划应注重游客的互动与参与，提高游客的满意度和忠诚度。</a:t>
              </a:r>
              <a:endPara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提升动物园知名度</a:t>
            </a:r>
            <a:endParaRPr lang="en-US" sz="232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通过活动策划吸引更多游客，提高动物园的知名度和美誉度。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活动目标</a:t>
              </a:r>
              <a:endParaRPr lang="en-US" sz="30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预算合理分配</a:t>
            </a:r>
            <a:endParaRPr lang="en-US" sz="232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根据活动的规模和需求，合理分配预算，确保活动的顺利进行。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控制成本</a:t>
            </a:r>
            <a:endParaRPr lang="en-US" sz="232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在预算范围内选择合适的供应商和服务商，降低成本，提高活动效益。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活动预算</a:t>
              </a:r>
              <a:endParaRPr lang="en-US" sz="30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5000" r="2500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时间选择</a:t>
            </a:r>
            <a:endParaRPr lang="en-US" sz="2325" b="1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选择合适的活动时间，如节假日或周末，以便吸引更多游客参与。</a:t>
            </a:r>
            <a:endParaRPr lang="en-US" sz="135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地点规划</a:t>
            </a:r>
            <a:endParaRPr lang="en-US" sz="2325" b="1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根据活动类型和规模选择合适的场地，确保活动顺利进行并提高游客体验。</a:t>
            </a:r>
            <a:endParaRPr lang="en-US" sz="135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活动时间与地点</a:t>
              </a:r>
              <a:endParaRPr lang="en-US" sz="30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活动宣传与推广</a:t>
              </a:r>
              <a:endParaRPr lang="en-US" sz="30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宣传渠道多样化</a:t>
              </a:r>
              <a:endParaRPr lang="en-US" sz="202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利用多种宣传渠道，如社交媒体、户外广告、媒体报道等，提高活动的知名度和曝光率。</a:t>
              </a:r>
              <a:endPara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合作推广</a:t>
              </a:r>
              <a:endParaRPr lang="en-US" sz="202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与相关机构和企业合作推广活动，扩大活动的影响力和参与度。</a:t>
              </a:r>
              <a:endPara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03</a:t>
            </a:r>
            <a:endParaRPr lang="en-US" sz="7650" b="1">
              <a:solidFill>
                <a:schemeClr val="accent4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动物园活动执行技巧</a:t>
            </a:r>
            <a:endParaRPr lang="en-US" sz="3825">
              <a:solidFill>
                <a:schemeClr val="accent4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3535" r="13535"/>
          <a:stretch>
            <a:fillRect/>
          </a:stretch>
        </p:blipFill>
        <p:spPr>
          <a:xfrm>
            <a:off x="8422415" y="1165018"/>
            <a:ext cx="3769585" cy="516874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01242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在筹备活动时，首先需要明确活动的目标，例如提高动物园知名度、增加门票销售、提升游客参与度等。</a:t>
            </a:r>
            <a:endParaRPr lang="en-US" sz="135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" name="AutoShape 6"/>
          <p:cNvSpPr/>
          <p:nvPr/>
        </p:nvSpPr>
        <p:spPr>
          <a:xfrm>
            <a:off x="3099145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784885" y="1602358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5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明确活动目标</a:t>
            </a:r>
            <a:endParaRPr lang="en-US" sz="1605" b="1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4405571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根据目标制定详细的活动计划，包括活动主题、时间、地点、流程、预算等。</a:t>
            </a:r>
            <a:endParaRPr lang="en-US" sz="135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9" name="Group 9"/>
          <p:cNvGrpSpPr/>
          <p:nvPr/>
        </p:nvGrpSpPr>
        <p:grpSpPr>
          <a:xfrm>
            <a:off x="4343439" y="1390903"/>
            <a:ext cx="3535395" cy="975360"/>
            <a:chOff x="4343439" y="1390903"/>
            <a:chExt cx="3535395" cy="975360"/>
          </a:xfrm>
        </p:grpSpPr>
        <p:sp>
          <p:nvSpPr>
            <p:cNvPr id="10" name="AutoShape 10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903474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TextBox 13"/>
          <p:cNvSpPr txBox="1"/>
          <p:nvPr/>
        </p:nvSpPr>
        <p:spPr>
          <a:xfrm>
            <a:off x="4587137" y="1601372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5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制定活动计划</a:t>
            </a:r>
            <a:endParaRPr lang="en-US" sz="1605" b="1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整合动物园内外资源，如场地、设施、人员、物资等，确保活动顺利进行。</a:t>
            </a:r>
            <a:endParaRPr lang="en-US" sz="135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7" name="AutoShape 17"/>
          <p:cNvSpPr/>
          <p:nvPr/>
        </p:nvSpPr>
        <p:spPr>
          <a:xfrm>
            <a:off x="3099145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784885" y="4150486"/>
            <a:ext cx="3066513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5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资源整合</a:t>
            </a:r>
            <a:endParaRPr lang="en-US" sz="1605" b="1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通过各种渠道进行活动宣传，吸引游客参与。</a:t>
            </a:r>
            <a:endParaRPr lang="en-US" sz="135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2" name="AutoShape 22"/>
          <p:cNvSpPr/>
          <p:nvPr/>
        </p:nvSpPr>
        <p:spPr>
          <a:xfrm>
            <a:off x="6903474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587137" y="4150486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5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宣传推广</a:t>
            </a:r>
            <a:endParaRPr lang="en-US" sz="1605" b="1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活动筹备</a:t>
              </a:r>
              <a:endParaRPr lang="en-US" sz="30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167" r="3167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484" r="484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087" r="3087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3174" r="3174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6416218" y="3460761"/>
            <a:ext cx="2285143" cy="745998"/>
            <a:chOff x="6416218" y="3460761"/>
            <a:chExt cx="2285143" cy="745998"/>
          </a:xfrm>
        </p:grpSpPr>
        <p:sp>
          <p:nvSpPr>
            <p:cNvPr id="7" name="AutoShape 7"/>
            <p:cNvSpPr/>
            <p:nvPr/>
          </p:nvSpPr>
          <p:spPr>
            <a:xfrm>
              <a:off x="6416218" y="3460761"/>
              <a:ext cx="2285143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416218" y="4197615"/>
            <a:ext cx="2288381" cy="2112169"/>
            <a:chOff x="6416218" y="4197615"/>
            <a:chExt cx="2288381" cy="2112169"/>
          </a:xfrm>
        </p:grpSpPr>
        <p:sp>
          <p:nvSpPr>
            <p:cNvPr id="9" name="AutoShape 9"/>
            <p:cNvSpPr/>
            <p:nvPr/>
          </p:nvSpPr>
          <p:spPr>
            <a:xfrm>
              <a:off x="6416218" y="4197615"/>
              <a:ext cx="2288381" cy="2112169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3571418" y="3460761"/>
            <a:ext cx="2285429" cy="852159"/>
            <a:chOff x="3571418" y="3460761"/>
            <a:chExt cx="2285429" cy="852159"/>
          </a:xfrm>
        </p:grpSpPr>
        <p:sp>
          <p:nvSpPr>
            <p:cNvPr id="11" name="AutoShape 11"/>
            <p:cNvSpPr/>
            <p:nvPr/>
          </p:nvSpPr>
          <p:spPr>
            <a:xfrm>
              <a:off x="3571418" y="3460761"/>
              <a:ext cx="2285429" cy="85215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3571418" y="4206759"/>
            <a:ext cx="2288096" cy="2103025"/>
            <a:chOff x="3571418" y="4206759"/>
            <a:chExt cx="2288096" cy="2103025"/>
          </a:xfrm>
        </p:grpSpPr>
        <p:sp>
          <p:nvSpPr>
            <p:cNvPr id="13" name="AutoShape 13"/>
            <p:cNvSpPr/>
            <p:nvPr/>
          </p:nvSpPr>
          <p:spPr>
            <a:xfrm>
              <a:off x="3571418" y="4206759"/>
              <a:ext cx="2288096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265251" y="3460761"/>
            <a:ext cx="2286000" cy="745998"/>
            <a:chOff x="9265251" y="3460761"/>
            <a:chExt cx="2286000" cy="745998"/>
          </a:xfrm>
        </p:grpSpPr>
        <p:sp>
          <p:nvSpPr>
            <p:cNvPr id="15" name="AutoShape 15"/>
            <p:cNvSpPr/>
            <p:nvPr/>
          </p:nvSpPr>
          <p:spPr>
            <a:xfrm>
              <a:off x="9265251" y="3460761"/>
              <a:ext cx="2286000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9265251" y="4204473"/>
            <a:ext cx="2286000" cy="2105311"/>
            <a:chOff x="9265251" y="4204473"/>
            <a:chExt cx="2286000" cy="2105311"/>
          </a:xfrm>
        </p:grpSpPr>
        <p:sp>
          <p:nvSpPr>
            <p:cNvPr id="17" name="AutoShape 17"/>
            <p:cNvSpPr/>
            <p:nvPr/>
          </p:nvSpPr>
          <p:spPr>
            <a:xfrm>
              <a:off x="9265251" y="4204473"/>
              <a:ext cx="2286000" cy="2105311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9" name="AutoShape 19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活动现场管理</a:t>
              </a:r>
              <a:endParaRPr lang="en-US" sz="30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56455" y="4477571"/>
            <a:ext cx="2164942" cy="1552257"/>
            <a:chOff x="756455" y="4477571"/>
            <a:chExt cx="2164942" cy="1552257"/>
          </a:xfrm>
        </p:grpSpPr>
        <p:sp>
          <p:nvSpPr>
            <p:cNvPr id="44" name="TextBox 44"/>
            <p:cNvSpPr txBox="1"/>
            <p:nvPr/>
          </p:nvSpPr>
          <p:spPr>
            <a:xfrm>
              <a:off x="756455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根据活动主题进行场地布置，营造氛围。</a:t>
              </a:r>
              <a:endParaRPr lang="en-US" sz="1500">
                <a:solidFill>
                  <a:srgbClr val="FFFDF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3628568" y="4477571"/>
            <a:ext cx="2164942" cy="1552257"/>
            <a:chOff x="3628568" y="4477571"/>
            <a:chExt cx="2164942" cy="1552257"/>
          </a:xfrm>
        </p:grpSpPr>
        <p:sp>
          <p:nvSpPr>
            <p:cNvPr id="46" name="TextBox 46"/>
            <p:cNvSpPr txBox="1"/>
            <p:nvPr/>
          </p:nvSpPr>
          <p:spPr>
            <a:xfrm>
              <a:off x="3628568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合理安排入场、出场、游览路线，避免人流拥堵或混乱。</a:t>
              </a:r>
              <a:endParaRPr lang="en-US" sz="1500">
                <a:solidFill>
                  <a:srgbClr val="FFFDF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6466794" y="4477571"/>
            <a:ext cx="2164942" cy="1552257"/>
            <a:chOff x="6466794" y="4477571"/>
            <a:chExt cx="2164942" cy="1552257"/>
          </a:xfrm>
        </p:grpSpPr>
        <p:sp>
          <p:nvSpPr>
            <p:cNvPr id="48" name="TextBox 48"/>
            <p:cNvSpPr txBox="1"/>
            <p:nvPr/>
          </p:nvSpPr>
          <p:spPr>
            <a:xfrm>
              <a:off x="6466794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确保游客和动物的安全，如设置警示标识、配备安全员等。</a:t>
              </a:r>
              <a:endParaRPr lang="en-US" sz="1500">
                <a:solidFill>
                  <a:srgbClr val="FFFDF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9318371" y="4477571"/>
            <a:ext cx="2164942" cy="1552257"/>
            <a:chOff x="9318371" y="4477571"/>
            <a:chExt cx="2164942" cy="1552257"/>
          </a:xfrm>
        </p:grpSpPr>
        <p:sp>
          <p:nvSpPr>
            <p:cNvPr id="50" name="TextBox 50"/>
            <p:cNvSpPr txBox="1"/>
            <p:nvPr/>
          </p:nvSpPr>
          <p:spPr>
            <a:xfrm>
              <a:off x="9318371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提供必要的服务，如餐饮、休息、卫生间等。</a:t>
              </a:r>
              <a:endParaRPr lang="en-US" sz="1500">
                <a:solidFill>
                  <a:srgbClr val="FFFDF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705451" y="3588593"/>
            <a:ext cx="2267763" cy="490334"/>
            <a:chOff x="705451" y="3588593"/>
            <a:chExt cx="2267763" cy="490334"/>
          </a:xfrm>
        </p:grpSpPr>
        <p:sp>
          <p:nvSpPr>
            <p:cNvPr id="52" name="TextBox 52"/>
            <p:cNvSpPr txBox="1"/>
            <p:nvPr/>
          </p:nvSpPr>
          <p:spPr>
            <a:xfrm>
              <a:off x="7054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场地布置</a:t>
              </a:r>
              <a:endParaRPr lang="en-US" sz="2025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3628568" y="3588593"/>
            <a:ext cx="2267763" cy="490334"/>
            <a:chOff x="3628568" y="3588593"/>
            <a:chExt cx="2267763" cy="490334"/>
          </a:xfrm>
        </p:grpSpPr>
        <p:sp>
          <p:nvSpPr>
            <p:cNvPr id="54" name="TextBox 54"/>
            <p:cNvSpPr txBox="1"/>
            <p:nvPr/>
          </p:nvSpPr>
          <p:spPr>
            <a:xfrm>
              <a:off x="362856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人流控制</a:t>
              </a:r>
              <a:endParaRPr lang="en-US" sz="2025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6433598" y="3588593"/>
            <a:ext cx="2267763" cy="490334"/>
            <a:chOff x="6433598" y="3588593"/>
            <a:chExt cx="2267763" cy="490334"/>
          </a:xfrm>
        </p:grpSpPr>
        <p:sp>
          <p:nvSpPr>
            <p:cNvPr id="56" name="TextBox 56"/>
            <p:cNvSpPr txBox="1"/>
            <p:nvPr/>
          </p:nvSpPr>
          <p:spPr>
            <a:xfrm>
              <a:off x="643359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安全管理</a:t>
              </a:r>
              <a:endParaRPr lang="en-US" sz="2025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9265251" y="3588593"/>
            <a:ext cx="2267763" cy="490334"/>
            <a:chOff x="9265251" y="3588593"/>
            <a:chExt cx="2267763" cy="490334"/>
          </a:xfrm>
        </p:grpSpPr>
        <p:sp>
          <p:nvSpPr>
            <p:cNvPr id="58" name="TextBox 58"/>
            <p:cNvSpPr txBox="1"/>
            <p:nvPr/>
          </p:nvSpPr>
          <p:spPr>
            <a:xfrm>
              <a:off x="92652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服务提供</a:t>
              </a:r>
              <a:endParaRPr lang="en-US" sz="2025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https://d.book118.com/676045105010010041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81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0">
      <vt:lpstr>Arial</vt:lpstr>
      <vt:lpstr>Calibri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2024-09-07T17:25:24.355</cp:lastPrinted>
  <dcterms:created xsi:type="dcterms:W3CDTF">2024-09-07T09:25:24Z</dcterms:created>
  <dcterms:modified xsi:type="dcterms:W3CDTF">2024-09-07T09:25:26Z</dcterms:modified>
</cp:coreProperties>
</file>