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 id="214748369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0693400" cy="7561263"/>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2.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8546"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l">
              <a:spcBef>
                <a:spcPct val="0"/>
              </a:spcBef>
              <a:buClrTx/>
              <a:defRPr sz="1200">
                <a:solidFill>
                  <a:schemeClr val="tx1"/>
                </a:solidFill>
                <a:latin typeface="Arial"/>
                <a:ea typeface="宋体" pitchFamily="2" charset="-122"/>
              </a:defRPr>
            </a:lvl1pPr>
          </a:lstStyle>
          <a:p>
            <a:pPr>
              <a:defRPr/>
            </a:pPr>
            <a:endParaRPr lang="en-US" altLang="zh-CN"/>
          </a:p>
        </p:txBody>
      </p:sp>
      <p:sp>
        <p:nvSpPr>
          <p:cNvPr id="108547"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a:spcBef>
                <a:spcPct val="0"/>
              </a:spcBef>
              <a:buClrTx/>
              <a:defRPr sz="1200">
                <a:solidFill>
                  <a:schemeClr val="tx1"/>
                </a:solidFill>
                <a:latin typeface="Arial"/>
                <a:ea typeface="宋体" pitchFamily="2" charset="-122"/>
              </a:defRPr>
            </a:lvl1pPr>
          </a:lstStyle>
          <a:p>
            <a:pPr>
              <a:defRPr/>
            </a:pPr>
            <a:endParaRPr lang="en-US" altLang="zh-CN"/>
          </a:p>
        </p:txBody>
      </p:sp>
      <p:sp>
        <p:nvSpPr>
          <p:cNvPr id="4100" name="Rectangle 4"/>
          <p:cNvSpPr>
            <a:spLocks noGrp="1" noRot="1" noChangeAspect="1" noChangeArrowheads="1" noTextEdit="1"/>
          </p:cNvSpPr>
          <p:nvPr>
            <p:ph type="sldImg" idx="2"/>
          </p:nvPr>
        </p:nvSpPr>
        <p:spPr bwMode="auto">
          <a:xfrm>
            <a:off x="1004888" y="685800"/>
            <a:ext cx="4848225" cy="3429000"/>
          </a:xfrm>
          <a:prstGeom prst="rect">
            <a:avLst/>
          </a:prstGeom>
          <a:noFill/>
          <a:ln w="9525">
            <a:solidFill>
              <a:srgbClr val="000000"/>
            </a:solidFill>
            <a:miter lim="800000"/>
          </a:ln>
        </p:spPr>
      </p:sp>
      <p:sp>
        <p:nvSpPr>
          <p:cNvPr id="108549"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108550"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l">
              <a:spcBef>
                <a:spcPct val="0"/>
              </a:spcBef>
              <a:buClrTx/>
              <a:defRPr sz="1200">
                <a:solidFill>
                  <a:schemeClr val="tx1"/>
                </a:solidFill>
                <a:latin typeface="Arial"/>
                <a:ea typeface="宋体" pitchFamily="2" charset="-122"/>
              </a:defRPr>
            </a:lvl1pPr>
          </a:lstStyle>
          <a:p>
            <a:pPr>
              <a:defRPr/>
            </a:pPr>
            <a:endParaRPr lang="en-US" altLang="zh-CN"/>
          </a:p>
        </p:txBody>
      </p:sp>
      <p:sp>
        <p:nvSpPr>
          <p:cNvPr id="108551"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a:spcBef>
                <a:spcPct val="0"/>
              </a:spcBef>
              <a:buClrTx/>
              <a:defRPr sz="1200">
                <a:solidFill>
                  <a:schemeClr val="tx1"/>
                </a:solidFill>
                <a:latin typeface="Arial"/>
                <a:ea typeface="宋体" pitchFamily="2" charset="-122"/>
              </a:defRPr>
            </a:lvl1pPr>
          </a:lstStyle>
          <a:p>
            <a:pPr>
              <a:defRPr/>
            </a:pPr>
            <a:fld id="{BE402D3E-F542-42CE-B44F-1CFB95B52437}" type="slidenum">
              <a:rPr lang="en-US" altLang="zh-CN"/>
              <a:pPr>
                <a:defRPr/>
              </a:pPr>
              <a:t>‹#›</a:t>
            </a:fld>
            <a:endParaRPr lang="en-US" altLang="zh-CN"/>
          </a:p>
        </p:txBody>
      </p:sp>
    </p:spTree>
    <p:extLst>
      <p:ext uri="{BB962C8B-B14F-4D97-AF65-F5344CB8AC3E}">
        <p14:creationId xmlns:p14="http://schemas.microsoft.com/office/powerpoint/2010/main" val="27771993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a:ea typeface="宋体" pitchFamily="2" charset="-122"/>
        <a:cs typeface="+mn-cs"/>
      </a:defRPr>
    </a:lvl1pPr>
    <a:lvl2pPr marL="520700" algn="l" rtl="0" eaLnBrk="0" fontAlgn="base" hangingPunct="0">
      <a:spcBef>
        <a:spcPct val="30000"/>
      </a:spcBef>
      <a:spcAft>
        <a:spcPct val="0"/>
      </a:spcAft>
      <a:defRPr sz="1400" kern="1200">
        <a:solidFill>
          <a:schemeClr val="tx1"/>
        </a:solidFill>
        <a:latin typeface="Arial"/>
        <a:ea typeface="宋体" pitchFamily="2" charset="-122"/>
        <a:cs typeface="+mn-cs"/>
      </a:defRPr>
    </a:lvl2pPr>
    <a:lvl3pPr marL="1042988" algn="l" rtl="0" eaLnBrk="0" fontAlgn="base" hangingPunct="0">
      <a:spcBef>
        <a:spcPct val="30000"/>
      </a:spcBef>
      <a:spcAft>
        <a:spcPct val="0"/>
      </a:spcAft>
      <a:defRPr sz="1400" kern="1200">
        <a:solidFill>
          <a:schemeClr val="tx1"/>
        </a:solidFill>
        <a:latin typeface="Arial"/>
        <a:ea typeface="宋体" pitchFamily="2" charset="-122"/>
        <a:cs typeface="+mn-cs"/>
      </a:defRPr>
    </a:lvl3pPr>
    <a:lvl4pPr marL="1563688" algn="l" rtl="0" eaLnBrk="0" fontAlgn="base" hangingPunct="0">
      <a:spcBef>
        <a:spcPct val="30000"/>
      </a:spcBef>
      <a:spcAft>
        <a:spcPct val="0"/>
      </a:spcAft>
      <a:defRPr sz="1400" kern="1200">
        <a:solidFill>
          <a:schemeClr val="tx1"/>
        </a:solidFill>
        <a:latin typeface="Arial"/>
        <a:ea typeface="宋体" pitchFamily="2" charset="-122"/>
        <a:cs typeface="+mn-cs"/>
      </a:defRPr>
    </a:lvl4pPr>
    <a:lvl5pPr marL="2085975" algn="l" rtl="0" eaLnBrk="0" fontAlgn="base" hangingPunct="0">
      <a:spcBef>
        <a:spcPct val="30000"/>
      </a:spcBef>
      <a:spcAft>
        <a:spcPct val="0"/>
      </a:spcAft>
      <a:defRPr sz="1400" kern="1200">
        <a:solidFill>
          <a:schemeClr val="tx1"/>
        </a:solidFill>
        <a:latin typeface="Arial"/>
        <a:ea typeface="宋体" pitchFamily="2" charset="-122"/>
        <a:cs typeface="+mn-cs"/>
      </a:defRPr>
    </a:lvl5pPr>
    <a:lvl6pPr marL="2607640" algn="l" defTabSz="1043056" rtl="0" eaLnBrk="1" latinLnBrk="0" hangingPunct="1">
      <a:defRPr sz="1400" kern="1200">
        <a:solidFill>
          <a:schemeClr val="tx1"/>
        </a:solidFill>
        <a:latin typeface="+mn-lt"/>
        <a:ea typeface="+mn-ea"/>
        <a:cs typeface="+mn-cs"/>
      </a:defRPr>
    </a:lvl6pPr>
    <a:lvl7pPr marL="3129168" algn="l" defTabSz="1043056" rtl="0" eaLnBrk="1" latinLnBrk="0" hangingPunct="1">
      <a:defRPr sz="1400" kern="1200">
        <a:solidFill>
          <a:schemeClr val="tx1"/>
        </a:solidFill>
        <a:latin typeface="+mn-lt"/>
        <a:ea typeface="+mn-ea"/>
        <a:cs typeface="+mn-cs"/>
      </a:defRPr>
    </a:lvl7pPr>
    <a:lvl8pPr marL="3650696" algn="l" defTabSz="1043056" rtl="0" eaLnBrk="1" latinLnBrk="0" hangingPunct="1">
      <a:defRPr sz="1400" kern="1200">
        <a:solidFill>
          <a:schemeClr val="tx1"/>
        </a:solidFill>
        <a:latin typeface="+mn-lt"/>
        <a:ea typeface="+mn-ea"/>
        <a:cs typeface="+mn-cs"/>
      </a:defRPr>
    </a:lvl8pPr>
    <a:lvl9pPr marL="4172224" algn="l" defTabSz="1043056" rtl="0" eaLnBrk="1" latinLnBrk="0" hangingPunct="1">
      <a:defRPr sz="14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85" name="Rectangle 2"/>
          <p:cNvSpPr>
            <a:spLocks noGrp="1" noRot="1" noChangeAspect="1" noChangeArrowheads="1" noTextEdit="1"/>
          </p:cNvSpPr>
          <p:nvPr>
            <p:ph type="sldImg"/>
          </p:nvPr>
        </p:nvSpPr>
        <p:spPr/>
      </p:sp>
      <p:sp>
        <p:nvSpPr>
          <p:cNvPr id="41986"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latin typeface="Arial" pitchFamily="34" charset="0"/>
            </a:endParaRPr>
          </a:p>
        </p:txBody>
      </p:sp>
    </p:spTree>
    <p:extLst>
      <p:ext uri="{BB962C8B-B14F-4D97-AF65-F5344CB8AC3E}">
        <p14:creationId xmlns:p14="http://schemas.microsoft.com/office/powerpoint/2010/main" val="266914216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BE402D3E-F542-42CE-B44F-1CFB95B52437}" type="slidenum">
              <a:rPr lang="en-US" altLang="zh-CN" smtClean="0"/>
              <a:pPr>
                <a:defRPr/>
              </a:pPr>
              <a:t>7</a:t>
            </a:fld>
            <a:endParaRPr lang="en-US" altLang="zh-CN"/>
          </a:p>
        </p:txBody>
      </p:sp>
    </p:spTree>
    <p:extLst>
      <p:ext uri="{BB962C8B-B14F-4D97-AF65-F5344CB8AC3E}">
        <p14:creationId xmlns:p14="http://schemas.microsoft.com/office/powerpoint/2010/main" val="538247255"/>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85" name="Rectangle 2"/>
          <p:cNvSpPr>
            <a:spLocks noGrp="1" noRot="1" noChangeAspect="1" noChangeArrowheads="1" noTextEdit="1"/>
          </p:cNvSpPr>
          <p:nvPr>
            <p:ph type="sldImg"/>
          </p:nvPr>
        </p:nvSpPr>
        <p:spPr/>
      </p:sp>
      <p:sp>
        <p:nvSpPr>
          <p:cNvPr id="41986" name="Rectangle 3"/>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latin typeface="Arial" pitchFamily="34" charset="0"/>
            </a:endParaRPr>
          </a:p>
        </p:txBody>
      </p:sp>
    </p:spTree>
    <p:extLst>
      <p:ext uri="{BB962C8B-B14F-4D97-AF65-F5344CB8AC3E}">
        <p14:creationId xmlns:p14="http://schemas.microsoft.com/office/powerpoint/2010/main" val="2761267502"/>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A7D64A-57AF-482A-8A0E-DA4D0760B8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0EA5E-5C37-4572-92EB-95311C078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54DB65-3A4D-4587-937F-9C5F87AEAB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C8C8DF-8A3C-4422-B231-E6342094D4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253B34-CBEB-48AA-BCDB-E409394404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DEB1F8-EAE1-4525-9F9A-0138961F24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C9E30D-A0FF-45F1-A7DF-EE41352881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5D3A11-0B67-4113-B1B3-0B8B32FDB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6514F2-C3EE-4651-BFFF-34FB8EDEF6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C9DD4B-C803-4DD0-BCB3-7291C2921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CF5A40-DC16-4938-AC67-36D3C702D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3" name="Text Box 7"/>
          <p:cNvSpPr txBox="1">
            <a:spLocks noChangeArrowheads="1"/>
          </p:cNvSpPr>
          <p:nvPr/>
        </p:nvSpPr>
        <p:spPr bwMode="auto">
          <a:xfrm>
            <a:off x="0" y="7291388"/>
            <a:ext cx="8120063" cy="274637"/>
          </a:xfrm>
          <a:prstGeom prst="rect">
            <a:avLst/>
          </a:prstGeom>
          <a:noFill/>
          <a:ln w="9525">
            <a:noFill/>
            <a:miter lim="800000"/>
          </a:ln>
        </p:spPr>
        <p:txBody>
          <a:bodyPr lIns="104306" tIns="52153" rIns="104306" bIns="5215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defRPr/>
            </a:pPr>
            <a:r>
              <a:rPr kumimoji="1" lang="en-US" altLang="zh-CN" sz="1100" i="1">
                <a:latin typeface="Arial" pitchFamily="34" charset="0"/>
                <a:ea typeface="宋体" pitchFamily="2" charset="-122"/>
                <a:cs typeface="Times New Roman" pitchFamily="18" charset="0"/>
              </a:rPr>
              <a:t>© </a:t>
            </a:r>
            <a:r>
              <a:rPr kumimoji="1" lang="zh-CN" altLang="en-US" sz="1100" i="1">
                <a:latin typeface="Arial" pitchFamily="34" charset="0"/>
                <a:ea typeface="宋体" pitchFamily="2" charset="-122"/>
                <a:cs typeface="Times New Roman" pitchFamily="18" charset="0"/>
              </a:rPr>
              <a:t>本资料在</a:t>
            </a:r>
            <a:r>
              <a:rPr kumimoji="1" lang="en-US" altLang="zh-CN" sz="1100" i="1">
                <a:latin typeface="Arial" pitchFamily="34" charset="0"/>
                <a:ea typeface="宋体" pitchFamily="2" charset="-122"/>
                <a:cs typeface="Times New Roman" pitchFamily="18" charset="0"/>
              </a:rPr>
              <a:t>AMT</a:t>
            </a:r>
            <a:r>
              <a:rPr kumimoji="1" lang="zh-CN" altLang="en-US" sz="1100" i="1">
                <a:latin typeface="Arial" pitchFamily="34" charset="0"/>
                <a:ea typeface="宋体" pitchFamily="2" charset="-122"/>
                <a:cs typeface="Times New Roman" pitchFamily="18" charset="0"/>
              </a:rPr>
              <a:t>的文档控制范围之内，在得到许可后方可使用</a:t>
            </a:r>
          </a:p>
        </p:txBody>
      </p:sp>
      <p:pic>
        <p:nvPicPr>
          <p:cNvPr id="5" name="图片 4"/>
          <p:cNvPicPr>
            <a:picLocks noChangeAspect="1"/>
          </p:cNvPicPr>
          <p:nvPr userDrawn="1"/>
        </p:nvPicPr>
        <p:blipFill>
          <a:blip r:embed="rId1"/>
          <a:stretch>
            <a:fillRect/>
          </a:stretch>
        </p:blipFill>
        <p:spPr>
          <a:xfrm>
            <a:off x="0" y="0"/>
            <a:ext cx="10693400" cy="3667125"/>
          </a:xfrm>
          <a:prstGeom prst="rect">
            <a:avLst/>
          </a:prstGeom>
        </p:spPr>
      </p:pic>
      <p:pic>
        <p:nvPicPr>
          <p:cNvPr id="6" name="图片 5"/>
          <p:cNvPicPr>
            <a:picLocks noChangeAspect="1"/>
          </p:cNvPicPr>
          <p:nvPr userDrawn="1"/>
        </p:nvPicPr>
        <p:blipFill>
          <a:blip r:embed="rId2"/>
          <a:stretch>
            <a:fillRect/>
          </a:stretch>
        </p:blipFill>
        <p:spPr>
          <a:xfrm>
            <a:off x="7578948" y="6962178"/>
            <a:ext cx="1743075" cy="342900"/>
          </a:xfrm>
          <a:prstGeom prst="rect">
            <a:avLst/>
          </a:prstGeom>
        </p:spPr>
      </p:pic>
      <p:pic>
        <p:nvPicPr>
          <p:cNvPr id="7" name="Picture 10" descr="AMT-new2"/>
          <p:cNvPicPr>
            <a:picLocks noChangeAspect="1" noChangeArrowheads="1"/>
          </p:cNvPicPr>
          <p:nvPr userDrawn="1"/>
        </p:nvPicPr>
        <p:blipFill>
          <a:blip r:embed="rId3"/>
          <a:stretch>
            <a:fillRect/>
          </a:stretch>
        </p:blipFill>
        <p:spPr bwMode="auto">
          <a:xfrm>
            <a:off x="9451155" y="6962178"/>
            <a:ext cx="1031107" cy="486371"/>
          </a:xfrm>
          <a:prstGeom prst="rect">
            <a:avLst/>
          </a:prstGeom>
          <a:noFill/>
          <a:ln w="9525">
            <a:noFill/>
            <a:miter lim="800000"/>
          </a:ln>
        </p:spPr>
      </p:pic>
      <p:sp>
        <p:nvSpPr>
          <p:cNvPr id="8" name="Rectangle 21"/>
          <p:cNvSpPr>
            <a:spLocks noChangeArrowheads="1"/>
          </p:cNvSpPr>
          <p:nvPr userDrawn="1"/>
        </p:nvSpPr>
        <p:spPr bwMode="auto">
          <a:xfrm>
            <a:off x="162124" y="6885469"/>
            <a:ext cx="3785644" cy="351546"/>
          </a:xfrm>
          <a:prstGeom prst="rect">
            <a:avLst/>
          </a:prstGeom>
          <a:noFill/>
          <a:ln>
            <a:noFill/>
          </a:ln>
          <a:extLst/>
        </p:spPr>
        <p:txBody>
          <a:bodyPr wrap="square" lIns="104306" tIns="52153" rIns="104306" bIns="5215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l" defTabSz="914400" rtl="0" eaLnBrk="1" fontAlgn="base" latinLnBrk="0" hangingPunct="1">
              <a:lnSpc>
                <a:spcPct val="100000"/>
              </a:lnSpc>
              <a:spcBef>
                <a:spcPct val="50000"/>
              </a:spcBef>
              <a:spcAft>
                <a:spcPct val="0"/>
              </a:spcAft>
              <a:buClrTx/>
              <a:buSzTx/>
              <a:buFontTx/>
              <a:buNone/>
              <a:defRPr/>
            </a:pPr>
            <a:r>
              <a:rPr kumimoji="1" lang="en-US" altLang="zh-CN" sz="1600" b="1" smtClean="0">
                <a:solidFill>
                  <a:schemeClr val="tx2"/>
                </a:solidFill>
                <a:latin typeface="+mn-ea"/>
                <a:ea typeface="+mn-ea"/>
              </a:rPr>
              <a:t> AMT-</a:t>
            </a:r>
            <a:r>
              <a:rPr kumimoji="1" lang="zh-CN" altLang="en-US" sz="1600" b="1" smtClean="0">
                <a:solidFill>
                  <a:schemeClr val="tx2"/>
                </a:solidFill>
                <a:latin typeface="+mn-ea"/>
                <a:ea typeface="+mn-ea"/>
              </a:rPr>
              <a:t>海利得信息化咨询联合项目组 </a:t>
            </a:r>
            <a:endParaRPr kumimoji="1" lang="en-US" altLang="zh-CN" sz="1600" b="0" kern="1200" smtClean="0">
              <a:solidFill>
                <a:schemeClr val="tx2"/>
              </a:solidFill>
              <a:latin typeface="+mn-ea"/>
              <a:ea typeface="+mn-ea"/>
              <a:cs typeface="+mn-cs"/>
            </a:endParaRPr>
          </a:p>
        </p:txBody>
      </p:sp>
    </p:spTree>
  </p:cSld>
  <p:clrMapOvr>
    <a:masterClrMapping/>
  </p:clrMapOvr>
  <p:transition>
    <p:split orient="vert"/>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标题 1"/>
          <p:cNvSpPr>
            <a:spLocks noGrp="1"/>
          </p:cNvSpPr>
          <p:nvPr>
            <p:ph type="title"/>
          </p:nvPr>
        </p:nvSpPr>
        <p:spPr>
          <a:xfrm>
            <a:off x="74613" y="127000"/>
            <a:ext cx="9160520" cy="714375"/>
          </a:xfrm>
        </p:spPr>
        <p:txBody>
          <a:bodyPr/>
          <a:lstStyle/>
          <a:p>
            <a:r>
              <a:rPr lang="zh-CN" altLang="en-US" smtClean="0"/>
              <a:t>单击此处编辑母版标题样式</a:t>
            </a:r>
            <a:endParaRPr lang="zh-CN" altLang="en-US"/>
          </a:p>
        </p:txBody>
      </p:sp>
      <p:pic>
        <p:nvPicPr>
          <p:cNvPr id="4" name="图片 3"/>
          <p:cNvPicPr>
            <a:picLocks noChangeAspect="1"/>
          </p:cNvPicPr>
          <p:nvPr userDrawn="1"/>
        </p:nvPicPr>
        <p:blipFill>
          <a:blip r:embed="rId1"/>
          <a:stretch>
            <a:fillRect/>
          </a:stretch>
        </p:blipFill>
        <p:spPr>
          <a:xfrm>
            <a:off x="8651875" y="341387"/>
            <a:ext cx="1743075" cy="342900"/>
          </a:xfrm>
          <a:prstGeom prst="rect">
            <a:avLst/>
          </a:prstGeom>
        </p:spPr>
      </p:pic>
    </p:spTree>
  </p:cSld>
  <p:clrMapOvr>
    <a:masterClrMapping/>
  </p:clrMapOvr>
  <p:transition>
    <p:split orient="vert"/>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Text Box 7"/>
          <p:cNvSpPr txBox="1">
            <a:spLocks noChangeArrowheads="1"/>
          </p:cNvSpPr>
          <p:nvPr/>
        </p:nvSpPr>
        <p:spPr bwMode="auto">
          <a:xfrm>
            <a:off x="0" y="7291388"/>
            <a:ext cx="8120063" cy="274637"/>
          </a:xfrm>
          <a:prstGeom prst="rect">
            <a:avLst/>
          </a:prstGeom>
          <a:noFill/>
          <a:ln w="9525">
            <a:noFill/>
            <a:miter lim="800000"/>
          </a:ln>
          <a:effectLst/>
        </p:spPr>
        <p:txBody>
          <a:bodyPr lIns="104306" tIns="52153" rIns="104306" bIns="5215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defRPr/>
            </a:pPr>
            <a:r>
              <a:rPr kumimoji="1" lang="en-US" altLang="zh-CN" sz="1100" i="1">
                <a:solidFill>
                  <a:srgbClr val="080808"/>
                </a:solidFill>
                <a:latin typeface="Arial"/>
                <a:ea typeface="隶书" panose="02010509060101010101" pitchFamily="49" charset="-122"/>
                <a:cs typeface="Times New Roman" pitchFamily="18" charset="0"/>
              </a:rPr>
              <a:t>© </a:t>
            </a:r>
            <a:r>
              <a:rPr kumimoji="1" lang="zh-CN" altLang="en-US" sz="1100" i="1">
                <a:solidFill>
                  <a:srgbClr val="080808"/>
                </a:solidFill>
                <a:latin typeface="Arial"/>
                <a:ea typeface="隶书" panose="02010509060101010101" pitchFamily="49" charset="-122"/>
              </a:rPr>
              <a:t>本资料在</a:t>
            </a:r>
            <a:r>
              <a:rPr kumimoji="1" lang="en-US" altLang="zh-CN" sz="1100" i="1">
                <a:solidFill>
                  <a:srgbClr val="080808"/>
                </a:solidFill>
                <a:latin typeface="Arial"/>
                <a:ea typeface="隶书" panose="02010509060101010101" pitchFamily="49" charset="-122"/>
              </a:rPr>
              <a:t>AMT</a:t>
            </a:r>
            <a:r>
              <a:rPr kumimoji="1" lang="zh-CN" altLang="en-US" sz="1100" i="1">
                <a:solidFill>
                  <a:srgbClr val="080808"/>
                </a:solidFill>
                <a:latin typeface="Arial"/>
                <a:ea typeface="隶书" panose="02010509060101010101" pitchFamily="49" charset="-122"/>
              </a:rPr>
              <a:t>咨询的文档控制范围之内，在得到许可后方可使用</a:t>
            </a:r>
          </a:p>
        </p:txBody>
      </p:sp>
      <p:pic>
        <p:nvPicPr>
          <p:cNvPr id="3" name="Picture 10" descr="AMT-new2"/>
          <p:cNvPicPr>
            <a:picLocks noChangeAspect="1" noChangeArrowheads="1"/>
          </p:cNvPicPr>
          <p:nvPr/>
        </p:nvPicPr>
        <p:blipFill>
          <a:blip r:embed="rId1"/>
          <a:stretch>
            <a:fillRect/>
          </a:stretch>
        </p:blipFill>
        <p:spPr bwMode="auto">
          <a:xfrm>
            <a:off x="8799513" y="6654800"/>
            <a:ext cx="1682750" cy="793750"/>
          </a:xfrm>
          <a:prstGeom prst="rect">
            <a:avLst/>
          </a:prstGeom>
          <a:noFill/>
          <a:ln w="9525">
            <a:noFill/>
            <a:miter lim="800000"/>
          </a:ln>
        </p:spPr>
      </p:pic>
      <p:sp>
        <p:nvSpPr>
          <p:cNvPr id="7" name="Rectangle 21"/>
          <p:cNvSpPr>
            <a:spLocks noChangeArrowheads="1"/>
          </p:cNvSpPr>
          <p:nvPr userDrawn="1"/>
        </p:nvSpPr>
        <p:spPr bwMode="auto">
          <a:xfrm>
            <a:off x="162124" y="6885469"/>
            <a:ext cx="3785644" cy="597767"/>
          </a:xfrm>
          <a:prstGeom prst="rect">
            <a:avLst/>
          </a:prstGeom>
          <a:noFill/>
          <a:ln>
            <a:noFill/>
          </a:ln>
          <a:extLst/>
        </p:spPr>
        <p:txBody>
          <a:bodyPr wrap="square" lIns="104306" tIns="52153" rIns="104306" bIns="5215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defRPr/>
            </a:pPr>
            <a:r>
              <a:rPr kumimoji="1" lang="en-US" altLang="zh-CN" b="1" smtClean="0">
                <a:solidFill>
                  <a:srgbClr val="080808"/>
                </a:solidFill>
                <a:latin typeface="Arial"/>
                <a:ea typeface="楷体_GB2312" pitchFamily="49" charset="-122"/>
              </a:rPr>
              <a:t> AMT-</a:t>
            </a:r>
            <a:r>
              <a:rPr kumimoji="1" lang="zh-CN" altLang="en-US" b="1" smtClean="0">
                <a:solidFill>
                  <a:srgbClr val="080808"/>
                </a:solidFill>
                <a:latin typeface="Arial"/>
                <a:ea typeface="楷体_GB2312" pitchFamily="49" charset="-122"/>
              </a:rPr>
              <a:t>海利得咨询信息化咨询联合项目组 </a:t>
            </a:r>
            <a:endParaRPr kumimoji="1" lang="en-US" altLang="zh-CN" smtClean="0">
              <a:solidFill>
                <a:srgbClr val="080808"/>
              </a:solidFill>
              <a:latin typeface="Arial"/>
              <a:ea typeface="楷体_GB2312" pitchFamily="49" charset="-122"/>
            </a:endParaRPr>
          </a:p>
        </p:txBody>
      </p:sp>
      <p:pic>
        <p:nvPicPr>
          <p:cNvPr id="778242" name="Picture 2"/>
          <p:cNvPicPr>
            <a:picLocks noChangeAspect="1" noChangeArrowheads="1"/>
          </p:cNvPicPr>
          <p:nvPr userDrawn="1"/>
        </p:nvPicPr>
        <p:blipFill>
          <a:blip r:embed="rId2"/>
          <a:stretch>
            <a:fillRect/>
          </a:stretch>
        </p:blipFill>
        <p:spPr bwMode="auto">
          <a:xfrm>
            <a:off x="0" y="0"/>
            <a:ext cx="10693400" cy="3780631"/>
          </a:xfrm>
          <a:prstGeom prst="rect">
            <a:avLst/>
          </a:prstGeom>
          <a:noFill/>
          <a:ln w="9525">
            <a:noFill/>
            <a:miter lim="800000"/>
          </a:ln>
        </p:spPr>
      </p:pic>
    </p:spTree>
    <p:extLst>
      <p:ext uri="{BB962C8B-B14F-4D97-AF65-F5344CB8AC3E}">
        <p14:creationId xmlns:p14="http://schemas.microsoft.com/office/powerpoint/2010/main" val="1054700547"/>
      </p:ext>
    </p:extLst>
  </p:cSld>
  <p:clrMapOvr>
    <a:masterClrMapping/>
  </p:clrMapOvr>
  <p:transition>
    <p:split orient="vert"/>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74613" y="127000"/>
            <a:ext cx="9160519" cy="714375"/>
          </a:xfr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lvl1pPr>
              <a:defRPr sz="1800"/>
            </a:lvl1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Tree>
    <p:extLst>
      <p:ext uri="{BB962C8B-B14F-4D97-AF65-F5344CB8AC3E}">
        <p14:creationId xmlns:p14="http://schemas.microsoft.com/office/powerpoint/2010/main" val="3494933569"/>
      </p:ext>
    </p:extLst>
  </p:cSld>
  <p:clrMapOvr>
    <a:masterClrMapping/>
  </p:clrMapOvr>
  <p:transition>
    <p:split orient="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74614" y="127000"/>
            <a:ext cx="9376542" cy="714375"/>
          </a:xfrm>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1543956793"/>
      </p:ext>
    </p:extLst>
  </p:cSld>
  <p:clrMapOvr>
    <a:masterClrMapping/>
  </p:clrMapOvr>
  <p:transition>
    <p:split orient="vert"/>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extLst>
      <p:ext uri="{BB962C8B-B14F-4D97-AF65-F5344CB8AC3E}">
        <p14:creationId xmlns:p14="http://schemas.microsoft.com/office/powerpoint/2010/main" val="1512167141"/>
      </p:ext>
    </p:extLst>
  </p:cSld>
  <p:clrMapOvr>
    <a:masterClrMapping/>
  </p:clrMapOvr>
  <p:transition>
    <p:split orient="vert"/>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和内容">
    <p:spTree>
      <p:nvGrpSpPr>
        <p:cNvPr id="1" name=""/>
        <p:cNvGrpSpPr/>
        <p:nvPr/>
      </p:nvGrpSpPr>
      <p:grpSpPr>
        <a:xfrm>
          <a:off x="0" y="0"/>
          <a:ext cx="0" cy="0"/>
        </a:xfrm>
      </p:grpSpPr>
      <p:sp>
        <p:nvSpPr>
          <p:cNvPr id="2" name="标题 1"/>
          <p:cNvSpPr>
            <a:spLocks noGrp="1"/>
          </p:cNvSpPr>
          <p:nvPr>
            <p:ph type="title"/>
          </p:nvPr>
        </p:nvSpPr>
        <p:spPr>
          <a:xfrm>
            <a:off x="74613" y="127000"/>
            <a:ext cx="9160520" cy="714375"/>
          </a:xfrm>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1821606518"/>
      </p:ext>
    </p:extLst>
  </p:cSld>
  <p:clrMapOvr>
    <a:masterClrMapping/>
  </p:clrMapOvr>
  <p:transition>
    <p:split orient="vert"/>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和内容">
    <p:spTree>
      <p:nvGrpSpPr>
        <p:cNvPr id="1" name=""/>
        <p:cNvGrpSpPr/>
        <p:nvPr/>
      </p:nvGrpSpPr>
      <p:grpSpPr>
        <a:xfrm>
          <a:off x="0" y="0"/>
          <a:ext cx="0" cy="0"/>
        </a:xfrm>
      </p:grpSpPr>
      <p:sp>
        <p:nvSpPr>
          <p:cNvPr id="2" name="标题 1"/>
          <p:cNvSpPr>
            <a:spLocks noGrp="1"/>
          </p:cNvSpPr>
          <p:nvPr>
            <p:ph type="title"/>
          </p:nvPr>
        </p:nvSpPr>
        <p:spPr>
          <a:xfrm>
            <a:off x="74613" y="127000"/>
            <a:ext cx="9160520" cy="714375"/>
          </a:xfrm>
        </p:spPr>
        <p:txBody>
          <a:bodyPr/>
          <a:lstStyle/>
          <a:p>
            <a:r>
              <a:rPr lang="zh-CN" altLang="en-US" smtClean="0"/>
              <a:t>单击此处编辑母版标题样式</a:t>
            </a:r>
            <a:endParaRPr lang="zh-CN" altLang="en-US"/>
          </a:p>
        </p:txBody>
      </p:sp>
      <p:pic>
        <p:nvPicPr>
          <p:cNvPr id="4" name="图片 3"/>
          <p:cNvPicPr>
            <a:picLocks noChangeAspect="1"/>
          </p:cNvPicPr>
          <p:nvPr userDrawn="1"/>
        </p:nvPicPr>
        <p:blipFill>
          <a:blip r:embed="rId1"/>
          <a:stretch>
            <a:fillRect/>
          </a:stretch>
        </p:blipFill>
        <p:spPr>
          <a:xfrm>
            <a:off x="8651875" y="341387"/>
            <a:ext cx="1743075" cy="342900"/>
          </a:xfrm>
          <a:prstGeom prst="rect">
            <a:avLst/>
          </a:prstGeom>
        </p:spPr>
      </p:pic>
    </p:spTree>
    <p:extLst>
      <p:ext uri="{BB962C8B-B14F-4D97-AF65-F5344CB8AC3E}">
        <p14:creationId xmlns:p14="http://schemas.microsoft.com/office/powerpoint/2010/main" val="3469862342"/>
      </p:ext>
    </p:extLst>
  </p:cSld>
  <p:clrMapOvr>
    <a:masterClrMapping/>
  </p:clrMapOvr>
  <p:transition>
    <p:split orient="vert"/>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和内容">
    <p:spTree>
      <p:nvGrpSpPr>
        <p:cNvPr id="1" name=""/>
        <p:cNvGrpSpPr/>
        <p:nvPr/>
      </p:nvGrpSpPr>
      <p:grpSpPr>
        <a:xfrm>
          <a:off x="0" y="0"/>
          <a:ext cx="0" cy="0"/>
        </a:xfrm>
      </p:grpSpPr>
      <p:sp>
        <p:nvSpPr>
          <p:cNvPr id="2" name="标题 1"/>
          <p:cNvSpPr>
            <a:spLocks noGrp="1"/>
          </p:cNvSpPr>
          <p:nvPr>
            <p:ph type="title"/>
          </p:nvPr>
        </p:nvSpPr>
        <p:spPr>
          <a:xfrm>
            <a:off x="74614" y="127000"/>
            <a:ext cx="9304534" cy="714375"/>
          </a:xfrm>
        </p:spPr>
        <p:txBody>
          <a:bodyPr/>
          <a:lstStyle/>
          <a:p>
            <a:r>
              <a:rPr lang="zh-CN" altLang="en-US" smtClean="0"/>
              <a:t>单击此处编辑母版标题样式</a:t>
            </a:r>
            <a:endParaRPr lang="zh-CN" altLang="en-US"/>
          </a:p>
        </p:txBody>
      </p:sp>
      <p:sp>
        <p:nvSpPr>
          <p:cNvPr id="4" name="文本占位符 2"/>
          <p:cNvSpPr>
            <a:spLocks noGrp="1"/>
          </p:cNvSpPr>
          <p:nvPr>
            <p:ph idx="1"/>
          </p:nvPr>
        </p:nvSpPr>
        <p:spPr>
          <a:xfrm>
            <a:off x="378148" y="1260351"/>
            <a:ext cx="9937104" cy="5494462"/>
          </a:xfrm>
          <a:prstGeom prst="rect">
            <a:avLst/>
          </a:prstGeom>
        </p:spPr>
        <p:txBody>
          <a:bodyPr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Tree>
    <p:extLst>
      <p:ext uri="{BB962C8B-B14F-4D97-AF65-F5344CB8AC3E}">
        <p14:creationId xmlns:p14="http://schemas.microsoft.com/office/powerpoint/2010/main" val="688312433"/>
      </p:ext>
    </p:extLst>
  </p:cSld>
  <p:clrMapOvr>
    <a:masterClrMapping/>
  </p:clrMapOvr>
  <p:transition>
    <p:split orient="vert"/>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自定义版式">
    <p:spTree>
      <p:nvGrpSpPr>
        <p:cNvPr id="1" name=""/>
        <p:cNvGrpSpPr/>
        <p:nvPr/>
      </p:nvGrpSpPr>
      <p:grpSpPr>
        <a:xfrm>
          <a:off x="0" y="0"/>
          <a:ext cx="0" cy="0"/>
        </a:xfrm>
      </p:grpSpPr>
      <p:sp>
        <p:nvSpPr>
          <p:cNvPr id="3" name="文本占位符 2"/>
          <p:cNvSpPr>
            <a:spLocks noGrp="1"/>
          </p:cNvSpPr>
          <p:nvPr>
            <p:ph idx="1"/>
          </p:nvPr>
        </p:nvSpPr>
        <p:spPr>
          <a:xfrm>
            <a:off x="378148" y="1260353"/>
            <a:ext cx="9937104" cy="5494462"/>
          </a:xfrm>
          <a:prstGeom prst="rect">
            <a:avLst/>
          </a:prstGeom>
        </p:spPr>
        <p:txBody>
          <a:bodyPr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
        <p:nvSpPr>
          <p:cNvPr id="4" name="标题 1"/>
          <p:cNvSpPr>
            <a:spLocks noGrp="1"/>
          </p:cNvSpPr>
          <p:nvPr>
            <p:ph type="title"/>
          </p:nvPr>
        </p:nvSpPr>
        <p:spPr>
          <a:xfrm>
            <a:off x="74260" y="127772"/>
            <a:ext cx="10307249" cy="714119"/>
          </a:xfrm>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179884986"/>
      </p:ext>
    </p:extLst>
  </p:cSld>
  <p:clrMapOvr>
    <a:masterClrMapping/>
  </p:clrMapOvr>
  <p:transition>
    <p:split orient="vert"/>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9_标题和内容">
    <p:spTree>
      <p:nvGrpSpPr>
        <p:cNvPr id="1" name=""/>
        <p:cNvGrpSpPr/>
        <p:nvPr/>
      </p:nvGrpSpPr>
      <p:grpSpPr>
        <a:xfrm>
          <a:off x="0" y="0"/>
          <a:ext cx="0" cy="0"/>
        </a:xfrm>
      </p:grpSpPr>
      <p:sp>
        <p:nvSpPr>
          <p:cNvPr id="2" name="标题 1"/>
          <p:cNvSpPr>
            <a:spLocks noGrp="1"/>
          </p:cNvSpPr>
          <p:nvPr>
            <p:ph type="title"/>
          </p:nvPr>
        </p:nvSpPr>
        <p:spPr>
          <a:xfrm>
            <a:off x="74613" y="127000"/>
            <a:ext cx="9160520" cy="714375"/>
          </a:xfrm>
        </p:spPr>
        <p:txBody>
          <a:bodyPr/>
          <a:lstStyle/>
          <a:p>
            <a:r>
              <a:rPr lang="zh-CN" altLang="en-US" smtClean="0"/>
              <a:t>单击此处编辑母版标题样式</a:t>
            </a:r>
            <a:endParaRPr lang="zh-CN" altLang="en-US"/>
          </a:p>
        </p:txBody>
      </p:sp>
      <p:pic>
        <p:nvPicPr>
          <p:cNvPr id="4" name="图片 3"/>
          <p:cNvPicPr>
            <a:picLocks noChangeAspect="1"/>
          </p:cNvPicPr>
          <p:nvPr userDrawn="1"/>
        </p:nvPicPr>
        <p:blipFill>
          <a:blip r:embed="rId1"/>
          <a:stretch>
            <a:fillRect/>
          </a:stretch>
        </p:blipFill>
        <p:spPr>
          <a:xfrm>
            <a:off x="8651875" y="341387"/>
            <a:ext cx="1743075" cy="342900"/>
          </a:xfrm>
          <a:prstGeom prst="rect">
            <a:avLst/>
          </a:prstGeom>
        </p:spPr>
      </p:pic>
    </p:spTree>
    <p:extLst>
      <p:ext uri="{BB962C8B-B14F-4D97-AF65-F5344CB8AC3E}">
        <p14:creationId xmlns:p14="http://schemas.microsoft.com/office/powerpoint/2010/main" val="1950097473"/>
      </p:ext>
    </p:extLst>
  </p:cSld>
  <p:clrMapOvr>
    <a:masterClrMapping/>
  </p:clrMapOvr>
  <p:transition>
    <p:split orient="vert"/>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标题和内容">
    <p:spTree>
      <p:nvGrpSpPr>
        <p:cNvPr id="1" name=""/>
        <p:cNvGrpSpPr/>
        <p:nvPr/>
      </p:nvGrpSpPr>
      <p:grpSpPr>
        <a:xfrm>
          <a:off x="0" y="0"/>
          <a:ext cx="0" cy="0"/>
        </a:xfrm>
      </p:grpSpPr>
      <p:sp>
        <p:nvSpPr>
          <p:cNvPr id="2" name="标题 1"/>
          <p:cNvSpPr>
            <a:spLocks noGrp="1"/>
          </p:cNvSpPr>
          <p:nvPr>
            <p:ph type="title"/>
          </p:nvPr>
        </p:nvSpPr>
        <p:spPr>
          <a:xfrm>
            <a:off x="74613" y="127000"/>
            <a:ext cx="9304535" cy="714375"/>
          </a:xfrm>
        </p:spPr>
        <p:txBody>
          <a:bodyPr/>
          <a:lstStyle/>
          <a:p>
            <a:r>
              <a:rPr lang="zh-CN" altLang="en-US" smtClean="0"/>
              <a:t>单击此处编辑母版标题样式</a:t>
            </a:r>
            <a:endParaRPr lang="zh-CN" altLang="en-US"/>
          </a:p>
        </p:txBody>
      </p:sp>
    </p:spTree>
    <p:extLst>
      <p:ext uri="{BB962C8B-B14F-4D97-AF65-F5344CB8AC3E}">
        <p14:creationId xmlns:p14="http://schemas.microsoft.com/office/powerpoint/2010/main" val="1077482858"/>
      </p:ext>
    </p:extLst>
  </p:cSld>
  <p:clrMapOvr>
    <a:masterClrMapping/>
  </p:clrMapOvr>
  <p:transition>
    <p:split orient="vert"/>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slideLayout" Target="../slideLayouts/slideLayout23.xml" /><Relationship Id="rId11" Type="http://schemas.openxmlformats.org/officeDocument/2006/relationships/image" Target="../media/image2.png" /><Relationship Id="rId12" Type="http://schemas.openxmlformats.org/officeDocument/2006/relationships/theme" Target="../theme/theme3.xml" /><Relationship Id="rId2" Type="http://schemas.openxmlformats.org/officeDocument/2006/relationships/slideLayout" Target="../slideLayouts/slideLayout15.xml" /><Relationship Id="rId3" Type="http://schemas.openxmlformats.org/officeDocument/2006/relationships/slideLayout" Target="../slideLayouts/slideLayout16.xml" /><Relationship Id="rId4" Type="http://schemas.openxmlformats.org/officeDocument/2006/relationships/slideLayout" Target="../slideLayouts/slideLayout17.xml" /><Relationship Id="rId5" Type="http://schemas.openxmlformats.org/officeDocument/2006/relationships/slideLayout" Target="../slideLayouts/slideLayout18.xml" /><Relationship Id="rId6" Type="http://schemas.openxmlformats.org/officeDocument/2006/relationships/slideLayout" Target="../slideLayouts/slideLayout19.xml" /><Relationship Id="rId7" Type="http://schemas.openxmlformats.org/officeDocument/2006/relationships/slideLayout" Target="../slideLayouts/slideLayout20.xml" /><Relationship Id="rId8" Type="http://schemas.openxmlformats.org/officeDocument/2006/relationships/slideLayout" Target="../slideLayouts/slideLayout21.xml" /><Relationship Id="rId9" Type="http://schemas.openxmlformats.org/officeDocument/2006/relationships/slideLayout" Target="../slideLayouts/slideLayout2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22530" name="Rectangle 10"/>
          <p:cNvSpPr>
            <a:spLocks noGrp="1" noChangeArrowheads="1"/>
          </p:cNvSpPr>
          <p:nvPr>
            <p:ph type="title"/>
          </p:nvPr>
        </p:nvSpPr>
        <p:spPr bwMode="auto">
          <a:xfrm>
            <a:off x="74613" y="127000"/>
            <a:ext cx="10320337" cy="714375"/>
          </a:xfrm>
          <a:prstGeom prst="rect">
            <a:avLst/>
          </a:prstGeom>
          <a:noFill/>
          <a:ln w="9525">
            <a:noFill/>
            <a:miter lim="800000"/>
          </a:ln>
        </p:spPr>
        <p:txBody>
          <a:bodyPr vert="horz" wrap="square" lIns="104306" tIns="52153" rIns="104306" bIns="52153" numCol="1" anchor="ctr" anchorCtr="0" compatLnSpc="1">
            <a:prstTxWarp prst="textNoShape">
              <a:avLst/>
            </a:prstTxWarp>
          </a:bodyPr>
          <a:lstStyle/>
          <a:p>
            <a:pPr lvl="0"/>
            <a:r>
              <a:rPr lang="zh-CN" altLang="en-US" smtClean="0"/>
              <a:t>单击此处编辑母版标题样式</a:t>
            </a:r>
          </a:p>
        </p:txBody>
      </p:sp>
      <p:sp>
        <p:nvSpPr>
          <p:cNvPr id="1027" name="Line 6"/>
          <p:cNvSpPr>
            <a:spLocks noChangeShapeType="1"/>
          </p:cNvSpPr>
          <p:nvPr/>
        </p:nvSpPr>
        <p:spPr bwMode="auto">
          <a:xfrm>
            <a:off x="0" y="954088"/>
            <a:ext cx="10394950" cy="0"/>
          </a:xfrm>
          <a:prstGeom prst="line">
            <a:avLst/>
          </a:prstGeom>
          <a:noFill/>
          <a:ln w="57150" cmpd="thinThick">
            <a:solidFill>
              <a:srgbClr val="346A6C"/>
            </a:solidFill>
            <a:round/>
          </a:ln>
        </p:spPr>
        <p:txBody>
          <a:bodyPr wrap="none" lIns="104306" tIns="52153" rIns="104306" bIns="52153"/>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endParaRPr lang="zh-CN" altLang="en-US">
              <a:ea typeface="宋体" pitchFamily="2" charset="-122"/>
            </a:endParaRPr>
          </a:p>
        </p:txBody>
      </p:sp>
      <p:sp>
        <p:nvSpPr>
          <p:cNvPr id="1028" name="Line 7"/>
          <p:cNvSpPr>
            <a:spLocks noChangeShapeType="1"/>
          </p:cNvSpPr>
          <p:nvPr/>
        </p:nvSpPr>
        <p:spPr bwMode="auto">
          <a:xfrm>
            <a:off x="7451725" y="7472363"/>
            <a:ext cx="3113088" cy="0"/>
          </a:xfrm>
          <a:prstGeom prst="line">
            <a:avLst/>
          </a:prstGeom>
          <a:noFill/>
          <a:ln w="50800" cmpd="dbl">
            <a:solidFill>
              <a:srgbClr val="346A6C"/>
            </a:solidFill>
            <a:round/>
          </a:ln>
        </p:spPr>
        <p:txBody>
          <a:bodyPr wrap="none" lIns="104306" tIns="52153" rIns="104306" bIns="52153"/>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endParaRPr lang="zh-CN" altLang="en-US">
              <a:ea typeface="宋体" pitchFamily="2" charset="-122"/>
            </a:endParaRPr>
          </a:p>
        </p:txBody>
      </p:sp>
      <p:sp>
        <p:nvSpPr>
          <p:cNvPr id="13326" name="灯片编号占位符 3"/>
          <p:cNvSpPr txBox="1">
            <a:spLocks noGrp="1"/>
          </p:cNvSpPr>
          <p:nvPr/>
        </p:nvSpPr>
        <p:spPr bwMode="auto">
          <a:xfrm>
            <a:off x="6651625" y="6958013"/>
            <a:ext cx="3995738" cy="503237"/>
          </a:xfrm>
          <a:prstGeom prst="rect">
            <a:avLst/>
          </a:prstGeom>
          <a:noFill/>
          <a:ln w="9525">
            <a:noFill/>
            <a:miter lim="800000"/>
          </a:ln>
        </p:spPr>
        <p:txBody>
          <a:bodyPr lIns="104306" tIns="52153" rIns="104306" bIns="52153" anchor="b"/>
          <a:lstStyle>
            <a:defPPr>
              <a:defRPr lang="zh-CN"/>
            </a:defPPr>
            <a:lvl1pPr algn="l" rtl="0" eaLnBrk="0" fontAlgn="base" hangingPunct="0">
              <a:spcBef>
                <a:spcPct val="50000"/>
              </a:spcBef>
              <a:spcAft>
                <a:spcPct val="0"/>
              </a:spcAft>
              <a:defRPr sz="1400" kern="1200">
                <a:solidFill>
                  <a:srgbClr val="CC0000"/>
                </a:solidFill>
                <a:latin typeface="Arial"/>
                <a:ea typeface="楷体_GB2312" pitchFamily="49" charset="-122"/>
                <a:cs typeface="+mn-cs"/>
              </a:defRPr>
            </a:lvl1pPr>
            <a:lvl2pPr marL="742950" indent="-285750" algn="l" rtl="0" eaLnBrk="0" fontAlgn="base" hangingPunct="0">
              <a:spcBef>
                <a:spcPct val="50000"/>
              </a:spcBef>
              <a:spcAft>
                <a:spcPct val="0"/>
              </a:spcAft>
              <a:defRPr sz="1400" kern="1200">
                <a:solidFill>
                  <a:srgbClr val="CC0000"/>
                </a:solidFill>
                <a:latin typeface="Arial"/>
                <a:ea typeface="楷体_GB2312" pitchFamily="49" charset="-122"/>
                <a:cs typeface="+mn-cs"/>
              </a:defRPr>
            </a:lvl2pPr>
            <a:lvl3pPr marL="1143000" indent="-228600" algn="l" rtl="0" eaLnBrk="0" fontAlgn="base" hangingPunct="0">
              <a:spcBef>
                <a:spcPct val="50000"/>
              </a:spcBef>
              <a:spcAft>
                <a:spcPct val="0"/>
              </a:spcAft>
              <a:defRPr sz="1400" kern="1200">
                <a:solidFill>
                  <a:srgbClr val="CC0000"/>
                </a:solidFill>
                <a:latin typeface="Arial"/>
                <a:ea typeface="楷体_GB2312" pitchFamily="49" charset="-122"/>
                <a:cs typeface="+mn-cs"/>
              </a:defRPr>
            </a:lvl3pPr>
            <a:lvl4pPr marL="1600200" indent="-228600" algn="l" rtl="0" eaLnBrk="0" fontAlgn="base" hangingPunct="0">
              <a:spcBef>
                <a:spcPct val="50000"/>
              </a:spcBef>
              <a:spcAft>
                <a:spcPct val="0"/>
              </a:spcAft>
              <a:defRPr sz="1400" kern="1200">
                <a:solidFill>
                  <a:srgbClr val="CC0000"/>
                </a:solidFill>
                <a:latin typeface="Arial"/>
                <a:ea typeface="楷体_GB2312" pitchFamily="49" charset="-122"/>
                <a:cs typeface="+mn-cs"/>
              </a:defRPr>
            </a:lvl4pPr>
            <a:lvl5pPr marL="2057400" indent="-228600" algn="l" rtl="0" eaLnBrk="0" fontAlgn="base" hangingPunct="0">
              <a:spcBef>
                <a:spcPct val="50000"/>
              </a:spcBef>
              <a:spcAft>
                <a:spcPct val="0"/>
              </a:spcAft>
              <a:defRPr sz="1400" kern="1200">
                <a:solidFill>
                  <a:srgbClr val="CC0000"/>
                </a:solidFill>
                <a:latin typeface="Arial"/>
                <a:ea typeface="楷体_GB2312" pitchFamily="49" charset="-122"/>
                <a:cs typeface="+mn-cs"/>
              </a:defRPr>
            </a:lvl5pPr>
            <a:lvl6pPr marL="25146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r" eaLnBrk="1" hangingPunct="1">
              <a:spcBef>
                <a:spcPct val="0"/>
              </a:spcBef>
              <a:defRPr/>
            </a:pPr>
            <a:r>
              <a:rPr lang="en-US" altLang="zh-CN" sz="1100" b="1">
                <a:solidFill>
                  <a:schemeClr val="tx1"/>
                </a:solidFill>
              </a:rPr>
              <a:t>AMT</a:t>
            </a:r>
            <a:r>
              <a:rPr lang="zh-CN" altLang="en-US" sz="1100" b="1">
                <a:solidFill>
                  <a:schemeClr val="tx1"/>
                </a:solidFill>
              </a:rPr>
              <a:t>咨询 专业实用 为您着想</a:t>
            </a:r>
            <a:r>
              <a:rPr lang="zh-CN" altLang="en-US" sz="1100">
                <a:solidFill>
                  <a:schemeClr val="tx1"/>
                </a:solidFill>
              </a:rPr>
              <a:t>  </a:t>
            </a:r>
          </a:p>
        </p:txBody>
      </p:sp>
      <p:sp>
        <p:nvSpPr>
          <p:cNvPr id="22534" name="文本占位符 2"/>
          <p:cNvSpPr>
            <a:spLocks noGrp="1"/>
          </p:cNvSpPr>
          <p:nvPr>
            <p:ph type="body" idx="1"/>
          </p:nvPr>
        </p:nvSpPr>
        <p:spPr bwMode="auto">
          <a:xfrm>
            <a:off x="377825" y="1260475"/>
            <a:ext cx="9937750" cy="5494338"/>
          </a:xfrm>
          <a:prstGeom prst="rect">
            <a:avLst/>
          </a:prstGeom>
          <a:noFill/>
          <a:ln w="9525">
            <a:noFill/>
            <a:miter lim="800000"/>
          </a:ln>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split orient="vert"/>
  </p:transition>
  <p:timing/>
  <p:txStyles>
    <p:titleStyle>
      <a:lvl1pPr algn="l" rtl="0" fontAlgn="base">
        <a:spcBef>
          <a:spcPct val="0"/>
        </a:spcBef>
        <a:spcAft>
          <a:spcPct val="0"/>
        </a:spcAft>
        <a:defRPr sz="2000" b="1">
          <a:solidFill>
            <a:schemeClr val="tx2"/>
          </a:solidFill>
          <a:latin typeface="+mj-lt"/>
          <a:ea typeface="+mj-ea"/>
          <a:cs typeface="+mj-cs"/>
        </a:defRPr>
      </a:lvl1pPr>
      <a:lvl2pPr algn="l" rtl="0" fontAlgn="base">
        <a:spcBef>
          <a:spcPct val="0"/>
        </a:spcBef>
        <a:spcAft>
          <a:spcPct val="0"/>
        </a:spcAft>
        <a:defRPr sz="2000" b="1">
          <a:solidFill>
            <a:schemeClr val="tx2"/>
          </a:solidFill>
          <a:latin typeface="Arial"/>
          <a:ea typeface="楷体_GB2312" pitchFamily="49" charset="-122"/>
        </a:defRPr>
      </a:lvl2pPr>
      <a:lvl3pPr algn="l" rtl="0" fontAlgn="base">
        <a:spcBef>
          <a:spcPct val="0"/>
        </a:spcBef>
        <a:spcAft>
          <a:spcPct val="0"/>
        </a:spcAft>
        <a:defRPr sz="2000" b="1">
          <a:solidFill>
            <a:schemeClr val="tx2"/>
          </a:solidFill>
          <a:latin typeface="Arial"/>
          <a:ea typeface="楷体_GB2312" pitchFamily="49" charset="-122"/>
        </a:defRPr>
      </a:lvl3pPr>
      <a:lvl4pPr algn="l" rtl="0" fontAlgn="base">
        <a:spcBef>
          <a:spcPct val="0"/>
        </a:spcBef>
        <a:spcAft>
          <a:spcPct val="0"/>
        </a:spcAft>
        <a:defRPr sz="2000" b="1">
          <a:solidFill>
            <a:schemeClr val="tx2"/>
          </a:solidFill>
          <a:latin typeface="Arial"/>
          <a:ea typeface="楷体_GB2312" pitchFamily="49" charset="-122"/>
        </a:defRPr>
      </a:lvl4pPr>
      <a:lvl5pPr algn="l" rtl="0" fontAlgn="base">
        <a:spcBef>
          <a:spcPct val="0"/>
        </a:spcBef>
        <a:spcAft>
          <a:spcPct val="0"/>
        </a:spcAft>
        <a:defRPr sz="2000" b="1">
          <a:solidFill>
            <a:schemeClr val="tx2"/>
          </a:solidFill>
          <a:latin typeface="Arial"/>
          <a:ea typeface="楷体_GB2312" pitchFamily="49" charset="-122"/>
        </a:defRPr>
      </a:lvl5pPr>
      <a:lvl6pPr marL="521528" algn="l" rtl="0" eaLnBrk="1" fontAlgn="base" hangingPunct="1">
        <a:lnSpc>
          <a:spcPct val="85000"/>
        </a:lnSpc>
        <a:spcBef>
          <a:spcPct val="0"/>
        </a:spcBef>
        <a:spcAft>
          <a:spcPct val="0"/>
        </a:spcAft>
        <a:defRPr sz="2300" b="1">
          <a:solidFill>
            <a:schemeClr val="tx2"/>
          </a:solidFill>
          <a:latin typeface="Arial"/>
          <a:ea typeface="楷体_GB2312" pitchFamily="49" charset="-122"/>
        </a:defRPr>
      </a:lvl6pPr>
      <a:lvl7pPr marL="1043056" algn="l" rtl="0" eaLnBrk="1" fontAlgn="base" hangingPunct="1">
        <a:lnSpc>
          <a:spcPct val="85000"/>
        </a:lnSpc>
        <a:spcBef>
          <a:spcPct val="0"/>
        </a:spcBef>
        <a:spcAft>
          <a:spcPct val="0"/>
        </a:spcAft>
        <a:defRPr sz="2300" b="1">
          <a:solidFill>
            <a:schemeClr val="tx2"/>
          </a:solidFill>
          <a:latin typeface="Arial"/>
          <a:ea typeface="楷体_GB2312" pitchFamily="49" charset="-122"/>
        </a:defRPr>
      </a:lvl7pPr>
      <a:lvl8pPr marL="1564584" algn="l" rtl="0" eaLnBrk="1" fontAlgn="base" hangingPunct="1">
        <a:lnSpc>
          <a:spcPct val="85000"/>
        </a:lnSpc>
        <a:spcBef>
          <a:spcPct val="0"/>
        </a:spcBef>
        <a:spcAft>
          <a:spcPct val="0"/>
        </a:spcAft>
        <a:defRPr sz="2300" b="1">
          <a:solidFill>
            <a:schemeClr val="tx2"/>
          </a:solidFill>
          <a:latin typeface="Arial"/>
          <a:ea typeface="楷体_GB2312" pitchFamily="49" charset="-122"/>
        </a:defRPr>
      </a:lvl8pPr>
      <a:lvl9pPr marL="2086112" algn="l" rtl="0" eaLnBrk="1" fontAlgn="base" hangingPunct="1">
        <a:lnSpc>
          <a:spcPct val="85000"/>
        </a:lnSpc>
        <a:spcBef>
          <a:spcPct val="0"/>
        </a:spcBef>
        <a:spcAft>
          <a:spcPct val="0"/>
        </a:spcAft>
        <a:defRPr sz="2300" b="1">
          <a:solidFill>
            <a:schemeClr val="tx2"/>
          </a:solidFill>
          <a:latin typeface="Arial"/>
          <a:ea typeface="楷体_GB2312" pitchFamily="49" charset="-122"/>
        </a:defRPr>
      </a:lvl9pPr>
    </p:titleStyle>
    <p:bodyStyle>
      <a:lvl1pPr marL="358775" indent="-358775" algn="l" rtl="0" fontAlgn="base">
        <a:spcBef>
          <a:spcPct val="25000"/>
        </a:spcBef>
        <a:spcAft>
          <a:spcPct val="25000"/>
        </a:spcAft>
        <a:buClr>
          <a:srgbClr val="4E9EA2"/>
        </a:buClr>
        <a:buSzPct val="80000"/>
        <a:buFont typeface="Wingdings" pitchFamily="2" charset="2"/>
        <a:buChar char="n"/>
        <a:defRPr sz="1600" b="1">
          <a:solidFill>
            <a:schemeClr val="tx1"/>
          </a:solidFill>
          <a:latin typeface="+mn-lt"/>
          <a:ea typeface="+mn-ea"/>
          <a:cs typeface="+mn-cs"/>
        </a:defRPr>
      </a:lvl1pPr>
      <a:lvl2pPr marL="539750" indent="-358775" algn="l" rtl="0" fontAlgn="base">
        <a:spcBef>
          <a:spcPct val="25000"/>
        </a:spcBef>
        <a:spcAft>
          <a:spcPct val="25000"/>
        </a:spcAft>
        <a:buClr>
          <a:srgbClr val="4E9EA2"/>
        </a:buClr>
        <a:buSzPct val="80000"/>
        <a:buFont typeface="Wingdings" pitchFamily="2" charset="2"/>
        <a:buChar char="Ø"/>
        <a:defRPr sz="1600" b="1">
          <a:solidFill>
            <a:schemeClr val="tx1"/>
          </a:solidFill>
          <a:latin typeface="+mn-lt"/>
          <a:ea typeface="+mn-ea"/>
        </a:defRPr>
      </a:lvl2pPr>
      <a:lvl3pPr marL="719138" indent="-358775" algn="l" rtl="0" fontAlgn="base">
        <a:spcBef>
          <a:spcPct val="25000"/>
        </a:spcBef>
        <a:spcAft>
          <a:spcPct val="25000"/>
        </a:spcAft>
        <a:buClr>
          <a:srgbClr val="4E9EA2"/>
        </a:buClr>
        <a:buSzPct val="80000"/>
        <a:buChar char="•"/>
        <a:defRPr sz="1400">
          <a:solidFill>
            <a:schemeClr val="tx1"/>
          </a:solidFill>
          <a:latin typeface="+mn-lt"/>
          <a:ea typeface="+mn-ea"/>
        </a:defRPr>
      </a:lvl3pPr>
      <a:lvl4pPr marL="898525" indent="-358775" algn="l" rtl="0" fontAlgn="base">
        <a:spcBef>
          <a:spcPct val="25000"/>
        </a:spcBef>
        <a:spcAft>
          <a:spcPct val="25000"/>
        </a:spcAft>
        <a:buClr>
          <a:schemeClr val="accent2"/>
        </a:buClr>
        <a:buSzPct val="80000"/>
        <a:buChar char="•"/>
        <a:defRPr lang="zh-CN" altLang="en-US" sz="1400">
          <a:solidFill>
            <a:schemeClr val="tx1"/>
          </a:solidFill>
          <a:latin typeface="+mn-lt"/>
          <a:ea typeface="+mn-ea"/>
        </a:defRPr>
      </a:lvl4pPr>
      <a:lvl5pPr marL="898525" indent="-98425" algn="l" rtl="0" fontAlgn="base">
        <a:spcBef>
          <a:spcPct val="25000"/>
        </a:spcBef>
        <a:spcAft>
          <a:spcPct val="25000"/>
        </a:spcAft>
        <a:buClr>
          <a:schemeClr val="accent2"/>
        </a:buClr>
        <a:buSzPct val="80000"/>
        <a:buFont typeface="Wingdings" pitchFamily="2" charset="2"/>
        <a:buChar char="u"/>
        <a:defRPr sz="1400">
          <a:solidFill>
            <a:schemeClr val="tx1"/>
          </a:solidFill>
          <a:latin typeface="Times New Roman" pitchFamily="18" charset="0"/>
          <a:ea typeface="宋体" pitchFamily="2" charset="-122"/>
        </a:defRPr>
      </a:lvl5pPr>
      <a:lvl6pPr marL="2725347"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6pPr>
      <a:lvl7pPr marL="3246875"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7pPr>
      <a:lvl8pPr marL="3768403"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8pPr>
      <a:lvl9pPr marL="4289931"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9pPr>
    </p:bodyStyle>
    <p:otherStyle>
      <a:defPPr>
        <a:defRPr lang="zh-CN"/>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12290" name="Rectangle 10"/>
          <p:cNvSpPr>
            <a:spLocks noGrp="1" noChangeArrowheads="1"/>
          </p:cNvSpPr>
          <p:nvPr>
            <p:ph type="title"/>
          </p:nvPr>
        </p:nvSpPr>
        <p:spPr bwMode="auto">
          <a:xfrm>
            <a:off x="74614" y="127000"/>
            <a:ext cx="10320336" cy="714375"/>
          </a:xfrm>
          <a:prstGeom prst="rect">
            <a:avLst/>
          </a:prstGeom>
          <a:noFill/>
          <a:ln w="9525">
            <a:noFill/>
            <a:miter lim="800000"/>
          </a:ln>
        </p:spPr>
        <p:txBody>
          <a:bodyPr vert="horz" wrap="square" lIns="104306" tIns="52153" rIns="104306" bIns="52153" numCol="1" anchor="ctr" anchorCtr="0" compatLnSpc="1">
            <a:prstTxWarp prst="textNoShape">
              <a:avLst/>
            </a:prstTxWarp>
          </a:bodyPr>
          <a:lstStyle/>
          <a:p>
            <a:pPr lvl="0"/>
            <a:r>
              <a:rPr lang="zh-CN" altLang="en-US" smtClean="0"/>
              <a:t>单击此处编辑母版标题样式</a:t>
            </a:r>
          </a:p>
        </p:txBody>
      </p:sp>
      <p:sp>
        <p:nvSpPr>
          <p:cNvPr id="4102" name="Line 6"/>
          <p:cNvSpPr>
            <a:spLocks noChangeShapeType="1"/>
          </p:cNvSpPr>
          <p:nvPr/>
        </p:nvSpPr>
        <p:spPr bwMode="auto">
          <a:xfrm>
            <a:off x="0" y="954088"/>
            <a:ext cx="10394950" cy="0"/>
          </a:xfrm>
          <a:prstGeom prst="line">
            <a:avLst/>
          </a:prstGeom>
          <a:noFill/>
          <a:ln w="57150" cmpd="thinThick">
            <a:solidFill>
              <a:srgbClr val="346A6C"/>
            </a:solidFill>
            <a:round/>
          </a:ln>
          <a:effectLst/>
        </p:spPr>
        <p:txBody>
          <a:bodyPr wrap="none" lIns="104306" tIns="52153" rIns="104306" bIns="52153"/>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defRPr/>
            </a:pPr>
            <a:endParaRPr kumimoji="1" lang="zh-CN" altLang="en-US" b="1">
              <a:solidFill>
                <a:srgbClr val="080808"/>
              </a:solidFill>
              <a:latin typeface="Arial"/>
              <a:ea typeface="楷体_GB2312" pitchFamily="49" charset="-122"/>
            </a:endParaRPr>
          </a:p>
        </p:txBody>
      </p:sp>
      <p:sp>
        <p:nvSpPr>
          <p:cNvPr id="4103" name="Line 7"/>
          <p:cNvSpPr>
            <a:spLocks noChangeShapeType="1"/>
          </p:cNvSpPr>
          <p:nvPr/>
        </p:nvSpPr>
        <p:spPr bwMode="auto">
          <a:xfrm>
            <a:off x="7451725" y="7472363"/>
            <a:ext cx="3113088" cy="0"/>
          </a:xfrm>
          <a:prstGeom prst="line">
            <a:avLst/>
          </a:prstGeom>
          <a:noFill/>
          <a:ln w="50800" cmpd="dbl">
            <a:solidFill>
              <a:srgbClr val="346A6C"/>
            </a:solidFill>
            <a:round/>
          </a:ln>
          <a:effectLst/>
        </p:spPr>
        <p:txBody>
          <a:bodyPr wrap="none" lIns="104306" tIns="52153" rIns="104306" bIns="52153"/>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defRPr/>
            </a:pPr>
            <a:endParaRPr kumimoji="1" lang="zh-CN" altLang="en-US" b="1">
              <a:solidFill>
                <a:srgbClr val="080808"/>
              </a:solidFill>
              <a:latin typeface="Arial"/>
              <a:ea typeface="楷体_GB2312" pitchFamily="49" charset="-122"/>
            </a:endParaRPr>
          </a:p>
        </p:txBody>
      </p:sp>
      <p:sp>
        <p:nvSpPr>
          <p:cNvPr id="12293" name="Rectangle 9"/>
          <p:cNvSpPr>
            <a:spLocks noGrp="1" noChangeArrowheads="1"/>
          </p:cNvSpPr>
          <p:nvPr>
            <p:ph type="body" idx="1"/>
          </p:nvPr>
        </p:nvSpPr>
        <p:spPr bwMode="auto">
          <a:xfrm>
            <a:off x="252413" y="1041400"/>
            <a:ext cx="10147300" cy="6073775"/>
          </a:xfrm>
          <a:prstGeom prst="rect">
            <a:avLst/>
          </a:prstGeom>
          <a:noFill/>
          <a:ln w="9525">
            <a:noFill/>
            <a:miter lim="800000"/>
          </a:ln>
        </p:spPr>
        <p:txBody>
          <a:bodyPr vert="horz" wrap="square" lIns="104306" tIns="52153" rIns="104306" bIns="52153"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p:txBody>
      </p:sp>
      <p:sp>
        <p:nvSpPr>
          <p:cNvPr id="13326" name="灯片编号占位符 3"/>
          <p:cNvSpPr txBox="1">
            <a:spLocks noGrp="1"/>
          </p:cNvSpPr>
          <p:nvPr/>
        </p:nvSpPr>
        <p:spPr bwMode="auto">
          <a:xfrm>
            <a:off x="6489708" y="6958013"/>
            <a:ext cx="3995738" cy="503237"/>
          </a:xfrm>
          <a:prstGeom prst="rect">
            <a:avLst/>
          </a:prstGeom>
          <a:noFill/>
          <a:ln w="9525">
            <a:noFill/>
            <a:miter lim="800000"/>
          </a:ln>
        </p:spPr>
        <p:txBody>
          <a:bodyPr lIns="104306" tIns="52153" rIns="104306" bIns="52153" anchor="b"/>
          <a:lstStyle>
            <a:defPPr>
              <a:defRPr lang="zh-CN"/>
            </a:defPPr>
            <a:lvl1pPr algn="l" rtl="0" eaLnBrk="0" fontAlgn="base" hangingPunct="0">
              <a:spcBef>
                <a:spcPct val="50000"/>
              </a:spcBef>
              <a:spcAft>
                <a:spcPct val="0"/>
              </a:spcAft>
              <a:defRPr sz="1400" kern="1200">
                <a:solidFill>
                  <a:srgbClr val="CC0000"/>
                </a:solidFill>
                <a:latin typeface="Arial"/>
                <a:ea typeface="楷体_GB2312" pitchFamily="49" charset="-122"/>
                <a:cs typeface="+mn-cs"/>
              </a:defRPr>
            </a:lvl1pPr>
            <a:lvl2pPr marL="742950" indent="-285750" algn="l" rtl="0" eaLnBrk="0" fontAlgn="base" hangingPunct="0">
              <a:spcBef>
                <a:spcPct val="50000"/>
              </a:spcBef>
              <a:spcAft>
                <a:spcPct val="0"/>
              </a:spcAft>
              <a:defRPr sz="1400" kern="1200">
                <a:solidFill>
                  <a:srgbClr val="CC0000"/>
                </a:solidFill>
                <a:latin typeface="Arial"/>
                <a:ea typeface="楷体_GB2312" pitchFamily="49" charset="-122"/>
                <a:cs typeface="+mn-cs"/>
              </a:defRPr>
            </a:lvl2pPr>
            <a:lvl3pPr marL="1143000" indent="-228600" algn="l" rtl="0" eaLnBrk="0" fontAlgn="base" hangingPunct="0">
              <a:spcBef>
                <a:spcPct val="50000"/>
              </a:spcBef>
              <a:spcAft>
                <a:spcPct val="0"/>
              </a:spcAft>
              <a:defRPr sz="1400" kern="1200">
                <a:solidFill>
                  <a:srgbClr val="CC0000"/>
                </a:solidFill>
                <a:latin typeface="Arial"/>
                <a:ea typeface="楷体_GB2312" pitchFamily="49" charset="-122"/>
                <a:cs typeface="+mn-cs"/>
              </a:defRPr>
            </a:lvl3pPr>
            <a:lvl4pPr marL="1600200" indent="-228600" algn="l" rtl="0" eaLnBrk="0" fontAlgn="base" hangingPunct="0">
              <a:spcBef>
                <a:spcPct val="50000"/>
              </a:spcBef>
              <a:spcAft>
                <a:spcPct val="0"/>
              </a:spcAft>
              <a:defRPr sz="1400" kern="1200">
                <a:solidFill>
                  <a:srgbClr val="CC0000"/>
                </a:solidFill>
                <a:latin typeface="Arial"/>
                <a:ea typeface="楷体_GB2312" pitchFamily="49" charset="-122"/>
                <a:cs typeface="+mn-cs"/>
              </a:defRPr>
            </a:lvl4pPr>
            <a:lvl5pPr marL="2057400" indent="-228600" algn="l" rtl="0" eaLnBrk="0" fontAlgn="base" hangingPunct="0">
              <a:spcBef>
                <a:spcPct val="50000"/>
              </a:spcBef>
              <a:spcAft>
                <a:spcPct val="0"/>
              </a:spcAft>
              <a:defRPr sz="1400" kern="1200">
                <a:solidFill>
                  <a:srgbClr val="CC0000"/>
                </a:solidFill>
                <a:latin typeface="Arial"/>
                <a:ea typeface="楷体_GB2312" pitchFamily="49" charset="-122"/>
                <a:cs typeface="+mn-cs"/>
              </a:defRPr>
            </a:lvl5pPr>
            <a:lvl6pPr marL="25146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6pPr>
            <a:lvl7pPr marL="29718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7pPr>
            <a:lvl8pPr marL="34290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8pPr>
            <a:lvl9pPr marL="3886200" indent="-228600" algn="ctr" defTabSz="914400" rtl="0" eaLnBrk="0" fontAlgn="base" latinLnBrk="0" hangingPunct="0">
              <a:spcBef>
                <a:spcPct val="50000"/>
              </a:spcBef>
              <a:spcAft>
                <a:spcPct val="0"/>
              </a:spcAft>
              <a:defRPr sz="1400" kern="1200">
                <a:solidFill>
                  <a:srgbClr val="CC0000"/>
                </a:solidFill>
                <a:latin typeface="Arial"/>
                <a:ea typeface="楷体_GB2312" pitchFamily="49" charset="-122"/>
                <a:cs typeface="+mn-cs"/>
              </a:defRPr>
            </a:lvl9pPr>
          </a:lstStyle>
          <a:p>
            <a:pPr algn="r" eaLnBrk="1" hangingPunct="1">
              <a:spcBef>
                <a:spcPct val="0"/>
              </a:spcBef>
              <a:defRPr/>
            </a:pPr>
            <a:r>
              <a:rPr lang="en-US" altLang="zh-CN" sz="1100" b="1">
                <a:solidFill>
                  <a:srgbClr val="080808"/>
                </a:solidFill>
              </a:rPr>
              <a:t>AMT</a:t>
            </a:r>
            <a:r>
              <a:rPr lang="zh-CN" altLang="en-US" sz="1100" b="1">
                <a:solidFill>
                  <a:srgbClr val="080808"/>
                </a:solidFill>
              </a:rPr>
              <a:t>咨询 专业实用 为您着想</a:t>
            </a:r>
            <a:r>
              <a:rPr lang="zh-CN" altLang="en-US" sz="1100">
                <a:solidFill>
                  <a:srgbClr val="080808"/>
                </a:solidFill>
              </a:rPr>
              <a:t>  </a:t>
            </a:r>
            <a:r>
              <a:rPr lang="zh-CN" altLang="en-US" sz="1100" smtClean="0">
                <a:solidFill>
                  <a:srgbClr val="080808"/>
                </a:solidFill>
              </a:rPr>
              <a:t> 第</a:t>
            </a:r>
            <a:fld id="{BB28E688-0F0A-4004-A13A-9CB25BD0D2C0}" type="slidenum">
              <a:rPr lang="zh-CN" altLang="en-US" sz="1100" smtClean="0">
                <a:solidFill>
                  <a:srgbClr val="080808"/>
                </a:solidFill>
              </a:rPr>
              <a:pPr algn="r" eaLnBrk="1" hangingPunct="1">
                <a:spcBef>
                  <a:spcPct val="0"/>
                </a:spcBef>
                <a:defRPr/>
              </a:pPr>
              <a:t>‹#›</a:t>
            </a:fld>
            <a:r>
              <a:rPr lang="zh-CN" altLang="en-US" sz="1100" smtClean="0">
                <a:solidFill>
                  <a:srgbClr val="080808"/>
                </a:solidFill>
              </a:rPr>
              <a:t>页</a:t>
            </a:r>
            <a:r>
              <a:rPr lang="en-US" altLang="zh-CN" sz="1100" smtClean="0">
                <a:solidFill>
                  <a:srgbClr val="080808"/>
                </a:solidFill>
              </a:rPr>
              <a:t> </a:t>
            </a:r>
            <a:endParaRPr lang="zh-CN" altLang="en-US" sz="1100">
              <a:solidFill>
                <a:srgbClr val="080808"/>
              </a:solidFill>
            </a:endParaRPr>
          </a:p>
        </p:txBody>
      </p:sp>
      <p:pic>
        <p:nvPicPr>
          <p:cNvPr id="8" name="图片 7"/>
          <p:cNvPicPr>
            <a:picLocks noChangeAspect="1"/>
          </p:cNvPicPr>
          <p:nvPr userDrawn="1"/>
        </p:nvPicPr>
        <p:blipFill>
          <a:blip r:embed="rId11"/>
          <a:stretch>
            <a:fillRect/>
          </a:stretch>
        </p:blipFill>
        <p:spPr>
          <a:xfrm>
            <a:off x="8651875" y="341387"/>
            <a:ext cx="1743075" cy="342900"/>
          </a:xfrm>
          <a:prstGeom prst="rect">
            <a:avLst/>
          </a:prstGeom>
        </p:spPr>
      </p:pic>
    </p:spTree>
    <p:extLst>
      <p:ext uri="{BB962C8B-B14F-4D97-AF65-F5344CB8AC3E}">
        <p14:creationId xmlns:p14="http://schemas.microsoft.com/office/powerpoint/2010/main" val="2754022900"/>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95" r:id="rId7"/>
    <p:sldLayoutId id="2147483696" r:id="rId8"/>
    <p:sldLayoutId id="2147483697" r:id="rId9"/>
    <p:sldLayoutId id="2147483698" r:id="rId10"/>
  </p:sldLayoutIdLst>
  <p:transition>
    <p:split orient="vert"/>
  </p:transition>
  <p:timing/>
  <p:hf sldNum="0" hdr="0" ftr="0"/>
  <p:txStyles>
    <p:titleStyle>
      <a:lvl1pPr algn="l" rtl="0" eaLnBrk="0" fontAlgn="base" hangingPunct="0">
        <a:lnSpc>
          <a:spcPct val="85000"/>
        </a:lnSpc>
        <a:spcBef>
          <a:spcPct val="0"/>
        </a:spcBef>
        <a:spcAft>
          <a:spcPct val="0"/>
        </a:spcAft>
        <a:defRPr sz="2300" b="1">
          <a:solidFill>
            <a:schemeClr val="tx2"/>
          </a:solidFill>
          <a:latin typeface="+mj-lt"/>
          <a:ea typeface="+mj-ea"/>
          <a:cs typeface="+mj-cs"/>
        </a:defRPr>
      </a:lvl1pPr>
      <a:lvl2pPr algn="l" rtl="0" eaLnBrk="0" fontAlgn="base" hangingPunct="0">
        <a:lnSpc>
          <a:spcPct val="85000"/>
        </a:lnSpc>
        <a:spcBef>
          <a:spcPct val="0"/>
        </a:spcBef>
        <a:spcAft>
          <a:spcPct val="0"/>
        </a:spcAft>
        <a:defRPr sz="2300" b="1">
          <a:solidFill>
            <a:schemeClr val="tx2"/>
          </a:solidFill>
          <a:latin typeface="Arial"/>
          <a:ea typeface="楷体_GB2312" pitchFamily="49" charset="-122"/>
        </a:defRPr>
      </a:lvl2pPr>
      <a:lvl3pPr algn="l" rtl="0" eaLnBrk="0" fontAlgn="base" hangingPunct="0">
        <a:lnSpc>
          <a:spcPct val="85000"/>
        </a:lnSpc>
        <a:spcBef>
          <a:spcPct val="0"/>
        </a:spcBef>
        <a:spcAft>
          <a:spcPct val="0"/>
        </a:spcAft>
        <a:defRPr sz="2300" b="1">
          <a:solidFill>
            <a:schemeClr val="tx2"/>
          </a:solidFill>
          <a:latin typeface="Arial"/>
          <a:ea typeface="楷体_GB2312" pitchFamily="49" charset="-122"/>
        </a:defRPr>
      </a:lvl3pPr>
      <a:lvl4pPr algn="l" rtl="0" eaLnBrk="0" fontAlgn="base" hangingPunct="0">
        <a:lnSpc>
          <a:spcPct val="85000"/>
        </a:lnSpc>
        <a:spcBef>
          <a:spcPct val="0"/>
        </a:spcBef>
        <a:spcAft>
          <a:spcPct val="0"/>
        </a:spcAft>
        <a:defRPr sz="2300" b="1">
          <a:solidFill>
            <a:schemeClr val="tx2"/>
          </a:solidFill>
          <a:latin typeface="Arial"/>
          <a:ea typeface="楷体_GB2312" pitchFamily="49" charset="-122"/>
        </a:defRPr>
      </a:lvl4pPr>
      <a:lvl5pPr algn="l" rtl="0" eaLnBrk="0" fontAlgn="base" hangingPunct="0">
        <a:lnSpc>
          <a:spcPct val="85000"/>
        </a:lnSpc>
        <a:spcBef>
          <a:spcPct val="0"/>
        </a:spcBef>
        <a:spcAft>
          <a:spcPct val="0"/>
        </a:spcAft>
        <a:defRPr sz="2300" b="1">
          <a:solidFill>
            <a:schemeClr val="tx2"/>
          </a:solidFill>
          <a:latin typeface="Arial"/>
          <a:ea typeface="楷体_GB2312" pitchFamily="49" charset="-122"/>
        </a:defRPr>
      </a:lvl5pPr>
      <a:lvl6pPr marL="521528" algn="l" rtl="0" eaLnBrk="1" fontAlgn="base" hangingPunct="1">
        <a:lnSpc>
          <a:spcPct val="85000"/>
        </a:lnSpc>
        <a:spcBef>
          <a:spcPct val="0"/>
        </a:spcBef>
        <a:spcAft>
          <a:spcPct val="0"/>
        </a:spcAft>
        <a:defRPr sz="2300" b="1">
          <a:solidFill>
            <a:schemeClr val="tx2"/>
          </a:solidFill>
          <a:latin typeface="Arial"/>
          <a:ea typeface="楷体_GB2312" pitchFamily="49" charset="-122"/>
        </a:defRPr>
      </a:lvl6pPr>
      <a:lvl7pPr marL="1043056" algn="l" rtl="0" eaLnBrk="1" fontAlgn="base" hangingPunct="1">
        <a:lnSpc>
          <a:spcPct val="85000"/>
        </a:lnSpc>
        <a:spcBef>
          <a:spcPct val="0"/>
        </a:spcBef>
        <a:spcAft>
          <a:spcPct val="0"/>
        </a:spcAft>
        <a:defRPr sz="2300" b="1">
          <a:solidFill>
            <a:schemeClr val="tx2"/>
          </a:solidFill>
          <a:latin typeface="Arial"/>
          <a:ea typeface="楷体_GB2312" pitchFamily="49" charset="-122"/>
        </a:defRPr>
      </a:lvl7pPr>
      <a:lvl8pPr marL="1564584" algn="l" rtl="0" eaLnBrk="1" fontAlgn="base" hangingPunct="1">
        <a:lnSpc>
          <a:spcPct val="85000"/>
        </a:lnSpc>
        <a:spcBef>
          <a:spcPct val="0"/>
        </a:spcBef>
        <a:spcAft>
          <a:spcPct val="0"/>
        </a:spcAft>
        <a:defRPr sz="2300" b="1">
          <a:solidFill>
            <a:schemeClr val="tx2"/>
          </a:solidFill>
          <a:latin typeface="Arial"/>
          <a:ea typeface="楷体_GB2312" pitchFamily="49" charset="-122"/>
        </a:defRPr>
      </a:lvl8pPr>
      <a:lvl9pPr marL="2086112" algn="l" rtl="0" eaLnBrk="1" fontAlgn="base" hangingPunct="1">
        <a:lnSpc>
          <a:spcPct val="85000"/>
        </a:lnSpc>
        <a:spcBef>
          <a:spcPct val="0"/>
        </a:spcBef>
        <a:spcAft>
          <a:spcPct val="0"/>
        </a:spcAft>
        <a:defRPr sz="2300" b="1">
          <a:solidFill>
            <a:schemeClr val="tx2"/>
          </a:solidFill>
          <a:latin typeface="Arial"/>
          <a:ea typeface="楷体_GB2312" pitchFamily="49" charset="-122"/>
        </a:defRPr>
      </a:lvl9pPr>
    </p:titleStyle>
    <p:bodyStyle>
      <a:lvl1pPr marL="390525" indent="-390525" algn="l" rtl="0" eaLnBrk="0" fontAlgn="base" hangingPunct="0">
        <a:spcBef>
          <a:spcPct val="25000"/>
        </a:spcBef>
        <a:spcAft>
          <a:spcPct val="25000"/>
        </a:spcAft>
        <a:buClr>
          <a:srgbClr val="4E9EA2"/>
        </a:buClr>
        <a:buSzPct val="80000"/>
        <a:buFont typeface="Wingdings" pitchFamily="2" charset="2"/>
        <a:buChar char="n"/>
        <a:defRPr sz="1600" b="1">
          <a:solidFill>
            <a:schemeClr val="tx1"/>
          </a:solidFill>
          <a:latin typeface="+mn-lt"/>
          <a:ea typeface="+mn-ea"/>
          <a:cs typeface="+mn-cs"/>
        </a:defRPr>
      </a:lvl1pPr>
      <a:lvl2pPr marL="608013" indent="-303213" algn="l" rtl="0" eaLnBrk="0" fontAlgn="base" hangingPunct="0">
        <a:spcBef>
          <a:spcPct val="25000"/>
        </a:spcBef>
        <a:spcAft>
          <a:spcPct val="25000"/>
        </a:spcAft>
        <a:buClr>
          <a:srgbClr val="4E9EA2"/>
        </a:buClr>
        <a:buSzPct val="80000"/>
        <a:buFont typeface="Wingdings" pitchFamily="2" charset="2"/>
        <a:buChar char="Ø"/>
        <a:defRPr sz="1600" b="1">
          <a:solidFill>
            <a:schemeClr val="tx1"/>
          </a:solidFill>
          <a:latin typeface="+mn-lt"/>
          <a:ea typeface="+mn-ea"/>
        </a:defRPr>
      </a:lvl2pPr>
      <a:lvl3pPr marL="1128713" indent="-303213" algn="l" rtl="0" eaLnBrk="0" fontAlgn="base" hangingPunct="0">
        <a:spcBef>
          <a:spcPct val="25000"/>
        </a:spcBef>
        <a:spcAft>
          <a:spcPct val="25000"/>
        </a:spcAft>
        <a:buClr>
          <a:srgbClr val="4E9EA2"/>
        </a:buClr>
        <a:buSzPct val="80000"/>
        <a:buChar char="•"/>
        <a:defRPr sz="1600">
          <a:solidFill>
            <a:schemeClr val="tx1"/>
          </a:solidFill>
          <a:latin typeface="+mn-lt"/>
          <a:ea typeface="+mn-ea"/>
        </a:defRPr>
      </a:lvl3pPr>
      <a:lvl4pPr marL="1738313" indent="-98425" algn="l" rtl="0" eaLnBrk="0" fontAlgn="base" hangingPunct="0">
        <a:spcBef>
          <a:spcPct val="25000"/>
        </a:spcBef>
        <a:spcAft>
          <a:spcPct val="25000"/>
        </a:spcAft>
        <a:buClr>
          <a:schemeClr val="accent2"/>
        </a:buClr>
        <a:buSzPct val="80000"/>
        <a:buChar char="•"/>
        <a:defRPr sz="1600">
          <a:solidFill>
            <a:schemeClr val="tx1"/>
          </a:solidFill>
          <a:latin typeface="+mn-lt"/>
          <a:ea typeface="+mn-ea"/>
        </a:defRPr>
      </a:lvl4pPr>
      <a:lvl5pPr marL="2203450" indent="-260350" algn="l" rtl="0" eaLnBrk="0" fontAlgn="base" hangingPunct="0">
        <a:spcBef>
          <a:spcPct val="25000"/>
        </a:spcBef>
        <a:spcAft>
          <a:spcPct val="25000"/>
        </a:spcAft>
        <a:buClr>
          <a:schemeClr val="accent2"/>
        </a:buClr>
        <a:buSzPct val="80000"/>
        <a:buFont typeface="Wingdings" pitchFamily="2" charset="2"/>
        <a:buChar char="u"/>
        <a:defRPr sz="2300">
          <a:solidFill>
            <a:schemeClr val="tx1"/>
          </a:solidFill>
          <a:latin typeface="Times New Roman" pitchFamily="18" charset="0"/>
          <a:ea typeface="宋体" pitchFamily="2" charset="-122"/>
        </a:defRPr>
      </a:lvl5pPr>
      <a:lvl6pPr marL="2725347"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6pPr>
      <a:lvl7pPr marL="3246875"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7pPr>
      <a:lvl8pPr marL="3768403"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8pPr>
      <a:lvl9pPr marL="4289931" indent="-260764" algn="l" rtl="0" eaLnBrk="1" fontAlgn="base" hangingPunct="1">
        <a:spcBef>
          <a:spcPct val="25000"/>
        </a:spcBef>
        <a:spcAft>
          <a:spcPct val="25000"/>
        </a:spcAft>
        <a:buClr>
          <a:schemeClr val="accent2"/>
        </a:buClr>
        <a:buSzPct val="80000"/>
        <a:buFont typeface="Wingdings" pitchFamily="2" charset="2"/>
        <a:buChar char="u"/>
        <a:defRPr>
          <a:solidFill>
            <a:schemeClr val="tx1"/>
          </a:solidFill>
          <a:latin typeface="Times New Roman" pitchFamily="18" charset="0"/>
          <a:ea typeface="宋体" pitchFamily="2" charset="-122"/>
        </a:defRPr>
      </a:lvl9pPr>
    </p:bodyStyle>
    <p:otherStyle>
      <a:defPPr>
        <a:defRPr lang="zh-CN"/>
      </a:defPPr>
      <a:lvl1pPr marL="0" algn="l" defTabSz="1043056" rtl="0" eaLnBrk="1" latinLnBrk="0" hangingPunct="1">
        <a:defRPr sz="2100" kern="1200">
          <a:solidFill>
            <a:schemeClr val="tx1"/>
          </a:solidFill>
          <a:latin typeface="+mn-lt"/>
          <a:ea typeface="+mn-ea"/>
          <a:cs typeface="+mn-cs"/>
        </a:defRPr>
      </a:lvl1pPr>
      <a:lvl2pPr marL="521528" algn="l" defTabSz="1043056" rtl="0" eaLnBrk="1" latinLnBrk="0" hangingPunct="1">
        <a:defRPr sz="2100" kern="1200">
          <a:solidFill>
            <a:schemeClr val="tx1"/>
          </a:solidFill>
          <a:latin typeface="+mn-lt"/>
          <a:ea typeface="+mn-ea"/>
          <a:cs typeface="+mn-cs"/>
        </a:defRPr>
      </a:lvl2pPr>
      <a:lvl3pPr marL="1043056" algn="l" defTabSz="1043056" rtl="0" eaLnBrk="1" latinLnBrk="0" hangingPunct="1">
        <a:defRPr sz="2100" kern="1200">
          <a:solidFill>
            <a:schemeClr val="tx1"/>
          </a:solidFill>
          <a:latin typeface="+mn-lt"/>
          <a:ea typeface="+mn-ea"/>
          <a:cs typeface="+mn-cs"/>
        </a:defRPr>
      </a:lvl3pPr>
      <a:lvl4pPr marL="1564584" algn="l" defTabSz="1043056" rtl="0" eaLnBrk="1" latinLnBrk="0" hangingPunct="1">
        <a:defRPr sz="2100" kern="1200">
          <a:solidFill>
            <a:schemeClr val="tx1"/>
          </a:solidFill>
          <a:latin typeface="+mn-lt"/>
          <a:ea typeface="+mn-ea"/>
          <a:cs typeface="+mn-cs"/>
        </a:defRPr>
      </a:lvl4pPr>
      <a:lvl5pPr marL="2086112" algn="l" defTabSz="1043056" rtl="0" eaLnBrk="1" latinLnBrk="0" hangingPunct="1">
        <a:defRPr sz="2100" kern="1200">
          <a:solidFill>
            <a:schemeClr val="tx1"/>
          </a:solidFill>
          <a:latin typeface="+mn-lt"/>
          <a:ea typeface="+mn-ea"/>
          <a:cs typeface="+mn-cs"/>
        </a:defRPr>
      </a:lvl5pPr>
      <a:lvl6pPr marL="2607640" algn="l" defTabSz="1043056" rtl="0" eaLnBrk="1" latinLnBrk="0" hangingPunct="1">
        <a:defRPr sz="2100" kern="1200">
          <a:solidFill>
            <a:schemeClr val="tx1"/>
          </a:solidFill>
          <a:latin typeface="+mn-lt"/>
          <a:ea typeface="+mn-ea"/>
          <a:cs typeface="+mn-cs"/>
        </a:defRPr>
      </a:lvl6pPr>
      <a:lvl7pPr marL="3129168" algn="l" defTabSz="1043056" rtl="0" eaLnBrk="1" latinLnBrk="0" hangingPunct="1">
        <a:defRPr sz="2100" kern="1200">
          <a:solidFill>
            <a:schemeClr val="tx1"/>
          </a:solidFill>
          <a:latin typeface="+mn-lt"/>
          <a:ea typeface="+mn-ea"/>
          <a:cs typeface="+mn-cs"/>
        </a:defRPr>
      </a:lvl7pPr>
      <a:lvl8pPr marL="3650696" algn="l" defTabSz="1043056" rtl="0" eaLnBrk="1" latinLnBrk="0" hangingPunct="1">
        <a:defRPr sz="2100" kern="1200">
          <a:solidFill>
            <a:schemeClr val="tx1"/>
          </a:solidFill>
          <a:latin typeface="+mn-lt"/>
          <a:ea typeface="+mn-ea"/>
          <a:cs typeface="+mn-cs"/>
        </a:defRPr>
      </a:lvl8pPr>
      <a:lvl9pPr marL="4172224" algn="l" defTabSz="1043056" rtl="0" eaLnBrk="1" latinLnBrk="0" hangingPunct="1">
        <a:defRPr sz="21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 Id="rId3" Type="http://schemas.openxmlformats.org/officeDocument/2006/relationships/tags" Target="../tags/tag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45123243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Text Box 28"/>
          <p:cNvSpPr txBox="1">
            <a:spLocks noChangeArrowheads="1"/>
          </p:cNvSpPr>
          <p:nvPr/>
        </p:nvSpPr>
        <p:spPr bwMode="auto">
          <a:xfrm>
            <a:off x="0" y="4068663"/>
            <a:ext cx="10693400" cy="2031325"/>
          </a:xfrm>
          <a:prstGeom prst="rect">
            <a:avLst/>
          </a:prstGeom>
          <a:noFill/>
          <a:ln w="6350" algn="ctr">
            <a:noFill/>
            <a:miter lim="800000"/>
          </a:ln>
          <a:effectLst/>
        </p:spPr>
        <p:txBody>
          <a:bodyPr lIns="0" tIns="0" rIns="0" bIns="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Clr>
                <a:srgbClr val="000000"/>
              </a:buClr>
              <a:defRPr/>
            </a:pPr>
            <a:r>
              <a:rPr lang="zh-CN" altLang="en-US" sz="2400" b="1" smtClean="0">
                <a:latin typeface="Arial" pitchFamily="34" charset="0"/>
                <a:ea typeface="楷体_GB2312" pitchFamily="49" charset="-122"/>
              </a:rPr>
              <a:t>浙江海利得新材料股份有限公司</a:t>
            </a:r>
            <a:endParaRPr lang="en-US" altLang="zh-CN" sz="2400" b="1">
              <a:latin typeface="Arial" pitchFamily="34" charset="0"/>
              <a:ea typeface="楷体_GB2312" pitchFamily="49" charset="-122"/>
            </a:endParaRPr>
          </a:p>
          <a:p>
            <a:pPr algn="ctr">
              <a:spcBef>
                <a:spcPct val="50000"/>
              </a:spcBef>
              <a:buClr>
                <a:srgbClr val="000000"/>
              </a:buClr>
              <a:defRPr/>
            </a:pPr>
            <a:r>
              <a:rPr lang="en-US" altLang="zh-CN" sz="2400" b="1" smtClean="0">
                <a:latin typeface="Arial" pitchFamily="34" charset="0"/>
                <a:ea typeface="楷体_GB2312" pitchFamily="49" charset="-122"/>
              </a:rPr>
              <a:t>IT</a:t>
            </a:r>
            <a:r>
              <a:rPr lang="zh-CN" altLang="en-US" sz="2400" b="1" smtClean="0">
                <a:latin typeface="Arial" pitchFamily="34" charset="0"/>
                <a:ea typeface="楷体_GB2312" pitchFamily="49" charset="-122"/>
              </a:rPr>
              <a:t>规划咨询项目</a:t>
            </a:r>
            <a:endParaRPr lang="en-US" altLang="zh-CN" sz="2400" b="1" smtClean="0">
              <a:latin typeface="Arial" pitchFamily="34" charset="0"/>
              <a:ea typeface="楷体_GB2312" pitchFamily="49" charset="-122"/>
            </a:endParaRPr>
          </a:p>
          <a:p>
            <a:pPr algn="ctr">
              <a:spcBef>
                <a:spcPct val="50000"/>
              </a:spcBef>
              <a:buClr>
                <a:srgbClr val="000000"/>
              </a:buClr>
              <a:defRPr/>
            </a:pPr>
            <a:r>
              <a:rPr lang="zh-CN" altLang="en-US" sz="2400" b="1" smtClean="0">
                <a:latin typeface="Arial" pitchFamily="34" charset="0"/>
                <a:ea typeface="楷体_GB2312" pitchFamily="49" charset="-122"/>
              </a:rPr>
              <a:t>第三阶段</a:t>
            </a:r>
            <a:r>
              <a:rPr lang="en-US" altLang="zh-CN" sz="2400" b="1" smtClean="0">
                <a:latin typeface="Arial" pitchFamily="34" charset="0"/>
                <a:ea typeface="楷体_GB2312" pitchFamily="49" charset="-122"/>
              </a:rPr>
              <a:t>_</a:t>
            </a:r>
            <a:r>
              <a:rPr lang="zh-CN" altLang="en-US" sz="2400" b="1">
                <a:latin typeface="Arial" pitchFamily="34" charset="0"/>
                <a:ea typeface="楷体_GB2312" pitchFamily="49" charset="-122"/>
              </a:rPr>
              <a:t>信息</a:t>
            </a:r>
            <a:r>
              <a:rPr lang="zh-CN" altLang="en-US" sz="2400" b="1" smtClean="0">
                <a:latin typeface="Arial" pitchFamily="34" charset="0"/>
                <a:ea typeface="楷体_GB2312" pitchFamily="49" charset="-122"/>
              </a:rPr>
              <a:t>化总体规划设计报告</a:t>
            </a:r>
            <a:r>
              <a:rPr lang="en-US" altLang="zh-CN" sz="2400" b="1" smtClean="0">
                <a:latin typeface="Arial" pitchFamily="34" charset="0"/>
                <a:ea typeface="楷体_GB2312" pitchFamily="49" charset="-122"/>
              </a:rPr>
              <a:t>_</a:t>
            </a:r>
            <a:r>
              <a:rPr lang="zh-CN" altLang="en-US" sz="2400" b="1" smtClean="0">
                <a:latin typeface="Arial" pitchFamily="34" charset="0"/>
                <a:ea typeface="楷体_GB2312" pitchFamily="49" charset="-122"/>
              </a:rPr>
              <a:t>汇报版</a:t>
            </a:r>
            <a:endParaRPr lang="en-US" altLang="zh-CN" sz="2400" b="1" smtClean="0">
              <a:latin typeface="Arial" pitchFamily="34" charset="0"/>
              <a:ea typeface="楷体_GB2312" pitchFamily="49" charset="-122"/>
            </a:endParaRPr>
          </a:p>
          <a:p>
            <a:pPr algn="ctr">
              <a:spcBef>
                <a:spcPct val="50000"/>
              </a:spcBef>
              <a:buClr>
                <a:srgbClr val="000000"/>
              </a:buClr>
              <a:defRPr/>
            </a:pPr>
            <a:r>
              <a:rPr lang="en-US" altLang="zh-CN" sz="2400" b="1" smtClean="0">
                <a:latin typeface="Arial" pitchFamily="34" charset="0"/>
                <a:ea typeface="楷体_GB2312" pitchFamily="49" charset="-122"/>
              </a:rPr>
              <a:t>2015</a:t>
            </a:r>
            <a:r>
              <a:rPr lang="zh-CN" altLang="en-US" sz="2400" b="1" smtClean="0">
                <a:latin typeface="Arial" pitchFamily="34" charset="0"/>
                <a:ea typeface="楷体_GB2312" pitchFamily="49" charset="-122"/>
              </a:rPr>
              <a:t>年</a:t>
            </a:r>
            <a:r>
              <a:rPr lang="en-US" altLang="zh-CN" sz="2400" b="1" smtClean="0">
                <a:latin typeface="Arial" pitchFamily="34" charset="0"/>
                <a:ea typeface="楷体_GB2312" pitchFamily="49" charset="-122"/>
              </a:rPr>
              <a:t>8</a:t>
            </a:r>
            <a:r>
              <a:rPr lang="zh-CN" altLang="en-US" sz="2400" b="1" smtClean="0">
                <a:latin typeface="Arial" pitchFamily="34" charset="0"/>
                <a:ea typeface="楷体_GB2312" pitchFamily="49" charset="-122"/>
              </a:rPr>
              <a:t>月</a:t>
            </a:r>
            <a:endParaRPr lang="zh-CN" altLang="en-US" sz="2400" b="1">
              <a:latin typeface="Arial" pitchFamily="34" charset="0"/>
              <a:ea typeface="楷体_GB2312" pitchFamily="49" charset="-122"/>
            </a:endParaRPr>
          </a:p>
        </p:txBody>
      </p:sp>
    </p:spTree>
  </p:cSld>
  <p:clrMapOvr>
    <a:masterClrMapping/>
  </p:clrMapOvr>
  <p:transition>
    <p:split orient="vert"/>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4613" y="127000"/>
            <a:ext cx="9304535" cy="714375"/>
          </a:xfrm>
        </p:spPr>
        <p:txBody>
          <a:bodyPr/>
          <a:lstStyle/>
          <a:p>
            <a:r>
              <a:rPr lang="zh-CN" altLang="en-US" smtClean="0">
                <a:solidFill>
                  <a:schemeClr val="tx1"/>
                </a:solidFill>
                <a:latin typeface="楷体" panose="02010609060101010101" pitchFamily="49" charset="-122"/>
                <a:ea typeface="楷体" panose="02010609060101010101" pitchFamily="49" charset="-122"/>
              </a:rPr>
              <a:t>项目</a:t>
            </a:r>
            <a:r>
              <a:rPr lang="zh-CN" altLang="en-US">
                <a:solidFill>
                  <a:schemeClr val="tx1"/>
                </a:solidFill>
                <a:latin typeface="楷体" panose="02010609060101010101" pitchFamily="49" charset="-122"/>
                <a:ea typeface="楷体" panose="02010609060101010101" pitchFamily="49" charset="-122"/>
              </a:rPr>
              <a:t>回顾</a:t>
            </a:r>
            <a:r>
              <a:rPr lang="zh-CN" altLang="en-US" smtClean="0">
                <a:solidFill>
                  <a:schemeClr val="tx1"/>
                </a:solidFill>
                <a:latin typeface="楷体" panose="02010609060101010101" pitchFamily="49" charset="-122"/>
                <a:ea typeface="楷体" panose="02010609060101010101" pitchFamily="49" charset="-122"/>
              </a:rPr>
              <a:t>：项目计划</a:t>
            </a:r>
            <a:r>
              <a:rPr lang="en-US" altLang="zh-CN" smtClean="0">
                <a:solidFill>
                  <a:schemeClr val="tx1"/>
                </a:solidFill>
                <a:latin typeface="楷体" panose="02010609060101010101" pitchFamily="49" charset="-122"/>
                <a:ea typeface="楷体" panose="02010609060101010101" pitchFamily="49" charset="-122"/>
              </a:rPr>
              <a:t>3</a:t>
            </a:r>
            <a:r>
              <a:rPr lang="zh-CN" altLang="en-US" smtClean="0">
                <a:solidFill>
                  <a:schemeClr val="tx1"/>
                </a:solidFill>
                <a:latin typeface="楷体" panose="02010609060101010101" pitchFamily="49" charset="-122"/>
                <a:ea typeface="楷体" panose="02010609060101010101" pitchFamily="49" charset="-122"/>
              </a:rPr>
              <a:t>个月共</a:t>
            </a:r>
            <a:r>
              <a:rPr lang="en-US" altLang="zh-CN" smtClean="0">
                <a:solidFill>
                  <a:schemeClr val="tx1"/>
                </a:solidFill>
                <a:latin typeface="楷体" panose="02010609060101010101" pitchFamily="49" charset="-122"/>
                <a:ea typeface="楷体" panose="02010609060101010101" pitchFamily="49" charset="-122"/>
              </a:rPr>
              <a:t>12</a:t>
            </a:r>
            <a:r>
              <a:rPr lang="zh-CN" altLang="en-US" smtClean="0">
                <a:solidFill>
                  <a:schemeClr val="tx1"/>
                </a:solidFill>
                <a:latin typeface="楷体" panose="02010609060101010101" pitchFamily="49" charset="-122"/>
                <a:ea typeface="楷体" panose="02010609060101010101" pitchFamily="49" charset="-122"/>
              </a:rPr>
              <a:t>周，项目</a:t>
            </a:r>
            <a:r>
              <a:rPr lang="zh-CN" altLang="en-US">
                <a:solidFill>
                  <a:schemeClr val="tx1"/>
                </a:solidFill>
                <a:latin typeface="楷体" panose="02010609060101010101" pitchFamily="49" charset="-122"/>
                <a:ea typeface="楷体" panose="02010609060101010101" pitchFamily="49" charset="-122"/>
              </a:rPr>
              <a:t>实</a:t>
            </a:r>
            <a:r>
              <a:rPr lang="zh-CN" altLang="en-US" smtClean="0">
                <a:solidFill>
                  <a:schemeClr val="tx1"/>
                </a:solidFill>
                <a:latin typeface="楷体" panose="02010609060101010101" pitchFamily="49" charset="-122"/>
                <a:ea typeface="楷体" panose="02010609060101010101" pitchFamily="49" charset="-122"/>
              </a:rPr>
              <a:t>际共投</a:t>
            </a:r>
            <a:r>
              <a:rPr lang="zh-CN" altLang="en-US">
                <a:solidFill>
                  <a:schemeClr val="tx1"/>
                </a:solidFill>
                <a:latin typeface="楷体" panose="02010609060101010101" pitchFamily="49" charset="-122"/>
                <a:ea typeface="楷体" panose="02010609060101010101" pitchFamily="49" charset="-122"/>
              </a:rPr>
              <a:t>入</a:t>
            </a:r>
            <a:r>
              <a:rPr lang="en-US" altLang="zh-CN" smtClean="0">
                <a:solidFill>
                  <a:schemeClr val="tx1"/>
                </a:solidFill>
                <a:latin typeface="楷体" panose="02010609060101010101" pitchFamily="49" charset="-122"/>
                <a:ea typeface="楷体" panose="02010609060101010101" pitchFamily="49" charset="-122"/>
              </a:rPr>
              <a:t>16</a:t>
            </a:r>
            <a:r>
              <a:rPr lang="zh-CN" altLang="en-US" smtClean="0">
                <a:solidFill>
                  <a:schemeClr val="tx1"/>
                </a:solidFill>
                <a:latin typeface="楷体" panose="02010609060101010101" pitchFamily="49" charset="-122"/>
                <a:ea typeface="楷体" panose="02010609060101010101" pitchFamily="49" charset="-122"/>
              </a:rPr>
              <a:t>周，已完成项目约定的所有工作</a:t>
            </a:r>
            <a:endParaRPr lang="zh-CN" altLang="en-US">
              <a:solidFill>
                <a:schemeClr val="tx1"/>
              </a:solidFill>
              <a:latin typeface="楷体" panose="02010609060101010101" pitchFamily="49" charset="-122"/>
              <a:ea typeface="楷体" panose="02010609060101010101" pitchFamily="49" charset="-122"/>
            </a:endParaRPr>
          </a:p>
        </p:txBody>
      </p:sp>
      <p:sp>
        <p:nvSpPr>
          <p:cNvPr id="4" name="矩形 3"/>
          <p:cNvSpPr/>
          <p:nvPr/>
        </p:nvSpPr>
        <p:spPr bwMode="auto">
          <a:xfrm>
            <a:off x="162124" y="1515433"/>
            <a:ext cx="835230" cy="342556"/>
          </a:xfrm>
          <a:prstGeom prst="rect">
            <a:avLst/>
          </a:prstGeom>
          <a:solidFill>
            <a:schemeClr val="bg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zh-CN" altLang="en-US" sz="1400" smtClean="0">
                <a:latin typeface="楷体" panose="02010609060101010101" pitchFamily="49" charset="-122"/>
                <a:ea typeface="楷体" panose="02010609060101010101" pitchFamily="49" charset="-122"/>
              </a:rPr>
              <a:t>周数</a:t>
            </a:r>
            <a:endParaRPr kumimoji="0" lang="zh-CN" altLang="en-US" sz="1400" u="none" strike="noStrike" cap="none" normalizeH="0" baseline="0" smtClean="0">
              <a:ln>
                <a:noFill/>
              </a:ln>
              <a:effectLst/>
              <a:latin typeface="楷体" panose="02010609060101010101" pitchFamily="49" charset="-122"/>
              <a:ea typeface="楷体" panose="02010609060101010101" pitchFamily="49" charset="-122"/>
            </a:endParaRPr>
          </a:p>
        </p:txBody>
      </p:sp>
      <p:sp>
        <p:nvSpPr>
          <p:cNvPr id="5" name="矩形 4"/>
          <p:cNvSpPr/>
          <p:nvPr/>
        </p:nvSpPr>
        <p:spPr bwMode="auto">
          <a:xfrm>
            <a:off x="162124" y="1943628"/>
            <a:ext cx="835230" cy="1429894"/>
          </a:xfrm>
          <a:prstGeom prst="rect">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u="none" strike="noStrike" cap="none" normalizeH="0" baseline="0" smtClean="0">
                <a:ln>
                  <a:noFill/>
                </a:ln>
                <a:effectLst/>
                <a:latin typeface="楷体" panose="02010609060101010101" pitchFamily="49" charset="-122"/>
                <a:ea typeface="楷体" panose="02010609060101010101" pitchFamily="49" charset="-122"/>
              </a:rPr>
              <a:t>现状评估及分析诊断</a:t>
            </a:r>
          </a:p>
        </p:txBody>
      </p:sp>
      <p:sp>
        <p:nvSpPr>
          <p:cNvPr id="6" name="矩形 5"/>
          <p:cNvSpPr/>
          <p:nvPr/>
        </p:nvSpPr>
        <p:spPr bwMode="auto">
          <a:xfrm>
            <a:off x="162124" y="3534986"/>
            <a:ext cx="835230" cy="1294690"/>
          </a:xfrm>
          <a:prstGeom prst="rect">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u="none" strike="noStrike" cap="none" normalizeH="0" baseline="0" smtClean="0">
                <a:ln>
                  <a:noFill/>
                </a:ln>
                <a:effectLst/>
                <a:latin typeface="楷体" panose="02010609060101010101" pitchFamily="49" charset="-122"/>
                <a:ea typeface="楷体" panose="02010609060101010101" pitchFamily="49" charset="-122"/>
              </a:rPr>
              <a:t>信息化总体规划设计</a:t>
            </a:r>
          </a:p>
        </p:txBody>
      </p:sp>
      <p:sp>
        <p:nvSpPr>
          <p:cNvPr id="7" name="矩形 6"/>
          <p:cNvSpPr/>
          <p:nvPr/>
        </p:nvSpPr>
        <p:spPr bwMode="auto">
          <a:xfrm>
            <a:off x="162124" y="4982252"/>
            <a:ext cx="835230" cy="1294690"/>
          </a:xfrm>
          <a:prstGeom prst="rect">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u="none" strike="noStrike" cap="none" normalizeH="0" baseline="0" smtClean="0">
                <a:ln>
                  <a:noFill/>
                </a:ln>
                <a:effectLst/>
                <a:latin typeface="楷体" panose="02010609060101010101" pitchFamily="49" charset="-122"/>
                <a:ea typeface="楷体" panose="02010609060101010101" pitchFamily="49" charset="-122"/>
              </a:rPr>
              <a:t>实施策略及</a:t>
            </a:r>
            <a:r>
              <a:rPr lang="en-US" altLang="zh-CN" sz="1400" smtClean="0">
                <a:latin typeface="楷体" panose="02010609060101010101" pitchFamily="49" charset="-122"/>
                <a:ea typeface="楷体" panose="02010609060101010101" pitchFamily="49" charset="-122"/>
              </a:rPr>
              <a:t>IT</a:t>
            </a:r>
            <a:r>
              <a:rPr lang="zh-CN" altLang="en-US" sz="1400" smtClean="0">
                <a:latin typeface="楷体" panose="02010609060101010101" pitchFamily="49" charset="-122"/>
                <a:ea typeface="楷体" panose="02010609060101010101" pitchFamily="49" charset="-122"/>
              </a:rPr>
              <a:t>治理</a:t>
            </a:r>
            <a:endParaRPr kumimoji="0" lang="zh-CN" altLang="en-US" sz="1400" u="none" strike="noStrike" cap="none" normalizeH="0" baseline="0" smtClean="0">
              <a:ln>
                <a:noFill/>
              </a:ln>
              <a:effectLst/>
              <a:latin typeface="楷体" panose="02010609060101010101" pitchFamily="49" charset="-122"/>
              <a:ea typeface="楷体" panose="02010609060101010101" pitchFamily="49" charset="-122"/>
            </a:endParaRPr>
          </a:p>
        </p:txBody>
      </p:sp>
      <p:sp>
        <p:nvSpPr>
          <p:cNvPr id="8" name="矩形 7"/>
          <p:cNvSpPr/>
          <p:nvPr/>
        </p:nvSpPr>
        <p:spPr bwMode="auto">
          <a:xfrm>
            <a:off x="162124" y="6368551"/>
            <a:ext cx="835230" cy="776814"/>
          </a:xfrm>
          <a:prstGeom prst="rect">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lang="zh-CN" altLang="en-US" sz="1400" smtClean="0">
                <a:latin typeface="楷体" panose="02010609060101010101" pitchFamily="49" charset="-122"/>
                <a:ea typeface="楷体" panose="02010609060101010101" pitchFamily="49" charset="-122"/>
              </a:rPr>
              <a:t>项目管理</a:t>
            </a:r>
            <a:endParaRPr kumimoji="0" lang="zh-CN" altLang="en-US" sz="1400" u="none" strike="noStrike" cap="none" normalizeH="0" baseline="0" smtClean="0">
              <a:ln>
                <a:noFill/>
              </a:ln>
              <a:effectLst/>
              <a:latin typeface="楷体" panose="02010609060101010101" pitchFamily="49" charset="-122"/>
              <a:ea typeface="楷体" panose="02010609060101010101" pitchFamily="49" charset="-122"/>
            </a:endParaRPr>
          </a:p>
        </p:txBody>
      </p:sp>
      <p:sp>
        <p:nvSpPr>
          <p:cNvPr id="9" name="AutoShape 189"/>
          <p:cNvSpPr>
            <a:spLocks noChangeArrowheads="1"/>
          </p:cNvSpPr>
          <p:nvPr/>
        </p:nvSpPr>
        <p:spPr bwMode="auto">
          <a:xfrm>
            <a:off x="1080876" y="1933522"/>
            <a:ext cx="9260317" cy="1440000"/>
          </a:xfrm>
          <a:prstGeom prst="homePlate">
            <a:avLst>
              <a:gd name="adj" fmla="val 22237"/>
            </a:avLst>
          </a:prstGeom>
          <a:solidFill>
            <a:schemeClr val="accent1">
              <a:lumMod val="60000"/>
              <a:lumOff val="40000"/>
            </a:schemeClr>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a:latin typeface="楷体" panose="02010609060101010101" pitchFamily="49" charset="-122"/>
              <a:ea typeface="楷体" panose="02010609060101010101" pitchFamily="49" charset="-122"/>
            </a:endParaRPr>
          </a:p>
        </p:txBody>
      </p:sp>
      <p:sp>
        <p:nvSpPr>
          <p:cNvPr id="10" name="AutoShape 189"/>
          <p:cNvSpPr>
            <a:spLocks noChangeArrowheads="1"/>
          </p:cNvSpPr>
          <p:nvPr/>
        </p:nvSpPr>
        <p:spPr bwMode="auto">
          <a:xfrm>
            <a:off x="1080877" y="3555070"/>
            <a:ext cx="9260316" cy="1294690"/>
          </a:xfrm>
          <a:prstGeom prst="homePlate">
            <a:avLst>
              <a:gd name="adj" fmla="val 22237"/>
            </a:avLst>
          </a:prstGeom>
          <a:solidFill>
            <a:schemeClr val="accent1">
              <a:lumMod val="60000"/>
              <a:lumOff val="40000"/>
            </a:schemeClr>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a:latin typeface="楷体" panose="02010609060101010101" pitchFamily="49" charset="-122"/>
              <a:ea typeface="楷体" panose="02010609060101010101" pitchFamily="49" charset="-122"/>
            </a:endParaRPr>
          </a:p>
        </p:txBody>
      </p:sp>
      <p:sp>
        <p:nvSpPr>
          <p:cNvPr id="11" name="AutoShape 189"/>
          <p:cNvSpPr>
            <a:spLocks noChangeArrowheads="1"/>
          </p:cNvSpPr>
          <p:nvPr/>
        </p:nvSpPr>
        <p:spPr bwMode="auto">
          <a:xfrm>
            <a:off x="1080877" y="4998327"/>
            <a:ext cx="9260316" cy="1294690"/>
          </a:xfrm>
          <a:prstGeom prst="homePlate">
            <a:avLst>
              <a:gd name="adj" fmla="val 22237"/>
            </a:avLst>
          </a:prstGeom>
          <a:solidFill>
            <a:schemeClr val="accent1">
              <a:lumMod val="60000"/>
              <a:lumOff val="40000"/>
            </a:schemeClr>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a:latin typeface="楷体" panose="02010609060101010101" pitchFamily="49" charset="-122"/>
              <a:ea typeface="楷体" panose="02010609060101010101" pitchFamily="49" charset="-122"/>
            </a:endParaRPr>
          </a:p>
        </p:txBody>
      </p:sp>
      <p:sp>
        <p:nvSpPr>
          <p:cNvPr id="44" name="AutoShape 182"/>
          <p:cNvSpPr>
            <a:spLocks noChangeArrowheads="1"/>
          </p:cNvSpPr>
          <p:nvPr/>
        </p:nvSpPr>
        <p:spPr bwMode="auto">
          <a:xfrm>
            <a:off x="1114425" y="1051968"/>
            <a:ext cx="3371145" cy="424407"/>
          </a:xfrm>
          <a:prstGeom prst="homePlate">
            <a:avLst>
              <a:gd name="adj" fmla="val 18509"/>
            </a:avLst>
          </a:prstGeom>
          <a:solidFill>
            <a:srgbClr val="FFD1BF"/>
          </a:solidFill>
          <a:ln w="28575" algn="ctr">
            <a:noFill/>
            <a:miter lim="800000"/>
            <a:tailEnd type="none" w="med" len="sm"/>
          </a:ln>
          <a:effectLst>
            <a:prstShdw prst="shdw17" dist="17961" dir="2700000">
              <a:schemeClr val="accent2">
                <a:gamma/>
                <a:shade val="60000"/>
                <a:invGamma/>
              </a:schemeClr>
            </a:prstShdw>
          </a:effectLst>
        </p:spPr>
        <p:txBody>
          <a:bodyPr wrap="squar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b="1">
                <a:latin typeface="楷体" panose="02010609060101010101" pitchFamily="49" charset="-122"/>
                <a:ea typeface="楷体" panose="02010609060101010101" pitchFamily="49" charset="-122"/>
              </a:rPr>
              <a:t>第一阶段：现状评估及分析诊断</a:t>
            </a:r>
          </a:p>
        </p:txBody>
      </p:sp>
      <p:sp>
        <p:nvSpPr>
          <p:cNvPr id="45" name="AutoShape 182"/>
          <p:cNvSpPr>
            <a:spLocks noChangeArrowheads="1"/>
          </p:cNvSpPr>
          <p:nvPr/>
        </p:nvSpPr>
        <p:spPr bwMode="auto">
          <a:xfrm>
            <a:off x="4505319" y="1063731"/>
            <a:ext cx="3914372" cy="412644"/>
          </a:xfrm>
          <a:prstGeom prst="homePlate">
            <a:avLst>
              <a:gd name="adj" fmla="val 18509"/>
            </a:avLst>
          </a:prstGeom>
          <a:solidFill>
            <a:srgbClr val="FFD1BF"/>
          </a:solidFill>
          <a:ln w="28575" algn="ctr">
            <a:noFill/>
            <a:miter lim="800000"/>
            <a:tailEnd type="none" w="med" len="sm"/>
          </a:ln>
          <a:effectLst>
            <a:prstShdw prst="shdw17" dist="17961" dir="2700000">
              <a:schemeClr val="accent2">
                <a:gamma/>
                <a:shade val="60000"/>
                <a:invGamma/>
              </a:schemeClr>
            </a:prstShdw>
          </a:effectLst>
        </p:spPr>
        <p:txBody>
          <a:bodyPr wrap="squar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b="1">
                <a:latin typeface="楷体" panose="02010609060101010101" pitchFamily="49" charset="-122"/>
                <a:ea typeface="楷体" panose="02010609060101010101" pitchFamily="49" charset="-122"/>
              </a:rPr>
              <a:t>第二阶段：信息化总体规划设计</a:t>
            </a:r>
          </a:p>
        </p:txBody>
      </p:sp>
      <p:sp>
        <p:nvSpPr>
          <p:cNvPr id="46" name="AutoShape 182"/>
          <p:cNvSpPr>
            <a:spLocks noChangeArrowheads="1"/>
          </p:cNvSpPr>
          <p:nvPr/>
        </p:nvSpPr>
        <p:spPr bwMode="auto">
          <a:xfrm>
            <a:off x="8443044" y="1051968"/>
            <a:ext cx="1898149" cy="424407"/>
          </a:xfrm>
          <a:prstGeom prst="homePlate">
            <a:avLst>
              <a:gd name="adj" fmla="val 18509"/>
            </a:avLst>
          </a:prstGeom>
          <a:solidFill>
            <a:srgbClr val="FFD1BF"/>
          </a:solidFill>
          <a:ln w="28575" algn="ctr">
            <a:noFill/>
            <a:miter lim="800000"/>
            <a:tailEnd type="none" w="med" len="sm"/>
          </a:ln>
          <a:effectLst>
            <a:prstShdw prst="shdw17" dist="17961" dir="2700000">
              <a:schemeClr val="accent2">
                <a:gamma/>
                <a:shade val="60000"/>
                <a:invGamma/>
              </a:schemeClr>
            </a:prstShdw>
          </a:effectLst>
        </p:spPr>
        <p:txBody>
          <a:bodyPr wrap="squar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b="1">
                <a:latin typeface="楷体" panose="02010609060101010101" pitchFamily="49" charset="-122"/>
                <a:ea typeface="楷体" panose="02010609060101010101" pitchFamily="49" charset="-122"/>
              </a:rPr>
              <a:t>第三阶段：</a:t>
            </a:r>
            <a:endParaRPr lang="en-US" altLang="zh-CN" b="1">
              <a:latin typeface="楷体" panose="02010609060101010101" pitchFamily="49" charset="-122"/>
              <a:ea typeface="楷体" panose="02010609060101010101" pitchFamily="49" charset="-122"/>
            </a:endParaRPr>
          </a:p>
          <a:p>
            <a:pPr algn="ctr">
              <a:defRPr/>
            </a:pPr>
            <a:r>
              <a:rPr lang="zh-CN" altLang="en-US" b="1">
                <a:latin typeface="楷体" panose="02010609060101010101" pitchFamily="49" charset="-122"/>
                <a:ea typeface="楷体" panose="02010609060101010101" pitchFamily="49" charset="-122"/>
              </a:rPr>
              <a:t>实施策略及</a:t>
            </a:r>
            <a:r>
              <a:rPr lang="en-US" altLang="zh-CN" b="1">
                <a:latin typeface="楷体" panose="02010609060101010101" pitchFamily="49" charset="-122"/>
                <a:ea typeface="楷体" panose="02010609060101010101" pitchFamily="49" charset="-122"/>
              </a:rPr>
              <a:t>IT</a:t>
            </a:r>
            <a:r>
              <a:rPr lang="zh-CN" altLang="en-US" b="1">
                <a:latin typeface="楷体" panose="02010609060101010101" pitchFamily="49" charset="-122"/>
                <a:ea typeface="楷体" panose="02010609060101010101" pitchFamily="49" charset="-122"/>
              </a:rPr>
              <a:t>治理</a:t>
            </a:r>
          </a:p>
        </p:txBody>
      </p:sp>
      <p:cxnSp>
        <p:nvCxnSpPr>
          <p:cNvPr id="51" name="直接连接符 50"/>
          <p:cNvCxnSpPr/>
          <p:nvPr/>
        </p:nvCxnSpPr>
        <p:spPr bwMode="auto">
          <a:xfrm rot="5400000">
            <a:off x="2195526" y="3658867"/>
            <a:ext cx="4617729" cy="1857"/>
          </a:xfrm>
          <a:prstGeom prst="line">
            <a:avLst/>
          </a:prstGeom>
          <a:noFill/>
          <a:ln w="19050" cap="flat" cmpd="sng" algn="ctr">
            <a:solidFill>
              <a:schemeClr val="bg2"/>
            </a:solidFill>
            <a:prstDash val="lgDash"/>
            <a:round/>
            <a:headEnd type="none" w="med" len="med"/>
            <a:tailEnd type="none" w="med" len="med"/>
          </a:ln>
          <a:effectLst/>
        </p:spPr>
      </p:cxnSp>
      <p:cxnSp>
        <p:nvCxnSpPr>
          <p:cNvPr id="52" name="直接连接符 51"/>
          <p:cNvCxnSpPr/>
          <p:nvPr/>
        </p:nvCxnSpPr>
        <p:spPr bwMode="auto">
          <a:xfrm rot="5400000">
            <a:off x="6133251" y="3652091"/>
            <a:ext cx="4617729" cy="1857"/>
          </a:xfrm>
          <a:prstGeom prst="line">
            <a:avLst/>
          </a:prstGeom>
          <a:noFill/>
          <a:ln w="19050" cap="flat" cmpd="sng" algn="ctr">
            <a:solidFill>
              <a:schemeClr val="bg2"/>
            </a:solidFill>
            <a:prstDash val="lgDash"/>
            <a:round/>
            <a:headEnd type="none" w="med" len="med"/>
            <a:tailEnd type="none" w="med" len="med"/>
          </a:ln>
          <a:effectLst/>
        </p:spPr>
      </p:cxnSp>
      <p:sp>
        <p:nvSpPr>
          <p:cNvPr id="53" name="AutoShape 182"/>
          <p:cNvSpPr>
            <a:spLocks noChangeArrowheads="1"/>
          </p:cNvSpPr>
          <p:nvPr/>
        </p:nvSpPr>
        <p:spPr bwMode="auto">
          <a:xfrm>
            <a:off x="1050055" y="1943628"/>
            <a:ext cx="620739" cy="388407"/>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项目</a:t>
            </a:r>
            <a:br>
              <a:rPr lang="en-US" altLang="zh-CN" sz="1200" smtClean="0">
                <a:latin typeface="楷体" panose="02010609060101010101" pitchFamily="49" charset="-122"/>
                <a:ea typeface="楷体" panose="02010609060101010101" pitchFamily="49" charset="-122"/>
              </a:rPr>
            </a:br>
            <a:r>
              <a:rPr lang="zh-CN" altLang="en-US" sz="1200" smtClean="0">
                <a:latin typeface="楷体" panose="02010609060101010101" pitchFamily="49" charset="-122"/>
                <a:ea typeface="楷体" panose="02010609060101010101" pitchFamily="49" charset="-122"/>
              </a:rPr>
              <a:t>启动</a:t>
            </a:r>
            <a:endParaRPr lang="zh-CN" altLang="en-US" sz="1200">
              <a:latin typeface="楷体" panose="02010609060101010101" pitchFamily="49" charset="-122"/>
              <a:ea typeface="楷体" panose="02010609060101010101" pitchFamily="49" charset="-122"/>
            </a:endParaRPr>
          </a:p>
        </p:txBody>
      </p:sp>
      <p:sp>
        <p:nvSpPr>
          <p:cNvPr id="54" name="AutoShape 182"/>
          <p:cNvSpPr>
            <a:spLocks noChangeArrowheads="1"/>
          </p:cNvSpPr>
          <p:nvPr/>
        </p:nvSpPr>
        <p:spPr bwMode="auto">
          <a:xfrm>
            <a:off x="1060565" y="2450653"/>
            <a:ext cx="620739" cy="388407"/>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项目</a:t>
            </a:r>
            <a:endParaRPr lang="en-US" altLang="zh-CN" sz="1200" smtClean="0">
              <a:latin typeface="楷体" panose="02010609060101010101" pitchFamily="49" charset="-122"/>
              <a:ea typeface="楷体" panose="02010609060101010101" pitchFamily="49" charset="-122"/>
            </a:endParaRPr>
          </a:p>
          <a:p>
            <a:pPr algn="ctr">
              <a:defRPr/>
            </a:pPr>
            <a:r>
              <a:rPr lang="zh-CN" altLang="en-US" sz="1200" smtClean="0">
                <a:latin typeface="楷体" panose="02010609060101010101" pitchFamily="49" charset="-122"/>
                <a:ea typeface="楷体" panose="02010609060101010101" pitchFamily="49" charset="-122"/>
              </a:rPr>
              <a:t>组织</a:t>
            </a:r>
            <a:endParaRPr lang="zh-CN" altLang="en-US" sz="1200">
              <a:latin typeface="楷体" panose="02010609060101010101" pitchFamily="49" charset="-122"/>
              <a:ea typeface="楷体" panose="02010609060101010101" pitchFamily="49" charset="-122"/>
            </a:endParaRPr>
          </a:p>
        </p:txBody>
      </p:sp>
      <p:sp>
        <p:nvSpPr>
          <p:cNvPr id="55" name="AutoShape 182"/>
          <p:cNvSpPr>
            <a:spLocks noChangeArrowheads="1"/>
          </p:cNvSpPr>
          <p:nvPr/>
        </p:nvSpPr>
        <p:spPr bwMode="auto">
          <a:xfrm>
            <a:off x="1060565" y="2950167"/>
            <a:ext cx="620739" cy="388407"/>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项目</a:t>
            </a:r>
            <a:endParaRPr lang="en-US" altLang="zh-CN" sz="1200" smtClean="0">
              <a:latin typeface="楷体" panose="02010609060101010101" pitchFamily="49" charset="-122"/>
              <a:ea typeface="楷体" panose="02010609060101010101" pitchFamily="49" charset="-122"/>
            </a:endParaRPr>
          </a:p>
          <a:p>
            <a:pPr algn="ctr">
              <a:defRPr/>
            </a:pPr>
            <a:r>
              <a:rPr lang="zh-CN" altLang="en-US" sz="1200" smtClean="0">
                <a:latin typeface="楷体" panose="02010609060101010101" pitchFamily="49" charset="-122"/>
                <a:ea typeface="楷体" panose="02010609060101010101" pitchFamily="49" charset="-122"/>
              </a:rPr>
              <a:t>启动</a:t>
            </a:r>
            <a:endParaRPr lang="zh-CN" altLang="en-US" sz="1200">
              <a:latin typeface="楷体" panose="02010609060101010101" pitchFamily="49" charset="-122"/>
              <a:ea typeface="楷体" panose="02010609060101010101" pitchFamily="49" charset="-122"/>
            </a:endParaRPr>
          </a:p>
        </p:txBody>
      </p:sp>
      <p:sp>
        <p:nvSpPr>
          <p:cNvPr id="56" name="AutoShape 182"/>
          <p:cNvSpPr>
            <a:spLocks noChangeArrowheads="1"/>
          </p:cNvSpPr>
          <p:nvPr/>
        </p:nvSpPr>
        <p:spPr bwMode="auto">
          <a:xfrm>
            <a:off x="1712981" y="1943628"/>
            <a:ext cx="1836000" cy="288000"/>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调研访谈</a:t>
            </a:r>
            <a:endParaRPr lang="zh-CN" altLang="en-US" sz="1200">
              <a:latin typeface="楷体" panose="02010609060101010101" pitchFamily="49" charset="-122"/>
              <a:ea typeface="楷体" panose="02010609060101010101" pitchFamily="49" charset="-122"/>
            </a:endParaRPr>
          </a:p>
        </p:txBody>
      </p:sp>
      <p:sp>
        <p:nvSpPr>
          <p:cNvPr id="57" name="AutoShape 182"/>
          <p:cNvSpPr>
            <a:spLocks noChangeArrowheads="1"/>
          </p:cNvSpPr>
          <p:nvPr/>
        </p:nvSpPr>
        <p:spPr bwMode="auto">
          <a:xfrm>
            <a:off x="1712981" y="2669144"/>
            <a:ext cx="1836000" cy="288000"/>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业务</a:t>
            </a:r>
            <a:r>
              <a:rPr lang="en-US" altLang="zh-CN" sz="1200" smtClean="0">
                <a:latin typeface="楷体" panose="02010609060101010101" pitchFamily="49" charset="-122"/>
                <a:ea typeface="楷体" panose="02010609060101010101" pitchFamily="49" charset="-122"/>
              </a:rPr>
              <a:t>/IT</a:t>
            </a:r>
            <a:r>
              <a:rPr lang="zh-CN" altLang="en-US" sz="1200" smtClean="0">
                <a:latin typeface="楷体" panose="02010609060101010101" pitchFamily="49" charset="-122"/>
                <a:ea typeface="楷体" panose="02010609060101010101" pitchFamily="49" charset="-122"/>
              </a:rPr>
              <a:t>现状评估调研</a:t>
            </a:r>
            <a:endParaRPr lang="zh-CN" altLang="en-US" sz="1200">
              <a:latin typeface="楷体" panose="02010609060101010101" pitchFamily="49" charset="-122"/>
              <a:ea typeface="楷体" panose="02010609060101010101" pitchFamily="49" charset="-122"/>
            </a:endParaRPr>
          </a:p>
        </p:txBody>
      </p:sp>
      <p:sp>
        <p:nvSpPr>
          <p:cNvPr id="58" name="AutoShape 182"/>
          <p:cNvSpPr>
            <a:spLocks noChangeArrowheads="1"/>
          </p:cNvSpPr>
          <p:nvPr/>
        </p:nvSpPr>
        <p:spPr bwMode="auto">
          <a:xfrm>
            <a:off x="1733162" y="3016136"/>
            <a:ext cx="2724425" cy="322438"/>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其他企业信息化研究</a:t>
            </a:r>
            <a:r>
              <a:rPr lang="en-US" altLang="zh-CN" sz="1200" smtClean="0">
                <a:latin typeface="楷体" panose="02010609060101010101" pitchFamily="49" charset="-122"/>
                <a:ea typeface="楷体" panose="02010609060101010101" pitchFamily="49" charset="-122"/>
              </a:rPr>
              <a:t>/</a:t>
            </a:r>
            <a:r>
              <a:rPr lang="zh-CN" altLang="en-US" sz="1200" smtClean="0">
                <a:latin typeface="楷体" panose="02010609060101010101" pitchFamily="49" charset="-122"/>
                <a:ea typeface="楷体" panose="02010609060101010101" pitchFamily="49" charset="-122"/>
              </a:rPr>
              <a:t>信息化趋势分析</a:t>
            </a:r>
            <a:endParaRPr lang="zh-CN" altLang="en-US" sz="1200">
              <a:latin typeface="楷体" panose="02010609060101010101" pitchFamily="49" charset="-122"/>
              <a:ea typeface="楷体" panose="02010609060101010101" pitchFamily="49" charset="-122"/>
            </a:endParaRPr>
          </a:p>
        </p:txBody>
      </p:sp>
      <p:sp>
        <p:nvSpPr>
          <p:cNvPr id="59" name="AutoShape 182"/>
          <p:cNvSpPr>
            <a:spLocks noChangeArrowheads="1"/>
          </p:cNvSpPr>
          <p:nvPr/>
        </p:nvSpPr>
        <p:spPr bwMode="auto">
          <a:xfrm>
            <a:off x="3569164" y="1960790"/>
            <a:ext cx="913440" cy="989378"/>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squar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信息化现状诊断及需求分析报告撰写</a:t>
            </a:r>
            <a:endParaRPr lang="zh-CN" altLang="en-US" sz="1200">
              <a:latin typeface="楷体" panose="02010609060101010101" pitchFamily="49" charset="-122"/>
              <a:ea typeface="楷体" panose="02010609060101010101" pitchFamily="49" charset="-122"/>
            </a:endParaRPr>
          </a:p>
        </p:txBody>
      </p:sp>
      <p:sp>
        <p:nvSpPr>
          <p:cNvPr id="60" name="AutoShape 182"/>
          <p:cNvSpPr>
            <a:spLocks noChangeArrowheads="1"/>
          </p:cNvSpPr>
          <p:nvPr/>
        </p:nvSpPr>
        <p:spPr bwMode="auto">
          <a:xfrm>
            <a:off x="4507488" y="3555070"/>
            <a:ext cx="568693" cy="1251534"/>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squar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确立</a:t>
            </a:r>
            <a:endParaRPr lang="en-US" altLang="zh-CN" sz="1200" smtClean="0">
              <a:latin typeface="楷体" panose="02010609060101010101" pitchFamily="49" charset="-122"/>
              <a:ea typeface="楷体" panose="02010609060101010101" pitchFamily="49" charset="-122"/>
            </a:endParaRPr>
          </a:p>
          <a:p>
            <a:pPr algn="ctr">
              <a:defRPr/>
            </a:pPr>
            <a:r>
              <a:rPr lang="en-US" altLang="zh-CN" sz="1200" smtClean="0">
                <a:latin typeface="楷体" panose="02010609060101010101" pitchFamily="49" charset="-122"/>
                <a:ea typeface="楷体" panose="02010609060101010101" pitchFamily="49" charset="-122"/>
              </a:rPr>
              <a:t>IT</a:t>
            </a:r>
          </a:p>
          <a:p>
            <a:pPr algn="ctr">
              <a:defRPr/>
            </a:pPr>
            <a:r>
              <a:rPr lang="zh-CN" altLang="en-US" sz="1200">
                <a:latin typeface="楷体" panose="02010609060101010101" pitchFamily="49" charset="-122"/>
                <a:ea typeface="楷体" panose="02010609060101010101" pitchFamily="49" charset="-122"/>
              </a:rPr>
              <a:t>愿</a:t>
            </a:r>
            <a:r>
              <a:rPr lang="zh-CN" altLang="en-US" sz="1200" smtClean="0">
                <a:latin typeface="楷体" panose="02010609060101010101" pitchFamily="49" charset="-122"/>
                <a:ea typeface="楷体" panose="02010609060101010101" pitchFamily="49" charset="-122"/>
              </a:rPr>
              <a:t>景与目标</a:t>
            </a:r>
            <a:endParaRPr lang="zh-CN" altLang="en-US" sz="1200">
              <a:latin typeface="楷体" panose="02010609060101010101" pitchFamily="49" charset="-122"/>
              <a:ea typeface="楷体" panose="02010609060101010101" pitchFamily="49" charset="-122"/>
            </a:endParaRPr>
          </a:p>
        </p:txBody>
      </p:sp>
      <p:sp>
        <p:nvSpPr>
          <p:cNvPr id="61" name="AutoShape 182"/>
          <p:cNvSpPr>
            <a:spLocks noChangeArrowheads="1"/>
          </p:cNvSpPr>
          <p:nvPr/>
        </p:nvSpPr>
        <p:spPr bwMode="auto">
          <a:xfrm>
            <a:off x="5089980" y="3555071"/>
            <a:ext cx="2255120" cy="288000"/>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norm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业务架构及应用架构规划</a:t>
            </a:r>
            <a:endParaRPr lang="en-US" altLang="zh-CN" sz="1200" smtClean="0">
              <a:latin typeface="楷体" panose="02010609060101010101" pitchFamily="49" charset="-122"/>
              <a:ea typeface="楷体" panose="02010609060101010101" pitchFamily="49" charset="-122"/>
            </a:endParaRPr>
          </a:p>
        </p:txBody>
      </p:sp>
      <p:sp>
        <p:nvSpPr>
          <p:cNvPr id="62" name="AutoShape 182"/>
          <p:cNvSpPr>
            <a:spLocks noChangeArrowheads="1"/>
          </p:cNvSpPr>
          <p:nvPr/>
        </p:nvSpPr>
        <p:spPr bwMode="auto">
          <a:xfrm>
            <a:off x="5490716" y="4354190"/>
            <a:ext cx="1764000" cy="339522"/>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各业务的详细信息化规划</a:t>
            </a:r>
            <a:endParaRPr lang="zh-CN" altLang="en-US" sz="1200">
              <a:latin typeface="楷体" panose="02010609060101010101" pitchFamily="49" charset="-122"/>
              <a:ea typeface="楷体" panose="02010609060101010101" pitchFamily="49" charset="-122"/>
            </a:endParaRPr>
          </a:p>
        </p:txBody>
      </p:sp>
      <p:sp>
        <p:nvSpPr>
          <p:cNvPr id="63" name="AutoShape 182"/>
          <p:cNvSpPr>
            <a:spLocks noChangeArrowheads="1"/>
          </p:cNvSpPr>
          <p:nvPr/>
        </p:nvSpPr>
        <p:spPr bwMode="auto">
          <a:xfrm>
            <a:off x="5490717" y="3920410"/>
            <a:ext cx="1792320" cy="341056"/>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a:latin typeface="楷体" panose="02010609060101010101" pitchFamily="49" charset="-122"/>
                <a:ea typeface="楷体" panose="02010609060101010101" pitchFamily="49" charset="-122"/>
              </a:rPr>
              <a:t>数据</a:t>
            </a:r>
            <a:r>
              <a:rPr lang="zh-CN" altLang="en-US" sz="1200" smtClean="0">
                <a:latin typeface="楷体" panose="02010609060101010101" pitchFamily="49" charset="-122"/>
                <a:ea typeface="楷体" panose="02010609060101010101" pitchFamily="49" charset="-122"/>
              </a:rPr>
              <a:t>架构及技术架构规划</a:t>
            </a:r>
            <a:endParaRPr lang="zh-CN" altLang="en-US" sz="1200">
              <a:latin typeface="楷体" panose="02010609060101010101" pitchFamily="49" charset="-122"/>
              <a:ea typeface="楷体" panose="02010609060101010101" pitchFamily="49" charset="-122"/>
            </a:endParaRPr>
          </a:p>
        </p:txBody>
      </p:sp>
      <p:sp>
        <p:nvSpPr>
          <p:cNvPr id="64" name="AutoShape 182"/>
          <p:cNvSpPr>
            <a:spLocks noChangeArrowheads="1"/>
          </p:cNvSpPr>
          <p:nvPr/>
        </p:nvSpPr>
        <p:spPr bwMode="auto">
          <a:xfrm>
            <a:off x="7894412" y="5063098"/>
            <a:ext cx="1641511" cy="194203"/>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en-US" altLang="zh-CN" sz="1200" smtClean="0">
                <a:latin typeface="楷体" panose="02010609060101010101" pitchFamily="49" charset="-122"/>
                <a:ea typeface="楷体" panose="02010609060101010101" pitchFamily="49" charset="-122"/>
              </a:rPr>
              <a:t>IT</a:t>
            </a:r>
            <a:r>
              <a:rPr lang="zh-CN" altLang="en-US" sz="1200" smtClean="0">
                <a:latin typeface="楷体" panose="02010609060101010101" pitchFamily="49" charset="-122"/>
                <a:ea typeface="楷体" panose="02010609060101010101" pitchFamily="49" charset="-122"/>
              </a:rPr>
              <a:t>治理专题规划</a:t>
            </a:r>
            <a:endParaRPr lang="zh-CN" altLang="en-US" sz="1200">
              <a:latin typeface="楷体" panose="02010609060101010101" pitchFamily="49" charset="-122"/>
              <a:ea typeface="楷体" panose="02010609060101010101" pitchFamily="49" charset="-122"/>
            </a:endParaRPr>
          </a:p>
        </p:txBody>
      </p:sp>
      <p:sp>
        <p:nvSpPr>
          <p:cNvPr id="65" name="AutoShape 182"/>
          <p:cNvSpPr>
            <a:spLocks noChangeArrowheads="1"/>
          </p:cNvSpPr>
          <p:nvPr/>
        </p:nvSpPr>
        <p:spPr bwMode="auto">
          <a:xfrm>
            <a:off x="7374048" y="3901014"/>
            <a:ext cx="1008000" cy="388407"/>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基础设施规划</a:t>
            </a:r>
            <a:endParaRPr lang="zh-CN" altLang="en-US" sz="1200">
              <a:latin typeface="楷体" panose="02010609060101010101" pitchFamily="49" charset="-122"/>
              <a:ea typeface="楷体" panose="02010609060101010101" pitchFamily="49" charset="-122"/>
            </a:endParaRPr>
          </a:p>
        </p:txBody>
      </p:sp>
      <p:sp>
        <p:nvSpPr>
          <p:cNvPr id="66" name="AutoShape 182"/>
          <p:cNvSpPr>
            <a:spLocks noChangeArrowheads="1"/>
          </p:cNvSpPr>
          <p:nvPr/>
        </p:nvSpPr>
        <p:spPr bwMode="auto">
          <a:xfrm>
            <a:off x="7564111" y="5354041"/>
            <a:ext cx="2116348" cy="267215"/>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信息化建设路线图设计</a:t>
            </a:r>
            <a:endParaRPr lang="zh-CN" altLang="en-US" sz="1200">
              <a:latin typeface="楷体" panose="02010609060101010101" pitchFamily="49" charset="-122"/>
              <a:ea typeface="楷体" panose="02010609060101010101" pitchFamily="49" charset="-122"/>
            </a:endParaRPr>
          </a:p>
        </p:txBody>
      </p:sp>
      <p:sp>
        <p:nvSpPr>
          <p:cNvPr id="67" name="AutoShape 182"/>
          <p:cNvSpPr>
            <a:spLocks noChangeArrowheads="1"/>
          </p:cNvSpPr>
          <p:nvPr/>
        </p:nvSpPr>
        <p:spPr bwMode="auto">
          <a:xfrm>
            <a:off x="7567397" y="5705364"/>
            <a:ext cx="2116348" cy="220839"/>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过渡方案</a:t>
            </a:r>
            <a:endParaRPr lang="zh-CN" altLang="en-US" sz="1200">
              <a:latin typeface="楷体" panose="02010609060101010101" pitchFamily="49" charset="-122"/>
              <a:ea typeface="楷体" panose="02010609060101010101" pitchFamily="49" charset="-122"/>
            </a:endParaRPr>
          </a:p>
        </p:txBody>
      </p:sp>
      <p:sp>
        <p:nvSpPr>
          <p:cNvPr id="68" name="AutoShape 182"/>
          <p:cNvSpPr>
            <a:spLocks noChangeArrowheads="1"/>
          </p:cNvSpPr>
          <p:nvPr/>
        </p:nvSpPr>
        <p:spPr bwMode="auto">
          <a:xfrm>
            <a:off x="7896270" y="6014260"/>
            <a:ext cx="2116348" cy="220839"/>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项目验收</a:t>
            </a:r>
            <a:r>
              <a:rPr lang="en-US" altLang="zh-CN" sz="1200" smtClean="0">
                <a:latin typeface="楷体" panose="02010609060101010101" pitchFamily="49" charset="-122"/>
                <a:ea typeface="楷体" panose="02010609060101010101" pitchFamily="49" charset="-122"/>
              </a:rPr>
              <a:t>/</a:t>
            </a:r>
            <a:r>
              <a:rPr lang="zh-CN" altLang="en-US" sz="1200" smtClean="0">
                <a:latin typeface="楷体" panose="02010609060101010101" pitchFamily="49" charset="-122"/>
                <a:ea typeface="楷体" panose="02010609060101010101" pitchFamily="49" charset="-122"/>
              </a:rPr>
              <a:t>知识转移</a:t>
            </a:r>
            <a:endParaRPr lang="zh-CN" altLang="en-US" sz="1200">
              <a:latin typeface="楷体" panose="02010609060101010101" pitchFamily="49" charset="-122"/>
              <a:ea typeface="楷体" panose="02010609060101010101" pitchFamily="49" charset="-122"/>
            </a:endParaRPr>
          </a:p>
        </p:txBody>
      </p:sp>
      <p:sp>
        <p:nvSpPr>
          <p:cNvPr id="69" name="AutoShape 189"/>
          <p:cNvSpPr>
            <a:spLocks noChangeArrowheads="1"/>
          </p:cNvSpPr>
          <p:nvPr/>
        </p:nvSpPr>
        <p:spPr bwMode="auto">
          <a:xfrm>
            <a:off x="1080877" y="6368551"/>
            <a:ext cx="9260316" cy="776814"/>
          </a:xfrm>
          <a:prstGeom prst="homePlate">
            <a:avLst>
              <a:gd name="adj" fmla="val 22237"/>
            </a:avLst>
          </a:prstGeom>
          <a:solidFill>
            <a:schemeClr val="accent1">
              <a:lumMod val="60000"/>
              <a:lumOff val="40000"/>
            </a:schemeClr>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a:latin typeface="楷体" panose="02010609060101010101" pitchFamily="49" charset="-122"/>
              <a:ea typeface="楷体" panose="02010609060101010101" pitchFamily="49" charset="-122"/>
            </a:endParaRPr>
          </a:p>
        </p:txBody>
      </p:sp>
      <p:sp>
        <p:nvSpPr>
          <p:cNvPr id="70" name="AutoShape 182"/>
          <p:cNvSpPr>
            <a:spLocks noChangeArrowheads="1"/>
          </p:cNvSpPr>
          <p:nvPr/>
        </p:nvSpPr>
        <p:spPr bwMode="auto">
          <a:xfrm>
            <a:off x="1080877" y="6368551"/>
            <a:ext cx="706988" cy="776814"/>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项目</a:t>
            </a:r>
            <a:endParaRPr lang="en-US" altLang="zh-CN" sz="1200" smtClean="0">
              <a:latin typeface="楷体" panose="02010609060101010101" pitchFamily="49" charset="-122"/>
              <a:ea typeface="楷体" panose="02010609060101010101" pitchFamily="49" charset="-122"/>
            </a:endParaRPr>
          </a:p>
          <a:p>
            <a:pPr algn="ctr">
              <a:defRPr/>
            </a:pPr>
            <a:r>
              <a:rPr lang="zh-CN" altLang="en-US" sz="1200" smtClean="0">
                <a:latin typeface="楷体" panose="02010609060101010101" pitchFamily="49" charset="-122"/>
                <a:ea typeface="楷体" panose="02010609060101010101" pitchFamily="49" charset="-122"/>
              </a:rPr>
              <a:t>启动</a:t>
            </a:r>
            <a:endParaRPr lang="en-US" altLang="zh-CN" sz="1200" smtClean="0">
              <a:latin typeface="楷体" panose="02010609060101010101" pitchFamily="49" charset="-122"/>
              <a:ea typeface="楷体" panose="02010609060101010101" pitchFamily="49" charset="-122"/>
            </a:endParaRPr>
          </a:p>
        </p:txBody>
      </p:sp>
      <p:sp>
        <p:nvSpPr>
          <p:cNvPr id="71" name="AutoShape 182"/>
          <p:cNvSpPr>
            <a:spLocks noChangeArrowheads="1"/>
          </p:cNvSpPr>
          <p:nvPr/>
        </p:nvSpPr>
        <p:spPr bwMode="auto">
          <a:xfrm>
            <a:off x="1832583" y="6368551"/>
            <a:ext cx="8280000" cy="366829"/>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项目计划管理、资源管理及质量管理</a:t>
            </a:r>
            <a:endParaRPr lang="en-US" altLang="zh-CN" sz="1200" smtClean="0">
              <a:latin typeface="楷体" panose="02010609060101010101" pitchFamily="49" charset="-122"/>
              <a:ea typeface="楷体" panose="02010609060101010101" pitchFamily="49" charset="-122"/>
            </a:endParaRPr>
          </a:p>
        </p:txBody>
      </p:sp>
      <p:sp>
        <p:nvSpPr>
          <p:cNvPr id="72" name="AutoShape 182"/>
          <p:cNvSpPr>
            <a:spLocks noChangeArrowheads="1"/>
          </p:cNvSpPr>
          <p:nvPr/>
        </p:nvSpPr>
        <p:spPr bwMode="auto">
          <a:xfrm>
            <a:off x="1832583" y="6772473"/>
            <a:ext cx="8280000" cy="366829"/>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项目范围管理、项目问题管理</a:t>
            </a:r>
            <a:endParaRPr lang="en-US" altLang="zh-CN" sz="1200" smtClean="0">
              <a:latin typeface="楷体" panose="02010609060101010101" pitchFamily="49" charset="-122"/>
              <a:ea typeface="楷体" panose="02010609060101010101" pitchFamily="49" charset="-122"/>
            </a:endParaRPr>
          </a:p>
        </p:txBody>
      </p:sp>
      <p:sp>
        <p:nvSpPr>
          <p:cNvPr id="74" name="AutoShape 182"/>
          <p:cNvSpPr>
            <a:spLocks noChangeArrowheads="1"/>
          </p:cNvSpPr>
          <p:nvPr/>
        </p:nvSpPr>
        <p:spPr bwMode="auto">
          <a:xfrm>
            <a:off x="1706731" y="2306386"/>
            <a:ext cx="1836000" cy="288000"/>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管控模式</a:t>
            </a:r>
            <a:endParaRPr lang="zh-CN" altLang="en-US" sz="1200">
              <a:latin typeface="楷体" panose="02010609060101010101" pitchFamily="49" charset="-122"/>
              <a:ea typeface="楷体" panose="02010609060101010101" pitchFamily="49" charset="-122"/>
            </a:endParaRPr>
          </a:p>
        </p:txBody>
      </p:sp>
      <p:pic>
        <p:nvPicPr>
          <p:cNvPr id="24064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724" y="1975250"/>
            <a:ext cx="1657350" cy="1209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130972" y="2888253"/>
            <a:ext cx="2664000" cy="338554"/>
          </a:xfrm>
          <a:prstGeom prst="rect">
            <a:avLst/>
          </a:prstGeom>
          <a:solidFill>
            <a:srgbClr val="CC0000"/>
          </a:solidFill>
        </p:spPr>
        <p:txBody>
          <a:bodyPr wrap="squar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r>
              <a:rPr lang="zh-CN" altLang="en-US" smtClean="0">
                <a:solidFill>
                  <a:schemeClr val="bg1"/>
                </a:solidFill>
                <a:latin typeface="楷体" panose="02010609060101010101" pitchFamily="49" charset="-122"/>
                <a:ea typeface="楷体" panose="02010609060101010101" pitchFamily="49" charset="-122"/>
              </a:rPr>
              <a:t>信息化现状及需求分析报告</a:t>
            </a:r>
            <a:endParaRPr lang="zh-CN" altLang="en-US">
              <a:solidFill>
                <a:schemeClr val="bg1"/>
              </a:solidFill>
              <a:latin typeface="楷体" panose="02010609060101010101" pitchFamily="49" charset="-122"/>
              <a:ea typeface="楷体" panose="02010609060101010101" pitchFamily="49" charset="-122"/>
            </a:endParaRPr>
          </a:p>
        </p:txBody>
      </p:sp>
      <p:pic>
        <p:nvPicPr>
          <p:cNvPr id="7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12736" y="3559426"/>
            <a:ext cx="1657350" cy="1209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7" name="TextBox 76"/>
          <p:cNvSpPr txBox="1"/>
          <p:nvPr/>
        </p:nvSpPr>
        <p:spPr>
          <a:xfrm>
            <a:off x="1996712" y="4421422"/>
            <a:ext cx="2082621" cy="338554"/>
          </a:xfrm>
          <a:prstGeom prst="rect">
            <a:avLst/>
          </a:prstGeom>
          <a:solidFill>
            <a:srgbClr val="CC0000"/>
          </a:solidFill>
        </p:spPr>
        <p:txBody>
          <a:bodyPr wrap="non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r>
              <a:rPr lang="zh-CN" altLang="en-US" smtClean="0">
                <a:solidFill>
                  <a:schemeClr val="bg1"/>
                </a:solidFill>
                <a:latin typeface="楷体" panose="02010609060101010101" pitchFamily="49" charset="-122"/>
                <a:ea typeface="楷体" panose="02010609060101010101" pitchFamily="49" charset="-122"/>
              </a:rPr>
              <a:t>信息化战略规划报告</a:t>
            </a:r>
            <a:endParaRPr lang="zh-CN" altLang="en-US">
              <a:solidFill>
                <a:schemeClr val="bg1"/>
              </a:solidFill>
              <a:latin typeface="楷体" panose="02010609060101010101" pitchFamily="49" charset="-122"/>
              <a:ea typeface="楷体" panose="02010609060101010101" pitchFamily="49" charset="-122"/>
            </a:endParaRPr>
          </a:p>
        </p:txBody>
      </p:sp>
      <p:pic>
        <p:nvPicPr>
          <p:cNvPr id="7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09080" y="4985125"/>
            <a:ext cx="1657350" cy="1209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9" name="TextBox 78"/>
          <p:cNvSpPr txBox="1"/>
          <p:nvPr/>
        </p:nvSpPr>
        <p:spPr>
          <a:xfrm>
            <a:off x="4509071" y="5843612"/>
            <a:ext cx="3108543" cy="338554"/>
          </a:xfrm>
          <a:prstGeom prst="rect">
            <a:avLst/>
          </a:prstGeom>
          <a:solidFill>
            <a:srgbClr val="CC0000"/>
          </a:solidFill>
        </p:spPr>
        <p:txBody>
          <a:bodyPr wrap="non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r>
              <a:rPr lang="zh-CN" altLang="en-US" smtClean="0">
                <a:solidFill>
                  <a:schemeClr val="bg1"/>
                </a:solidFill>
                <a:latin typeface="楷体" panose="02010609060101010101" pitchFamily="49" charset="-122"/>
                <a:ea typeface="楷体" panose="02010609060101010101" pitchFamily="49" charset="-122"/>
              </a:rPr>
              <a:t>信息化建设路线图及</a:t>
            </a:r>
            <a:r>
              <a:rPr lang="en-US" altLang="zh-CN" smtClean="0">
                <a:solidFill>
                  <a:schemeClr val="bg1"/>
                </a:solidFill>
                <a:latin typeface="楷体" panose="02010609060101010101" pitchFamily="49" charset="-122"/>
                <a:ea typeface="楷体" panose="02010609060101010101" pitchFamily="49" charset="-122"/>
              </a:rPr>
              <a:t>IT</a:t>
            </a:r>
            <a:r>
              <a:rPr lang="zh-CN" altLang="en-US" smtClean="0">
                <a:solidFill>
                  <a:schemeClr val="bg1"/>
                </a:solidFill>
                <a:latin typeface="楷体" panose="02010609060101010101" pitchFamily="49" charset="-122"/>
                <a:ea typeface="楷体" panose="02010609060101010101" pitchFamily="49" charset="-122"/>
              </a:rPr>
              <a:t>治理报告</a:t>
            </a:r>
            <a:endParaRPr lang="zh-CN" altLang="en-US">
              <a:solidFill>
                <a:schemeClr val="bg1"/>
              </a:solidFill>
              <a:latin typeface="楷体" panose="02010609060101010101" pitchFamily="49" charset="-122"/>
              <a:ea typeface="楷体" panose="02010609060101010101" pitchFamily="49" charset="-122"/>
            </a:endParaRPr>
          </a:p>
        </p:txBody>
      </p:sp>
      <p:sp>
        <p:nvSpPr>
          <p:cNvPr id="83" name="AutoShape 182"/>
          <p:cNvSpPr>
            <a:spLocks noChangeArrowheads="1"/>
          </p:cNvSpPr>
          <p:nvPr/>
        </p:nvSpPr>
        <p:spPr bwMode="auto">
          <a:xfrm>
            <a:off x="7362924" y="4333881"/>
            <a:ext cx="1008000" cy="388407"/>
          </a:xfrm>
          <a:prstGeom prst="homePlate">
            <a:avLst>
              <a:gd name="adj" fmla="val 18509"/>
            </a:avLst>
          </a:prstGeom>
          <a:solidFill>
            <a:schemeClr val="accent2"/>
          </a:solidFill>
          <a:ln w="28575" algn="ctr">
            <a:noFill/>
            <a:miter lim="800000"/>
            <a:tailEnd type="none" w="med" len="sm"/>
          </a:ln>
          <a:effectLst>
            <a:prstShdw prst="shdw17" dist="17961" dir="2700000">
              <a:schemeClr val="accent2">
                <a:gamma/>
                <a:shade val="60000"/>
                <a:invGamma/>
              </a:schemeClr>
            </a:prstShdw>
          </a:effectLst>
        </p:spPr>
        <p:txBody>
          <a:bodyPr wrap="none" lIns="104166" tIns="52086" rIns="104166" bIns="52086"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r>
              <a:rPr lang="zh-CN" altLang="en-US" sz="1200" smtClean="0">
                <a:latin typeface="楷体" panose="02010609060101010101" pitchFamily="49" charset="-122"/>
                <a:ea typeface="楷体" panose="02010609060101010101" pitchFamily="49" charset="-122"/>
              </a:rPr>
              <a:t>技术规范规划</a:t>
            </a:r>
            <a:endParaRPr lang="zh-CN" altLang="en-US" sz="1200">
              <a:latin typeface="楷体" panose="02010609060101010101" pitchFamily="49" charset="-122"/>
              <a:ea typeface="楷体" panose="02010609060101010101" pitchFamily="49" charset="-122"/>
            </a:endParaRPr>
          </a:p>
        </p:txBody>
      </p:sp>
      <p:sp>
        <p:nvSpPr>
          <p:cNvPr id="50" name="TextBox 72"/>
          <p:cNvSpPr txBox="1"/>
          <p:nvPr/>
        </p:nvSpPr>
        <p:spPr>
          <a:xfrm>
            <a:off x="1962324" y="1515433"/>
            <a:ext cx="1620957" cy="338554"/>
          </a:xfrm>
          <a:prstGeom prst="rect">
            <a:avLst/>
          </a:prstGeom>
          <a:noFill/>
        </p:spPr>
        <p:txBody>
          <a:bodyPr wrap="non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r>
              <a:rPr lang="en-US" altLang="zh-CN" smtClean="0">
                <a:latin typeface="楷体" panose="02010609060101010101" pitchFamily="49" charset="-122"/>
                <a:ea typeface="楷体" panose="02010609060101010101" pitchFamily="49" charset="-122"/>
              </a:rPr>
              <a:t>1-4</a:t>
            </a:r>
            <a:r>
              <a:rPr lang="zh-CN" altLang="en-US" smtClean="0">
                <a:latin typeface="楷体" panose="02010609060101010101" pitchFamily="49" charset="-122"/>
                <a:ea typeface="楷体" panose="02010609060101010101" pitchFamily="49" charset="-122"/>
              </a:rPr>
              <a:t>周（共</a:t>
            </a:r>
            <a:r>
              <a:rPr lang="en-US" altLang="zh-CN" smtClean="0">
                <a:latin typeface="楷体" panose="02010609060101010101" pitchFamily="49" charset="-122"/>
                <a:ea typeface="楷体" panose="02010609060101010101" pitchFamily="49" charset="-122"/>
              </a:rPr>
              <a:t>4</a:t>
            </a:r>
            <a:r>
              <a:rPr lang="zh-CN" altLang="en-US" smtClean="0">
                <a:latin typeface="楷体" panose="02010609060101010101" pitchFamily="49" charset="-122"/>
                <a:ea typeface="楷体" panose="02010609060101010101" pitchFamily="49" charset="-122"/>
              </a:rPr>
              <a:t>周）</a:t>
            </a:r>
            <a:endParaRPr lang="zh-CN" altLang="en-US">
              <a:latin typeface="楷体" panose="02010609060101010101" pitchFamily="49" charset="-122"/>
              <a:ea typeface="楷体" panose="02010609060101010101" pitchFamily="49" charset="-122"/>
            </a:endParaRPr>
          </a:p>
        </p:txBody>
      </p:sp>
      <p:sp>
        <p:nvSpPr>
          <p:cNvPr id="81" name="TextBox 74"/>
          <p:cNvSpPr txBox="1"/>
          <p:nvPr/>
        </p:nvSpPr>
        <p:spPr>
          <a:xfrm>
            <a:off x="5634732" y="1515433"/>
            <a:ext cx="1415772" cy="338554"/>
          </a:xfrm>
          <a:prstGeom prst="rect">
            <a:avLst/>
          </a:prstGeom>
          <a:noFill/>
        </p:spPr>
        <p:txBody>
          <a:bodyPr wrap="non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r>
              <a:rPr lang="en-US" altLang="zh-CN" smtClean="0">
                <a:latin typeface="楷体" panose="02010609060101010101" pitchFamily="49" charset="-122"/>
                <a:ea typeface="楷体" panose="02010609060101010101" pitchFamily="49" charset="-122"/>
              </a:rPr>
              <a:t>4-8</a:t>
            </a:r>
            <a:r>
              <a:rPr lang="zh-CN" altLang="en-US" smtClean="0">
                <a:latin typeface="楷体" panose="02010609060101010101" pitchFamily="49" charset="-122"/>
                <a:ea typeface="楷体" panose="02010609060101010101" pitchFamily="49" charset="-122"/>
              </a:rPr>
              <a:t>（共</a:t>
            </a:r>
            <a:r>
              <a:rPr lang="en-US" altLang="zh-CN" smtClean="0">
                <a:latin typeface="楷体" panose="02010609060101010101" pitchFamily="49" charset="-122"/>
                <a:ea typeface="楷体" panose="02010609060101010101" pitchFamily="49" charset="-122"/>
              </a:rPr>
              <a:t>4</a:t>
            </a:r>
            <a:r>
              <a:rPr lang="zh-CN" altLang="en-US" smtClean="0">
                <a:latin typeface="楷体" panose="02010609060101010101" pitchFamily="49" charset="-122"/>
                <a:ea typeface="楷体" panose="02010609060101010101" pitchFamily="49" charset="-122"/>
              </a:rPr>
              <a:t>周）</a:t>
            </a:r>
            <a:endParaRPr lang="zh-CN" altLang="en-US">
              <a:latin typeface="楷体" panose="02010609060101010101" pitchFamily="49" charset="-122"/>
              <a:ea typeface="楷体" panose="02010609060101010101" pitchFamily="49" charset="-122"/>
            </a:endParaRPr>
          </a:p>
        </p:txBody>
      </p:sp>
      <p:sp>
        <p:nvSpPr>
          <p:cNvPr id="82" name="TextBox 79"/>
          <p:cNvSpPr txBox="1"/>
          <p:nvPr/>
        </p:nvSpPr>
        <p:spPr>
          <a:xfrm>
            <a:off x="8515052" y="1515433"/>
            <a:ext cx="1723549" cy="338554"/>
          </a:xfrm>
          <a:prstGeom prst="rect">
            <a:avLst/>
          </a:prstGeom>
          <a:noFill/>
        </p:spPr>
        <p:txBody>
          <a:bodyPr wrap="non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r>
              <a:rPr lang="en-US" altLang="zh-CN" smtClean="0">
                <a:latin typeface="楷体" panose="02010609060101010101" pitchFamily="49" charset="-122"/>
                <a:ea typeface="楷体" panose="02010609060101010101" pitchFamily="49" charset="-122"/>
              </a:rPr>
              <a:t>8-12</a:t>
            </a:r>
            <a:r>
              <a:rPr lang="zh-CN" altLang="en-US" smtClean="0">
                <a:latin typeface="楷体" panose="02010609060101010101" pitchFamily="49" charset="-122"/>
                <a:ea typeface="楷体" panose="02010609060101010101" pitchFamily="49" charset="-122"/>
              </a:rPr>
              <a:t>周（共</a:t>
            </a:r>
            <a:r>
              <a:rPr lang="en-US" altLang="zh-CN" smtClean="0">
                <a:latin typeface="楷体" panose="02010609060101010101" pitchFamily="49" charset="-122"/>
                <a:ea typeface="楷体" panose="02010609060101010101" pitchFamily="49" charset="-122"/>
              </a:rPr>
              <a:t>4</a:t>
            </a:r>
            <a:r>
              <a:rPr lang="zh-CN" altLang="en-US" smtClean="0">
                <a:latin typeface="楷体" panose="02010609060101010101" pitchFamily="49" charset="-122"/>
                <a:ea typeface="楷体" panose="02010609060101010101" pitchFamily="49" charset="-122"/>
              </a:rPr>
              <a:t>周）</a:t>
            </a:r>
            <a:endParaRPr lang="zh-CN" altLang="en-US">
              <a:latin typeface="楷体" panose="02010609060101010101" pitchFamily="49" charset="-122"/>
              <a:ea typeface="楷体" panose="02010609060101010101" pitchFamily="49" charset="-122"/>
            </a:endParaRPr>
          </a:p>
        </p:txBody>
      </p:sp>
      <p:sp>
        <p:nvSpPr>
          <p:cNvPr id="87" name="Line 214"/>
          <p:cNvSpPr>
            <a:spLocks noChangeShapeType="1"/>
          </p:cNvSpPr>
          <p:nvPr/>
        </p:nvSpPr>
        <p:spPr bwMode="auto">
          <a:xfrm flipH="1">
            <a:off x="10347627" y="1366498"/>
            <a:ext cx="26082" cy="5678511"/>
          </a:xfrm>
          <a:prstGeom prst="line">
            <a:avLst/>
          </a:prstGeom>
          <a:noFill/>
          <a:ln w="19050">
            <a:solidFill>
              <a:srgbClr val="FF0000"/>
            </a:solidFill>
            <a:round/>
          </a:ln>
          <a:extLst>
            <a:ext uri="{909E8E84-426E-40DD-AFC4-6F175D3DCCD1}">
              <a14:hiddenFill xmlns:a14="http://schemas.microsoft.com/office/drawing/2010/main">
                <a:noFill/>
              </a14:hiddenFill>
            </a:ext>
          </a:extLst>
        </p:spPr>
        <p:txBody>
          <a:bodyPr lIns="91392" tIns="45696" rIns="91392" bIns="45696">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楷体" panose="02010609060101010101" pitchFamily="49" charset="-122"/>
              <a:ea typeface="楷体" panose="02010609060101010101" pitchFamily="49" charset="-122"/>
            </a:endParaRPr>
          </a:p>
        </p:txBody>
      </p:sp>
      <p:sp>
        <p:nvSpPr>
          <p:cNvPr id="88" name="五角星 87"/>
          <p:cNvSpPr/>
          <p:nvPr/>
        </p:nvSpPr>
        <p:spPr bwMode="auto">
          <a:xfrm>
            <a:off x="10135682" y="1017271"/>
            <a:ext cx="467602" cy="467932"/>
          </a:xfrm>
          <a:prstGeom prst="star5">
            <a:avLst/>
          </a:prstGeom>
          <a:solidFill>
            <a:srgbClr val="C00000"/>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楷体" panose="02010609060101010101" pitchFamily="49" charset="-122"/>
              <a:ea typeface="楷体" panose="02010609060101010101" pitchFamily="49" charset="-122"/>
            </a:endParaRPr>
          </a:p>
        </p:txBody>
      </p:sp>
    </p:spTree>
    <p:extLst>
      <p:ext uri="{BB962C8B-B14F-4D97-AF65-F5344CB8AC3E}">
        <p14:creationId xmlns:p14="http://schemas.microsoft.com/office/powerpoint/2010/main" val="1052444302"/>
      </p:ext>
    </p:extLst>
  </p:cSld>
  <p:clrMapOvr>
    <a:masterClrMapping/>
  </p:clrMapOvr>
  <p:transition>
    <p:split orient="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chemeClr val="tx1"/>
                </a:solidFill>
                <a:latin typeface="楷体" panose="02010609060101010101" pitchFamily="49" charset="-122"/>
                <a:ea typeface="楷体" panose="02010609060101010101" pitchFamily="49" charset="-122"/>
              </a:rPr>
              <a:t>项目回顾：</a:t>
            </a:r>
            <a:r>
              <a:rPr kumimoji="1" lang="zh-CN" altLang="en-US" smtClean="0"/>
              <a:t>项目主要工作成果及交付物</a:t>
            </a:r>
            <a:endParaRPr kumimoji="1" lang="zh-CN" altLang="en-US"/>
          </a:p>
        </p:txBody>
      </p:sp>
      <p:graphicFrame>
        <p:nvGraphicFramePr>
          <p:cNvPr id="10" name="表格 9"/>
          <p:cNvGraphicFramePr>
            <a:graphicFrameLocks noGrp="1"/>
          </p:cNvGraphicFramePr>
          <p:nvPr>
            <p:extLst>
              <p:ext uri="{D42A27DB-BD31-4B8C-83A1-F6EECF244321}">
                <p14:modId xmlns:p14="http://schemas.microsoft.com/office/powerpoint/2010/main" val="2821329444"/>
              </p:ext>
            </p:extLst>
          </p:nvPr>
        </p:nvGraphicFramePr>
        <p:xfrm>
          <a:off x="306140" y="1194737"/>
          <a:ext cx="10081120" cy="5756910"/>
        </p:xfrm>
        <a:graphic>
          <a:graphicData uri="http://schemas.openxmlformats.org/drawingml/2006/table">
            <a:tbl>
              <a:tblPr/>
              <a:tblGrid>
                <a:gridCol w="888027"/>
                <a:gridCol w="480125"/>
                <a:gridCol w="3240360"/>
                <a:gridCol w="4998322"/>
                <a:gridCol w="474286"/>
              </a:tblGrid>
              <a:tr h="152400">
                <a:tc>
                  <a:txBody>
                    <a:bodyPr vert="horz" wrap="square"/>
                    <a:lstStyle/>
                    <a:p>
                      <a:pPr algn="ctr" rtl="0" fontAlgn="ctr"/>
                      <a:r>
                        <a:rPr lang="zh-CN" altLang="en-US" sz="1400" b="1" i="0" u="none" strike="noStrike">
                          <a:solidFill>
                            <a:srgbClr val="080808"/>
                          </a:solidFill>
                          <a:effectLst/>
                          <a:latin typeface="楷体_GB2312" panose="02010609030101010101" pitchFamily="49" charset="-122"/>
                          <a:ea typeface="楷体_GB2312" pitchFamily="49" charset="-122"/>
                        </a:rPr>
                        <a:t>项目阶段</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1C3C1"/>
                    </a:solidFill>
                  </a:tcPr>
                </a:tc>
                <a:tc>
                  <a:txBody>
                    <a:bodyPr vert="horz" wrap="square"/>
                    <a:lstStyle/>
                    <a:p>
                      <a:pPr algn="ctr" rtl="0" fontAlgn="ctr"/>
                      <a:r>
                        <a:rPr lang="zh-CN" altLang="en-US" sz="1400" b="1" i="0" u="none" strike="noStrike">
                          <a:solidFill>
                            <a:srgbClr val="080808"/>
                          </a:solidFill>
                          <a:effectLst/>
                          <a:latin typeface="楷体_GB2312" panose="02010609030101010101" pitchFamily="49" charset="-122"/>
                          <a:ea typeface="楷体_GB2312" pitchFamily="49" charset="-122"/>
                        </a:rPr>
                        <a:t>编号</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1C3C1"/>
                    </a:solidFill>
                  </a:tcPr>
                </a:tc>
                <a:tc>
                  <a:txBody>
                    <a:bodyPr vert="horz" wrap="square"/>
                    <a:lstStyle/>
                    <a:p>
                      <a:pPr algn="ctr" rtl="0" fontAlgn="ctr"/>
                      <a:r>
                        <a:rPr lang="zh-CN" altLang="en-US" sz="1400" b="1" i="0" u="none" strike="noStrike">
                          <a:solidFill>
                            <a:srgbClr val="080808"/>
                          </a:solidFill>
                          <a:effectLst/>
                          <a:latin typeface="楷体_GB2312" panose="02010609030101010101" pitchFamily="49" charset="-122"/>
                          <a:ea typeface="楷体_GB2312" pitchFamily="49" charset="-122"/>
                        </a:rPr>
                        <a:t>项目主要内容</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1C3C1"/>
                    </a:solidFill>
                  </a:tcPr>
                </a:tc>
                <a:tc>
                  <a:txBody>
                    <a:bodyPr vert="horz" wrap="square"/>
                    <a:lstStyle/>
                    <a:p>
                      <a:pPr algn="ctr" rtl="0" fontAlgn="ctr"/>
                      <a:r>
                        <a:rPr lang="zh-CN" altLang="en-US" sz="1400" b="1" i="0" u="none" strike="noStrike">
                          <a:solidFill>
                            <a:srgbClr val="080808"/>
                          </a:solidFill>
                          <a:effectLst/>
                          <a:latin typeface="楷体_GB2312" panose="02010609030101010101" pitchFamily="49" charset="-122"/>
                          <a:ea typeface="楷体_GB2312" pitchFamily="49" charset="-122"/>
                        </a:rPr>
                        <a:t>核心交付物</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1C3C1"/>
                    </a:solidFill>
                  </a:tcPr>
                </a:tc>
                <a:tc>
                  <a:txBody>
                    <a:bodyPr vert="horz" wrap="square"/>
                    <a:lstStyle/>
                    <a:p>
                      <a:pPr algn="ctr" rtl="0" fontAlgn="ctr"/>
                      <a:r>
                        <a:rPr lang="zh-CN" altLang="en-US" sz="1400" b="1" i="0" u="none" strike="noStrike">
                          <a:solidFill>
                            <a:srgbClr val="080808"/>
                          </a:solidFill>
                          <a:effectLst/>
                          <a:latin typeface="楷体_GB2312" panose="02010609030101010101" pitchFamily="49" charset="-122"/>
                          <a:ea typeface="楷体_GB2312" pitchFamily="49" charset="-122"/>
                        </a:rPr>
                        <a:t>份数</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1C3C1"/>
                    </a:solidFill>
                  </a:tcPr>
                </a:tc>
              </a:tr>
              <a:tr h="161925">
                <a:tc rowSpan="8">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1.</a:t>
                      </a:r>
                      <a:r>
                        <a:rPr lang="zh-CN" altLang="en-US" sz="1400" b="0" i="0" u="none" strike="noStrike">
                          <a:solidFill>
                            <a:srgbClr val="080808"/>
                          </a:solidFill>
                          <a:effectLst/>
                          <a:latin typeface="楷体_GB2312" panose="02010609030101010101" pitchFamily="49" charset="-122"/>
                          <a:ea typeface="楷体_GB2312" pitchFamily="49" charset="-122"/>
                        </a:rPr>
                        <a:t>现状评估及分析诊断</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1C3C1"/>
                    </a:solidFill>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项目启动大会</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项目计划</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项目启动会资料</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管理及信息化资料收集与研读</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资料收集清单</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调研访谈计划</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调研访谈计划</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部门调研提纲</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高层调研提纲</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开展调研访谈</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访谈纪要</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32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信息化现状调研问卷设计、发放</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信息化现状调研问卷</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信息化现状调研问卷回收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信息化现状调研问卷总结</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行业研究</a:t>
                      </a:r>
                      <a:r>
                        <a:rPr lang="en-US" altLang="zh-CN" sz="1400" b="0" i="0" u="none" strike="noStrike">
                          <a:solidFill>
                            <a:srgbClr val="080808"/>
                          </a:solidFill>
                          <a:effectLst/>
                          <a:latin typeface="Arial" pitchFamily="34" charset="0"/>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信息化趋势分析</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其他企业信息化研究报告</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信息化前沿技术研究</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信息化现状评估及分析诊断阶段汇报</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信息化现状评估及分析诊断报告</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rowSpan="9">
                  <a:txBody>
                    <a:bodyPr vert="horz" wrap="square"/>
                    <a:lstStyle/>
                    <a:p>
                      <a:pPr algn="ctr" rtl="0" fontAlgn="ctr"/>
                      <a:r>
                        <a:rPr lang="en-US" sz="1400" b="0" i="0" u="none" strike="noStrike">
                          <a:solidFill>
                            <a:srgbClr val="080808"/>
                          </a:solidFill>
                          <a:effectLst/>
                          <a:latin typeface="楷体_GB2312" panose="02010609030101010101" pitchFamily="49" charset="-122"/>
                          <a:ea typeface="楷体_GB2312" pitchFamily="49" charset="-122"/>
                        </a:rPr>
                        <a:t>2.IT</a:t>
                      </a:r>
                      <a:r>
                        <a:rPr lang="zh-CN" altLang="en-US" sz="1400" b="0" i="0" u="none" strike="noStrike">
                          <a:solidFill>
                            <a:srgbClr val="080808"/>
                          </a:solidFill>
                          <a:effectLst/>
                          <a:latin typeface="楷体_GB2312" panose="02010609030101010101" pitchFamily="49" charset="-122"/>
                          <a:ea typeface="楷体_GB2312" pitchFamily="49" charset="-122"/>
                        </a:rPr>
                        <a:t>治理阶段</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1C3C1"/>
                    </a:solidFill>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治理框架编制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治理框架</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治理</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组织规划报告编制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治理</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组织规划报告</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04800">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治理流程与制度规划报告编制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治理流程与制度规划报告</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a:t>
                      </a:r>
                      <a:r>
                        <a:rPr lang="en-US" altLang="zh-CN" sz="1400" b="0" i="0" u="none" strike="noStrike">
                          <a:solidFill>
                            <a:srgbClr val="080808"/>
                          </a:solidFill>
                          <a:effectLst/>
                          <a:latin typeface="楷体_GB2312" panose="02010609030101010101" pitchFamily="49" charset="-122"/>
                          <a:ea typeface="楷体_GB2312" pitchFamily="49" charset="-122"/>
                        </a:rPr>
                        <a:t>《ITIL</a:t>
                      </a:r>
                      <a:r>
                        <a:rPr lang="zh-CN" altLang="en-US" sz="1400" b="0" i="0" u="none" strike="noStrike">
                          <a:solidFill>
                            <a:srgbClr val="080808"/>
                          </a:solidFill>
                          <a:effectLst/>
                          <a:latin typeface="楷体_GB2312" panose="02010609030101010101" pitchFamily="49" charset="-122"/>
                          <a:ea typeface="楷体_GB2312" pitchFamily="49" charset="-122"/>
                        </a:rPr>
                        <a:t>基础培训报告</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a:t>
                      </a: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运维流程手册与表单</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运营流程表单文档模板编制</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运营流程表单文档模板</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一套</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04800">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2.5</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智慧工厂专题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海利得智慧工厂方案</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智慧工厂价值点提炼报告</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智慧工厂预算评估</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2.6</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信息安全专题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信息安全相关材料与案例</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a:t>
                      </a: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数据备份机制及策略材料</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09550">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2.7</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主数据管理专题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主数据管理梳理材料</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04800">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2.8</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流程梳理与</a:t>
                      </a:r>
                      <a:r>
                        <a:rPr lang="en-US" altLang="zh-CN" sz="1400" b="0" i="0" u="none" strike="noStrike">
                          <a:solidFill>
                            <a:srgbClr val="080808"/>
                          </a:solidFill>
                          <a:effectLst/>
                          <a:latin typeface="楷体_GB2312" panose="02010609030101010101" pitchFamily="49" charset="-122"/>
                          <a:ea typeface="楷体_GB2312" pitchFamily="49" charset="-122"/>
                        </a:rPr>
                        <a:t>ERP</a:t>
                      </a:r>
                      <a:r>
                        <a:rPr lang="zh-CN" altLang="en-US" sz="1400" b="0" i="0" u="none" strike="noStrike">
                          <a:solidFill>
                            <a:srgbClr val="080808"/>
                          </a:solidFill>
                          <a:effectLst/>
                          <a:latin typeface="楷体_GB2312" panose="02010609030101010101" pitchFamily="49" charset="-122"/>
                          <a:ea typeface="楷体_GB2312" pitchFamily="49" charset="-122"/>
                        </a:rPr>
                        <a:t>实施方法论及企业架构管理专题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流程梳理与</a:t>
                      </a:r>
                      <a:r>
                        <a:rPr lang="en-US" altLang="zh-CN" sz="1400" b="0" i="0" u="none" strike="noStrike">
                          <a:solidFill>
                            <a:srgbClr val="080808"/>
                          </a:solidFill>
                          <a:effectLst/>
                          <a:latin typeface="楷体_GB2312" panose="02010609030101010101" pitchFamily="49" charset="-122"/>
                          <a:ea typeface="楷体_GB2312" pitchFamily="49" charset="-122"/>
                        </a:rPr>
                        <a:t>ERP</a:t>
                      </a:r>
                      <a:r>
                        <a:rPr lang="zh-CN" altLang="en-US" sz="1400" b="0" i="0" u="none" strike="noStrike">
                          <a:solidFill>
                            <a:srgbClr val="080808"/>
                          </a:solidFill>
                          <a:effectLst/>
                          <a:latin typeface="楷体_GB2312" panose="02010609030101010101" pitchFamily="49" charset="-122"/>
                          <a:ea typeface="楷体_GB2312" pitchFamily="49" charset="-122"/>
                        </a:rPr>
                        <a:t>实施方法论相关材料</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2.9</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经营模式专题</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《IT</a:t>
                      </a:r>
                      <a:r>
                        <a:rPr lang="zh-CN" altLang="en-US" sz="1400" b="0" i="0" u="none" strike="noStrike">
                          <a:solidFill>
                            <a:srgbClr val="080808"/>
                          </a:solidFill>
                          <a:effectLst/>
                          <a:latin typeface="楷体_GB2312" panose="02010609030101010101" pitchFamily="49" charset="-122"/>
                          <a:ea typeface="楷体_GB2312" pitchFamily="49" charset="-122"/>
                        </a:rPr>
                        <a:t>经营模式材料</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rowSpan="4">
                  <a:txBody>
                    <a:bodyPr vert="horz" wrap="square"/>
                    <a:lstStyle/>
                    <a:p>
                      <a:pPr algn="ctr" rtl="0" fontAlgn="ctr"/>
                      <a:r>
                        <a:rPr lang="en-US" sz="1400" b="0" i="0" u="none" strike="noStrike">
                          <a:solidFill>
                            <a:srgbClr val="080808"/>
                          </a:solidFill>
                          <a:effectLst/>
                          <a:latin typeface="楷体_GB2312" panose="02010609030101010101" pitchFamily="49" charset="-122"/>
                          <a:ea typeface="楷体_GB2312" pitchFamily="49" charset="-122"/>
                        </a:rPr>
                        <a:t>3.IT</a:t>
                      </a:r>
                      <a:r>
                        <a:rPr lang="zh-CN" altLang="en-US" sz="1400" b="0" i="0" u="none" strike="noStrike">
                          <a:solidFill>
                            <a:srgbClr val="080808"/>
                          </a:solidFill>
                          <a:effectLst/>
                          <a:latin typeface="楷体_GB2312" panose="02010609030101010101" pitchFamily="49" charset="-122"/>
                          <a:ea typeface="楷体_GB2312" pitchFamily="49" charset="-122"/>
                        </a:rPr>
                        <a:t>规划阶段</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81C3C1"/>
                    </a:solidFill>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3.1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信息化规划数据架构</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海利得</a:t>
                      </a:r>
                      <a:r>
                        <a:rPr lang="en-US" altLang="zh-CN" sz="1400" b="0" i="0" u="none" strike="noStrike">
                          <a:solidFill>
                            <a:srgbClr val="080808"/>
                          </a:solidFill>
                          <a:effectLst/>
                          <a:latin typeface="楷体_GB2312" panose="02010609030101010101" pitchFamily="49" charset="-122"/>
                          <a:ea typeface="楷体_GB2312" pitchFamily="49" charset="-122"/>
                        </a:rPr>
                        <a:t>_IT</a:t>
                      </a:r>
                      <a:r>
                        <a:rPr lang="zh-CN" altLang="en-US" sz="1400" b="0" i="0" u="none" strike="noStrike">
                          <a:solidFill>
                            <a:srgbClr val="080808"/>
                          </a:solidFill>
                          <a:effectLst/>
                          <a:latin typeface="楷体_GB2312" panose="02010609030101010101" pitchFamily="49" charset="-122"/>
                          <a:ea typeface="楷体_GB2312" pitchFamily="49" charset="-122"/>
                        </a:rPr>
                        <a:t>规划咨询项目</a:t>
                      </a:r>
                      <a:r>
                        <a:rPr lang="en-US" altLang="zh-CN" sz="1400" b="0" i="0" u="none" strike="noStrike">
                          <a:solidFill>
                            <a:srgbClr val="080808"/>
                          </a:solidFill>
                          <a:effectLst/>
                          <a:latin typeface="楷体_GB2312" panose="02010609030101010101" pitchFamily="49" charset="-122"/>
                          <a:ea typeface="楷体_GB2312" pitchFamily="49" charset="-122"/>
                        </a:rPr>
                        <a:t>_</a:t>
                      </a:r>
                      <a:r>
                        <a:rPr lang="zh-CN" altLang="en-US" sz="1400" b="0" i="0" u="none" strike="noStrike">
                          <a:solidFill>
                            <a:srgbClr val="080808"/>
                          </a:solidFill>
                          <a:effectLst/>
                          <a:latin typeface="楷体_GB2312" panose="02010609030101010101" pitchFamily="49" charset="-122"/>
                          <a:ea typeface="楷体_GB2312" pitchFamily="49" charset="-122"/>
                        </a:rPr>
                        <a:t>规划报告</a:t>
                      </a:r>
                      <a:r>
                        <a:rPr lang="en-US" altLang="zh-CN" sz="1400" b="0" i="0" u="none" strike="noStrike">
                          <a:solidFill>
                            <a:srgbClr val="080808"/>
                          </a:solidFill>
                          <a:effectLst/>
                          <a:latin typeface="楷体_GB2312" panose="02010609030101010101" pitchFamily="49" charset="-122"/>
                          <a:ea typeface="楷体_GB2312" pitchFamily="49" charset="-122"/>
                        </a:rPr>
                        <a:t>_</a:t>
                      </a:r>
                      <a:r>
                        <a:rPr lang="zh-CN" altLang="en-US" sz="1400" b="0" i="0" u="none" strike="noStrike">
                          <a:solidFill>
                            <a:srgbClr val="080808"/>
                          </a:solidFill>
                          <a:effectLst/>
                          <a:latin typeface="楷体_GB2312" panose="02010609030101010101" pitchFamily="49" charset="-122"/>
                          <a:ea typeface="楷体_GB2312" pitchFamily="49" charset="-122"/>
                        </a:rPr>
                        <a:t>数据架构</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04800">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3.2</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信息化规划应用系统</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海利得</a:t>
                      </a:r>
                      <a:r>
                        <a:rPr lang="en-US" altLang="zh-CN" sz="1400" b="0" i="0" u="none" strike="noStrike">
                          <a:solidFill>
                            <a:srgbClr val="080808"/>
                          </a:solidFill>
                          <a:effectLst/>
                          <a:latin typeface="楷体_GB2312" panose="02010609030101010101" pitchFamily="49" charset="-122"/>
                          <a:ea typeface="楷体_GB2312" pitchFamily="49" charset="-122"/>
                        </a:rPr>
                        <a:t>_IT</a:t>
                      </a:r>
                      <a:r>
                        <a:rPr lang="zh-CN" altLang="en-US" sz="1400" b="0" i="0" u="none" strike="noStrike">
                          <a:solidFill>
                            <a:srgbClr val="080808"/>
                          </a:solidFill>
                          <a:effectLst/>
                          <a:latin typeface="楷体_GB2312" panose="02010609030101010101" pitchFamily="49" charset="-122"/>
                          <a:ea typeface="楷体_GB2312" pitchFamily="49" charset="-122"/>
                        </a:rPr>
                        <a:t>规划咨询项目</a:t>
                      </a:r>
                      <a:r>
                        <a:rPr lang="en-US" altLang="zh-CN" sz="1400" b="0" i="0" u="none" strike="noStrike">
                          <a:solidFill>
                            <a:srgbClr val="080808"/>
                          </a:solidFill>
                          <a:effectLst/>
                          <a:latin typeface="楷体_GB2312" panose="02010609030101010101" pitchFamily="49" charset="-122"/>
                          <a:ea typeface="楷体_GB2312" pitchFamily="49" charset="-122"/>
                        </a:rPr>
                        <a:t>_</a:t>
                      </a:r>
                      <a:r>
                        <a:rPr lang="zh-CN" altLang="en-US" sz="1400" b="0" i="0" u="none" strike="noStrike">
                          <a:solidFill>
                            <a:srgbClr val="080808"/>
                          </a:solidFill>
                          <a:effectLst/>
                          <a:latin typeface="楷体_GB2312" panose="02010609030101010101" pitchFamily="49" charset="-122"/>
                          <a:ea typeface="楷体_GB2312" pitchFamily="49" charset="-122"/>
                        </a:rPr>
                        <a:t>规划报告</a:t>
                      </a:r>
                      <a:r>
                        <a:rPr lang="en-US" altLang="zh-CN" sz="1400" b="0" i="0" u="none" strike="noStrike">
                          <a:solidFill>
                            <a:srgbClr val="080808"/>
                          </a:solidFill>
                          <a:effectLst/>
                          <a:latin typeface="楷体_GB2312" panose="02010609030101010101" pitchFamily="49" charset="-122"/>
                          <a:ea typeface="楷体_GB2312" pitchFamily="49" charset="-122"/>
                        </a:rPr>
                        <a:t>PPT》</a:t>
                      </a:r>
                      <a:br>
                        <a:rPr lang="en-US" altLang="zh-CN" sz="1400" b="0" i="0" u="none" strike="noStrike">
                          <a:solidFill>
                            <a:srgbClr val="080808"/>
                          </a:solidFill>
                          <a:effectLst/>
                          <a:latin typeface="楷体_GB2312" panose="02010609030101010101" pitchFamily="49" charset="-122"/>
                          <a:ea typeface="楷体_GB2312" pitchFamily="49" charset="-122"/>
                        </a:rPr>
                      </a:b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浙江海利得</a:t>
                      </a:r>
                      <a:r>
                        <a:rPr lang="en-US" altLang="zh-CN" sz="1400" b="0" i="0" u="none" strike="noStrike">
                          <a:solidFill>
                            <a:srgbClr val="080808"/>
                          </a:solidFill>
                          <a:effectLst/>
                          <a:latin typeface="楷体_GB2312" panose="02010609030101010101" pitchFamily="49" charset="-122"/>
                          <a:ea typeface="楷体_GB2312" pitchFamily="49" charset="-122"/>
                        </a:rPr>
                        <a:t>_IT</a:t>
                      </a:r>
                      <a:r>
                        <a:rPr lang="zh-CN" altLang="en-US" sz="1400" b="0" i="0" u="none" strike="noStrike">
                          <a:solidFill>
                            <a:srgbClr val="080808"/>
                          </a:solidFill>
                          <a:effectLst/>
                          <a:latin typeface="楷体_GB2312" panose="02010609030101010101" pitchFamily="49" charset="-122"/>
                          <a:ea typeface="楷体_GB2312" pitchFamily="49" charset="-122"/>
                        </a:rPr>
                        <a:t>规划项目</a:t>
                      </a:r>
                      <a:r>
                        <a:rPr lang="en-US" altLang="zh-CN" sz="1400" b="0" i="0" u="none" strike="noStrike">
                          <a:solidFill>
                            <a:srgbClr val="080808"/>
                          </a:solidFill>
                          <a:effectLst/>
                          <a:latin typeface="楷体_GB2312" panose="02010609030101010101" pitchFamily="49" charset="-122"/>
                          <a:ea typeface="楷体_GB2312" pitchFamily="49" charset="-122"/>
                        </a:rPr>
                        <a:t>_</a:t>
                      </a:r>
                      <a:r>
                        <a:rPr lang="zh-CN" altLang="en-US" sz="1400" b="0" i="0" u="none" strike="noStrike">
                          <a:solidFill>
                            <a:srgbClr val="080808"/>
                          </a:solidFill>
                          <a:effectLst/>
                          <a:latin typeface="楷体_GB2312" panose="02010609030101010101" pitchFamily="49" charset="-122"/>
                          <a:ea typeface="楷体_GB2312" pitchFamily="49" charset="-122"/>
                        </a:rPr>
                        <a:t>信息化规划报告</a:t>
                      </a:r>
                      <a:r>
                        <a:rPr lang="en-US" altLang="zh-CN" sz="1400" b="0" i="0" u="none" strike="noStrike">
                          <a:solidFill>
                            <a:srgbClr val="080808"/>
                          </a:solidFill>
                          <a:effectLst/>
                          <a:latin typeface="楷体_GB2312" panose="02010609030101010101" pitchFamily="49" charset="-122"/>
                          <a:ea typeface="楷体_GB2312" pitchFamily="49" charset="-122"/>
                        </a:rPr>
                        <a:t>word》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smtClean="0">
                          <a:solidFill>
                            <a:srgbClr val="080808"/>
                          </a:solidFill>
                          <a:effectLst/>
                          <a:latin typeface="Arial" pitchFamily="34" charset="0"/>
                          <a:ea typeface="宋体" pitchFamily="2" charset="-122"/>
                        </a:rPr>
                        <a:t>2</a:t>
                      </a:r>
                      <a:endParaRPr lang="en-US" altLang="zh-CN" sz="1400" b="0" i="0" u="none" strike="noStrike">
                        <a:solidFill>
                          <a:srgbClr val="080808"/>
                        </a:solidFill>
                        <a:effectLst/>
                        <a:latin typeface="Arial" pitchFamily="34" charset="0"/>
                        <a:ea typeface="宋体" pitchFamily="2" charset="-122"/>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3.3</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信息化规划项目任务</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海利得</a:t>
                      </a:r>
                      <a:r>
                        <a:rPr lang="en-US" altLang="zh-CN" sz="1400" b="0" i="0" u="none" strike="noStrike">
                          <a:solidFill>
                            <a:srgbClr val="080808"/>
                          </a:solidFill>
                          <a:effectLst/>
                          <a:latin typeface="楷体_GB2312" panose="02010609030101010101" pitchFamily="49" charset="-122"/>
                          <a:ea typeface="楷体_GB2312" pitchFamily="49" charset="-122"/>
                        </a:rPr>
                        <a:t>_IT</a:t>
                      </a:r>
                      <a:r>
                        <a:rPr lang="zh-CN" altLang="en-US" sz="1400" b="0" i="0" u="none" strike="noStrike">
                          <a:solidFill>
                            <a:srgbClr val="080808"/>
                          </a:solidFill>
                          <a:effectLst/>
                          <a:latin typeface="楷体_GB2312" panose="02010609030101010101" pitchFamily="49" charset="-122"/>
                          <a:ea typeface="楷体_GB2312" pitchFamily="49" charset="-122"/>
                        </a:rPr>
                        <a:t>规划咨询项目</a:t>
                      </a:r>
                      <a:r>
                        <a:rPr lang="en-US" altLang="zh-CN" sz="1400" b="0" i="0" u="none" strike="noStrike">
                          <a:solidFill>
                            <a:srgbClr val="080808"/>
                          </a:solidFill>
                          <a:effectLst/>
                          <a:latin typeface="楷体_GB2312" panose="02010609030101010101" pitchFamily="49" charset="-122"/>
                          <a:ea typeface="楷体_GB2312" pitchFamily="49" charset="-122"/>
                        </a:rPr>
                        <a:t>_</a:t>
                      </a:r>
                      <a:r>
                        <a:rPr lang="zh-CN" altLang="en-US" sz="1400" b="0" i="0" u="none" strike="noStrike">
                          <a:solidFill>
                            <a:srgbClr val="080808"/>
                          </a:solidFill>
                          <a:effectLst/>
                          <a:latin typeface="楷体_GB2312" panose="02010609030101010101" pitchFamily="49" charset="-122"/>
                          <a:ea typeface="楷体_GB2312" pitchFamily="49" charset="-122"/>
                        </a:rPr>
                        <a:t>任务卡片</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61925">
                <a:tc vMerge="1">
                  <a:txBody>
                    <a:bodyPr vert="horz" wrap="square"/>
                    <a:lstStyle/>
                    <a:p>
                      <a:endParaRPr lang="zh-CN" altLang="en-US"/>
                    </a:p>
                  </a:txBody>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3.4</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zh-CN" altLang="en-US" sz="1400" b="0" i="0" u="none" strike="noStrike">
                          <a:solidFill>
                            <a:srgbClr val="080808"/>
                          </a:solidFill>
                          <a:effectLst/>
                          <a:latin typeface="楷体_GB2312" panose="02010609030101010101" pitchFamily="49" charset="-122"/>
                          <a:ea typeface="楷体_GB2312" pitchFamily="49" charset="-122"/>
                        </a:rPr>
                        <a:t>信息化规划实施路径与投资概算</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楷体_GB2312" panose="02010609030101010101" pitchFamily="49" charset="-122"/>
                          <a:ea typeface="楷体_GB2312" pitchFamily="49" charset="-122"/>
                        </a:rPr>
                        <a:t>《</a:t>
                      </a:r>
                      <a:r>
                        <a:rPr lang="zh-CN" altLang="en-US" sz="1400" b="0" i="0" u="none" strike="noStrike">
                          <a:solidFill>
                            <a:srgbClr val="080808"/>
                          </a:solidFill>
                          <a:effectLst/>
                          <a:latin typeface="楷体_GB2312" panose="02010609030101010101" pitchFamily="49" charset="-122"/>
                          <a:ea typeface="楷体_GB2312" pitchFamily="49" charset="-122"/>
                        </a:rPr>
                        <a:t>海利得信息化实施路径与投资概算</a:t>
                      </a:r>
                      <a:r>
                        <a:rPr lang="en-US" altLang="zh-CN" sz="1400" b="0" i="0" u="none" strike="noStrike">
                          <a:solidFill>
                            <a:srgbClr val="080808"/>
                          </a:solidFill>
                          <a:effectLst/>
                          <a:latin typeface="楷体_GB2312" panose="02010609030101010101" pitchFamily="49" charset="-122"/>
                          <a:ea typeface="楷体_GB2312" pitchFamily="49" charset="-122"/>
                        </a:rPr>
                        <a: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rtl="0" fontAlgn="ctr"/>
                      <a:r>
                        <a:rPr lang="en-US" altLang="zh-CN" sz="1400" b="0" i="0" u="none" strike="noStrike">
                          <a:solidFill>
                            <a:srgbClr val="080808"/>
                          </a:solidFill>
                          <a:effectLst/>
                          <a:latin typeface="Arial" pitchFamily="34" charset="0"/>
                          <a:ea typeface="宋体" pitchFamily="2" charset="-122"/>
                        </a:rPr>
                        <a:t>1</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283685346"/>
      </p:ext>
    </p:extLst>
  </p:cSld>
  <p:clrMapOvr>
    <a:masterClrMapping/>
  </p:clrMapOvr>
  <p:transition>
    <p:split orient="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1" name="Rectangle 2"/>
          <p:cNvSpPr>
            <a:spLocks noGrp="1" noChangeArrowheads="1"/>
          </p:cNvSpPr>
          <p:nvPr>
            <p:ph type="title" idx="4294967295"/>
          </p:nvPr>
        </p:nvSpPr>
        <p:spPr>
          <a:xfrm>
            <a:off x="375870" y="127772"/>
            <a:ext cx="8198369" cy="714119"/>
          </a:xfrm>
        </p:spPr>
        <p:txBody>
          <a:bodyPr/>
          <a:lstStyle/>
          <a:p>
            <a:r>
              <a:rPr lang="zh-CN" altLang="en-US" smtClean="0"/>
              <a:t>目录</a:t>
            </a:r>
            <a:endParaRPr lang="zh-CN" altLang="en-US" smtClean="0">
              <a:solidFill>
                <a:srgbClr val="FF0000"/>
              </a:solidFill>
            </a:endParaRPr>
          </a:p>
        </p:txBody>
      </p:sp>
      <p:sp>
        <p:nvSpPr>
          <p:cNvPr id="40962" name="Text Box 2"/>
          <p:cNvSpPr txBox="1">
            <a:spLocks noChangeArrowheads="1"/>
          </p:cNvSpPr>
          <p:nvPr/>
        </p:nvSpPr>
        <p:spPr bwMode="auto">
          <a:xfrm>
            <a:off x="613910" y="1876313"/>
            <a:ext cx="1349476" cy="431657"/>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latin typeface="Arial" pitchFamily="34" charset="0"/>
              </a:rPr>
              <a:t>第二部分</a:t>
            </a:r>
          </a:p>
        </p:txBody>
      </p:sp>
      <p:sp>
        <p:nvSpPr>
          <p:cNvPr id="40963" name="Text Box 6"/>
          <p:cNvSpPr txBox="1">
            <a:spLocks noChangeArrowheads="1"/>
          </p:cNvSpPr>
          <p:nvPr/>
        </p:nvSpPr>
        <p:spPr bwMode="auto">
          <a:xfrm>
            <a:off x="1973887" y="1874564"/>
            <a:ext cx="7741542" cy="431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solidFill>
                  <a:srgbClr val="080808"/>
                </a:solidFill>
                <a:latin typeface="Arial" pitchFamily="34" charset="0"/>
              </a:rPr>
              <a:t>信息</a:t>
            </a:r>
            <a:r>
              <a:rPr kumimoji="1" lang="zh-CN" altLang="en-US" sz="2205" b="1" smtClean="0">
                <a:solidFill>
                  <a:srgbClr val="080808"/>
                </a:solidFill>
                <a:latin typeface="Arial" pitchFamily="34" charset="0"/>
              </a:rPr>
              <a:t>化规划及配套建设</a:t>
            </a:r>
            <a:endParaRPr kumimoji="1" lang="zh-CN" altLang="en-US" sz="2205" b="1">
              <a:solidFill>
                <a:srgbClr val="080808"/>
              </a:solidFill>
              <a:latin typeface="Arial" pitchFamily="34" charset="0"/>
            </a:endParaRPr>
          </a:p>
        </p:txBody>
      </p:sp>
      <p:sp>
        <p:nvSpPr>
          <p:cNvPr id="40966" name="Text Box 5"/>
          <p:cNvSpPr txBox="1">
            <a:spLocks noChangeArrowheads="1"/>
          </p:cNvSpPr>
          <p:nvPr/>
        </p:nvSpPr>
        <p:spPr bwMode="auto">
          <a:xfrm>
            <a:off x="613910" y="1228705"/>
            <a:ext cx="1349476" cy="431657"/>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latin typeface="Arial" pitchFamily="34" charset="0"/>
              </a:rPr>
              <a:t>第一部分</a:t>
            </a:r>
          </a:p>
        </p:txBody>
      </p:sp>
      <p:sp>
        <p:nvSpPr>
          <p:cNvPr id="40967" name="Text Box 15"/>
          <p:cNvSpPr txBox="1">
            <a:spLocks noChangeArrowheads="1"/>
          </p:cNvSpPr>
          <p:nvPr/>
        </p:nvSpPr>
        <p:spPr bwMode="auto">
          <a:xfrm>
            <a:off x="1973887" y="1226956"/>
            <a:ext cx="7741542" cy="431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solidFill>
                  <a:srgbClr val="080808"/>
                </a:solidFill>
                <a:latin typeface="Arial" pitchFamily="34" charset="0"/>
              </a:rPr>
              <a:t>战略、业务理解与</a:t>
            </a:r>
            <a:r>
              <a:rPr kumimoji="1" lang="en-US" altLang="zh-CN" sz="2205" b="1">
                <a:solidFill>
                  <a:srgbClr val="080808"/>
                </a:solidFill>
                <a:latin typeface="Arial" pitchFamily="34" charset="0"/>
              </a:rPr>
              <a:t>IT</a:t>
            </a:r>
            <a:r>
              <a:rPr kumimoji="1" lang="zh-CN" altLang="en-US" sz="2205" b="1">
                <a:solidFill>
                  <a:srgbClr val="080808"/>
                </a:solidFill>
                <a:latin typeface="Arial" pitchFamily="34" charset="0"/>
              </a:rPr>
              <a:t>支撑</a:t>
            </a:r>
          </a:p>
        </p:txBody>
      </p:sp>
      <p:sp>
        <p:nvSpPr>
          <p:cNvPr id="40968" name="Line 10"/>
          <p:cNvSpPr>
            <a:spLocks noChangeShapeType="1"/>
          </p:cNvSpPr>
          <p:nvPr/>
        </p:nvSpPr>
        <p:spPr bwMode="auto">
          <a:xfrm flipV="1">
            <a:off x="582405" y="1764407"/>
            <a:ext cx="7622523" cy="0"/>
          </a:xfrm>
          <a:prstGeom prst="line">
            <a:avLst/>
          </a:prstGeom>
          <a:noFill/>
          <a:ln w="28575">
            <a:solidFill>
              <a:srgbClr val="008080"/>
            </a:solidFill>
            <a:round/>
          </a:ln>
          <a:extLst>
            <a:ext uri="{909E8E84-426E-40DD-AFC4-6F175D3DCCD1}">
              <a14:hiddenFill xmlns:a14="http://schemas.microsoft.com/office/drawing/2010/main">
                <a:noFill/>
              </a14:hiddenFill>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sz="1764"/>
          </a:p>
        </p:txBody>
      </p:sp>
      <p:sp>
        <p:nvSpPr>
          <p:cNvPr id="40969" name="Text Box 3"/>
          <p:cNvSpPr txBox="1">
            <a:spLocks noChangeArrowheads="1"/>
          </p:cNvSpPr>
          <p:nvPr/>
        </p:nvSpPr>
        <p:spPr bwMode="auto">
          <a:xfrm>
            <a:off x="626162" y="2495917"/>
            <a:ext cx="1349475" cy="431657"/>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smtClean="0">
                <a:latin typeface="Arial" pitchFamily="34" charset="0"/>
              </a:rPr>
              <a:t>第三部分</a:t>
            </a:r>
            <a:endParaRPr kumimoji="1" lang="zh-CN" altLang="en-US" sz="2205" b="1">
              <a:latin typeface="Arial" pitchFamily="34" charset="0"/>
            </a:endParaRPr>
          </a:p>
        </p:txBody>
      </p:sp>
      <p:sp>
        <p:nvSpPr>
          <p:cNvPr id="40970" name="Text Box 13"/>
          <p:cNvSpPr txBox="1">
            <a:spLocks noChangeArrowheads="1"/>
          </p:cNvSpPr>
          <p:nvPr/>
        </p:nvSpPr>
        <p:spPr bwMode="auto">
          <a:xfrm>
            <a:off x="1986140" y="2518671"/>
            <a:ext cx="7741543" cy="431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pPr>
            <a:r>
              <a:rPr kumimoji="1" lang="zh-CN" altLang="en-US" sz="2205" b="1">
                <a:solidFill>
                  <a:srgbClr val="080808"/>
                </a:solidFill>
                <a:latin typeface="Arial" pitchFamily="34" charset="0"/>
              </a:rPr>
              <a:t>信息化建设计划与策略</a:t>
            </a:r>
          </a:p>
        </p:txBody>
      </p:sp>
    </p:spTree>
    <p:extLst>
      <p:ext uri="{BB962C8B-B14F-4D97-AF65-F5344CB8AC3E}">
        <p14:creationId xmlns:p14="http://schemas.microsoft.com/office/powerpoint/2010/main" val="123245678"/>
      </p:ext>
    </p:extLst>
  </p:cSld>
  <p:clrMapOvr>
    <a:masterClrMapping/>
  </p:clrMapOvr>
  <p:transition>
    <p:split orient="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txBox="1"/>
          <p:nvPr/>
        </p:nvSpPr>
        <p:spPr>
          <a:xfrm>
            <a:off x="74613" y="127000"/>
            <a:ext cx="9160519" cy="714375"/>
          </a:xfrm>
          <a:prstGeom prst="rect">
            <a:avLst/>
          </a:prstGeom>
        </p:spPr>
        <p:txBody>
          <a:bodyPr/>
          <a:lstStyle>
            <a:defPPr>
              <a:defRPr lang="zh-CN"/>
            </a:defPPr>
            <a:lvl1pPr algn="l" rtl="0" eaLnBrk="0" fontAlgn="base" hangingPunct="0">
              <a:lnSpc>
                <a:spcPct val="85000"/>
              </a:lnSpc>
              <a:spcBef>
                <a:spcPct val="0"/>
              </a:spcBef>
              <a:spcAft>
                <a:spcPct val="0"/>
              </a:spcAft>
              <a:defRPr sz="2300" b="1" kern="1200">
                <a:solidFill>
                  <a:schemeClr val="tx2"/>
                </a:solidFill>
                <a:latin typeface="+mj-lt"/>
                <a:ea typeface="+mj-ea"/>
                <a:cs typeface="+mj-cs"/>
              </a:defRPr>
            </a:lvl1pPr>
            <a:lvl2pPr marL="520700" indent="-63500" algn="l" rtl="0" eaLnBrk="0" fontAlgn="base" hangingPunct="0">
              <a:lnSpc>
                <a:spcPct val="85000"/>
              </a:lnSpc>
              <a:spcBef>
                <a:spcPct val="0"/>
              </a:spcBef>
              <a:spcAft>
                <a:spcPct val="0"/>
              </a:spcAft>
              <a:defRPr sz="2300" b="1" kern="1200">
                <a:solidFill>
                  <a:schemeClr val="tx2"/>
                </a:solidFill>
                <a:latin typeface="Arial"/>
                <a:ea typeface="楷体_GB2312" pitchFamily="49" charset="-122"/>
                <a:cs typeface="+mn-cs"/>
              </a:defRPr>
            </a:lvl2pPr>
            <a:lvl3pPr marL="1042988" indent="-128588" algn="l" rtl="0" eaLnBrk="0" fontAlgn="base" hangingPunct="0">
              <a:lnSpc>
                <a:spcPct val="85000"/>
              </a:lnSpc>
              <a:spcBef>
                <a:spcPct val="0"/>
              </a:spcBef>
              <a:spcAft>
                <a:spcPct val="0"/>
              </a:spcAft>
              <a:defRPr sz="2300" b="1" kern="1200">
                <a:solidFill>
                  <a:schemeClr val="tx2"/>
                </a:solidFill>
                <a:latin typeface="Arial"/>
                <a:ea typeface="楷体_GB2312" pitchFamily="49" charset="-122"/>
                <a:cs typeface="+mn-cs"/>
              </a:defRPr>
            </a:lvl3pPr>
            <a:lvl4pPr marL="1563688" indent="-192088" algn="l" rtl="0" eaLnBrk="0" fontAlgn="base" hangingPunct="0">
              <a:lnSpc>
                <a:spcPct val="85000"/>
              </a:lnSpc>
              <a:spcBef>
                <a:spcPct val="0"/>
              </a:spcBef>
              <a:spcAft>
                <a:spcPct val="0"/>
              </a:spcAft>
              <a:defRPr sz="2300" b="1" kern="1200">
                <a:solidFill>
                  <a:schemeClr val="tx2"/>
                </a:solidFill>
                <a:latin typeface="Arial"/>
                <a:ea typeface="楷体_GB2312" pitchFamily="49" charset="-122"/>
                <a:cs typeface="+mn-cs"/>
              </a:defRPr>
            </a:lvl4pPr>
            <a:lvl5pPr marL="2085975" indent="-257175" algn="l" rtl="0" eaLnBrk="0" fontAlgn="base" hangingPunct="0">
              <a:lnSpc>
                <a:spcPct val="85000"/>
              </a:lnSpc>
              <a:spcBef>
                <a:spcPct val="0"/>
              </a:spcBef>
              <a:spcAft>
                <a:spcPct val="0"/>
              </a:spcAft>
              <a:defRPr sz="2300" b="1" kern="1200">
                <a:solidFill>
                  <a:schemeClr val="tx2"/>
                </a:solidFill>
                <a:latin typeface="Arial"/>
                <a:ea typeface="楷体_GB2312" pitchFamily="49" charset="-122"/>
                <a:cs typeface="+mn-cs"/>
              </a:defRPr>
            </a:lvl5pPr>
            <a:lvl6pPr marL="521528" algn="l" defTabSz="914400" rtl="0" eaLnBrk="1" fontAlgn="base" latinLnBrk="0" hangingPunct="1">
              <a:lnSpc>
                <a:spcPct val="85000"/>
              </a:lnSpc>
              <a:spcBef>
                <a:spcPct val="0"/>
              </a:spcBef>
              <a:spcAft>
                <a:spcPct val="0"/>
              </a:spcAft>
              <a:defRPr sz="2300" b="1" kern="1200">
                <a:solidFill>
                  <a:schemeClr val="tx2"/>
                </a:solidFill>
                <a:latin typeface="Arial"/>
                <a:ea typeface="楷体_GB2312" pitchFamily="49" charset="-122"/>
                <a:cs typeface="+mn-cs"/>
              </a:defRPr>
            </a:lvl6pPr>
            <a:lvl7pPr marL="1043056" algn="l" defTabSz="914400" rtl="0" eaLnBrk="1" fontAlgn="base" latinLnBrk="0" hangingPunct="1">
              <a:lnSpc>
                <a:spcPct val="85000"/>
              </a:lnSpc>
              <a:spcBef>
                <a:spcPct val="0"/>
              </a:spcBef>
              <a:spcAft>
                <a:spcPct val="0"/>
              </a:spcAft>
              <a:defRPr sz="2300" b="1" kern="1200">
                <a:solidFill>
                  <a:schemeClr val="tx2"/>
                </a:solidFill>
                <a:latin typeface="Arial"/>
                <a:ea typeface="楷体_GB2312" pitchFamily="49" charset="-122"/>
                <a:cs typeface="+mn-cs"/>
              </a:defRPr>
            </a:lvl7pPr>
            <a:lvl8pPr marL="1564584" algn="l" defTabSz="914400" rtl="0" eaLnBrk="1" fontAlgn="base" latinLnBrk="0" hangingPunct="1">
              <a:lnSpc>
                <a:spcPct val="85000"/>
              </a:lnSpc>
              <a:spcBef>
                <a:spcPct val="0"/>
              </a:spcBef>
              <a:spcAft>
                <a:spcPct val="0"/>
              </a:spcAft>
              <a:defRPr sz="2300" b="1" kern="1200">
                <a:solidFill>
                  <a:schemeClr val="tx2"/>
                </a:solidFill>
                <a:latin typeface="Arial"/>
                <a:ea typeface="楷体_GB2312" pitchFamily="49" charset="-122"/>
                <a:cs typeface="+mn-cs"/>
              </a:defRPr>
            </a:lvl8pPr>
            <a:lvl9pPr marL="2086112" algn="l" defTabSz="914400" rtl="0" eaLnBrk="1" fontAlgn="base" latinLnBrk="0" hangingPunct="1">
              <a:lnSpc>
                <a:spcPct val="85000"/>
              </a:lnSpc>
              <a:spcBef>
                <a:spcPct val="0"/>
              </a:spcBef>
              <a:spcAft>
                <a:spcPct val="0"/>
              </a:spcAft>
              <a:defRPr sz="2300" b="1" kern="1200">
                <a:solidFill>
                  <a:schemeClr val="tx2"/>
                </a:solidFill>
                <a:latin typeface="Arial"/>
                <a:ea typeface="楷体_GB2312" pitchFamily="49" charset="-122"/>
                <a:cs typeface="+mn-cs"/>
              </a:defRPr>
            </a:lvl9pPr>
          </a:lstStyle>
          <a:p>
            <a:r>
              <a:rPr lang="zh-CN" altLang="en-US" kern="0" smtClean="0"/>
              <a:t>海利得三</a:t>
            </a:r>
            <a:r>
              <a:rPr lang="zh-CN" altLang="en-US" kern="0"/>
              <a:t>大业务板</a:t>
            </a:r>
            <a:r>
              <a:rPr lang="zh-CN" altLang="en-US" kern="0" smtClean="0"/>
              <a:t>块愿</a:t>
            </a:r>
            <a:r>
              <a:rPr lang="zh-CN" altLang="en-US" kern="0"/>
              <a:t>景的达成和价值的实现，需要从战略、运营和风险管控三个方面来具体落</a:t>
            </a:r>
            <a:r>
              <a:rPr lang="zh-CN" altLang="en-US" kern="0" smtClean="0"/>
              <a:t>实</a:t>
            </a:r>
            <a:endParaRPr lang="zh-CN" altLang="en-US" kern="0"/>
          </a:p>
        </p:txBody>
      </p:sp>
      <p:grpSp>
        <p:nvGrpSpPr>
          <p:cNvPr id="50" name="组合 49"/>
          <p:cNvGrpSpPr/>
          <p:nvPr/>
        </p:nvGrpSpPr>
        <p:grpSpPr>
          <a:xfrm>
            <a:off x="450850" y="1189038"/>
            <a:ext cx="9791700" cy="5870575"/>
            <a:chOff x="450850" y="1189038"/>
            <a:chExt cx="9791700" cy="5870575"/>
          </a:xfrm>
        </p:grpSpPr>
        <p:sp>
          <p:nvSpPr>
            <p:cNvPr id="51" name="矩形 35"/>
            <p:cNvSpPr>
              <a:spLocks noChangeArrowheads="1"/>
            </p:cNvSpPr>
            <p:nvPr/>
          </p:nvSpPr>
          <p:spPr bwMode="auto">
            <a:xfrm>
              <a:off x="666750" y="2068513"/>
              <a:ext cx="2879725" cy="1042987"/>
            </a:xfrm>
            <a:prstGeom prst="rect">
              <a:avLst/>
            </a:prstGeom>
            <a:solidFill>
              <a:srgbClr val="B2DAD9"/>
            </a:solidFill>
            <a:ln w="9525">
              <a:solidFill>
                <a:schemeClr val="tx1"/>
              </a:solidFill>
              <a:prstDash val="dash"/>
              <a:round/>
            </a:ln>
            <a:effectLst>
              <a:outerShdw blurRad="63500" dist="38100" dir="2700000" algn="tl" rotWithShape="0">
                <a:prstClr val="black">
                  <a:alpha val="75000"/>
                </a:prstClr>
              </a:outerShdw>
            </a:effec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defRPr/>
              </a:pPr>
              <a:r>
                <a:rPr lang="zh-CN" altLang="en-US" b="1">
                  <a:solidFill>
                    <a:srgbClr val="C00000"/>
                  </a:solidFill>
                  <a:ea typeface="楷体_GB2312" pitchFamily="49" charset="-122"/>
                </a:rPr>
                <a:t>车用安全领域，</a:t>
              </a:r>
              <a:endParaRPr lang="en-US" altLang="zh-CN" b="1">
                <a:solidFill>
                  <a:srgbClr val="C00000"/>
                </a:solidFill>
                <a:ea typeface="楷体_GB2312" pitchFamily="49" charset="-122"/>
              </a:endParaRPr>
            </a:p>
            <a:p>
              <a:pPr algn="ctr" eaLnBrk="1" hangingPunct="1">
                <a:defRPr/>
              </a:pPr>
              <a:r>
                <a:rPr lang="zh-CN" altLang="en-US" b="1">
                  <a:solidFill>
                    <a:srgbClr val="C00000"/>
                  </a:solidFill>
                  <a:ea typeface="楷体_GB2312" pitchFamily="49" charset="-122"/>
                </a:rPr>
                <a:t>全球第一供应商</a:t>
              </a:r>
            </a:p>
          </p:txBody>
        </p:sp>
        <p:sp>
          <p:nvSpPr>
            <p:cNvPr id="52" name="矩形 37"/>
            <p:cNvSpPr>
              <a:spLocks noChangeArrowheads="1"/>
            </p:cNvSpPr>
            <p:nvPr/>
          </p:nvSpPr>
          <p:spPr bwMode="auto">
            <a:xfrm>
              <a:off x="3978275" y="2068513"/>
              <a:ext cx="2879725" cy="1042987"/>
            </a:xfrm>
            <a:prstGeom prst="rect">
              <a:avLst/>
            </a:prstGeom>
            <a:solidFill>
              <a:srgbClr val="B2DAD9"/>
            </a:solidFill>
            <a:ln w="9525">
              <a:solidFill>
                <a:schemeClr val="tx1"/>
              </a:solidFill>
              <a:prstDash val="dash"/>
              <a:round/>
            </a:ln>
            <a:effectLst>
              <a:outerShdw blurRad="63500" dist="38100" dir="2700000" algn="tl" rotWithShape="0">
                <a:prstClr val="black">
                  <a:alpha val="75000"/>
                </a:prstClr>
              </a:outerShdw>
            </a:effec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defRPr/>
              </a:pPr>
              <a:r>
                <a:rPr lang="zh-CN" altLang="en-US" b="1">
                  <a:solidFill>
                    <a:srgbClr val="C00000"/>
                  </a:solidFill>
                  <a:ea typeface="楷体_GB2312" pitchFamily="49" charset="-122"/>
                </a:rPr>
                <a:t>广告材料领域，</a:t>
              </a:r>
              <a:endParaRPr lang="en-US" altLang="zh-CN" b="1">
                <a:solidFill>
                  <a:srgbClr val="C00000"/>
                </a:solidFill>
                <a:ea typeface="楷体_GB2312" pitchFamily="49" charset="-122"/>
              </a:endParaRPr>
            </a:p>
            <a:p>
              <a:pPr algn="ctr" eaLnBrk="1" hangingPunct="1">
                <a:defRPr/>
              </a:pPr>
              <a:r>
                <a:rPr lang="zh-CN" altLang="en-US" b="1">
                  <a:solidFill>
                    <a:srgbClr val="C00000"/>
                  </a:solidFill>
                  <a:ea typeface="楷体_GB2312" pitchFamily="49" charset="-122"/>
                </a:rPr>
                <a:t>全球第一供应商</a:t>
              </a:r>
            </a:p>
          </p:txBody>
        </p:sp>
        <p:sp>
          <p:nvSpPr>
            <p:cNvPr id="53" name="矩形 39"/>
            <p:cNvSpPr>
              <a:spLocks noChangeArrowheads="1"/>
            </p:cNvSpPr>
            <p:nvPr/>
          </p:nvSpPr>
          <p:spPr bwMode="auto">
            <a:xfrm>
              <a:off x="7291388" y="2068513"/>
              <a:ext cx="2647950" cy="1042987"/>
            </a:xfrm>
            <a:prstGeom prst="rect">
              <a:avLst/>
            </a:prstGeom>
            <a:solidFill>
              <a:srgbClr val="B2DAD9"/>
            </a:solidFill>
            <a:ln w="9525">
              <a:solidFill>
                <a:schemeClr val="tx1"/>
              </a:solidFill>
              <a:prstDash val="dash"/>
              <a:round/>
            </a:ln>
            <a:effectLst>
              <a:outerShdw blurRad="63500" dist="38100" dir="2700000" algn="tl" rotWithShape="0">
                <a:prstClr val="black">
                  <a:alpha val="75000"/>
                </a:prstClr>
              </a:outerShdw>
            </a:effec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defRPr/>
              </a:pPr>
              <a:endParaRPr lang="en-US" altLang="zh-CN" b="1">
                <a:solidFill>
                  <a:srgbClr val="C00000"/>
                </a:solidFill>
                <a:ea typeface="楷体_GB2312" pitchFamily="49" charset="-122"/>
              </a:endParaRPr>
            </a:p>
            <a:p>
              <a:pPr algn="ctr" eaLnBrk="1" hangingPunct="1">
                <a:defRPr/>
              </a:pPr>
              <a:r>
                <a:rPr lang="zh-CN" altLang="en-US" b="1">
                  <a:solidFill>
                    <a:srgbClr val="C00000"/>
                  </a:solidFill>
                  <a:ea typeface="楷体_GB2312" pitchFamily="49" charset="-122"/>
                </a:rPr>
                <a:t>专业领域，全球领先的高新材料供应商</a:t>
              </a:r>
            </a:p>
            <a:p>
              <a:pPr algn="ctr" eaLnBrk="1" hangingPunct="1">
                <a:defRPr/>
              </a:pPr>
              <a:endParaRPr lang="zh-CN" altLang="en-US" b="1">
                <a:solidFill>
                  <a:srgbClr val="C00000"/>
                </a:solidFill>
                <a:ea typeface="楷体_GB2312" pitchFamily="49" charset="-122"/>
              </a:endParaRPr>
            </a:p>
          </p:txBody>
        </p:sp>
        <p:sp>
          <p:nvSpPr>
            <p:cNvPr id="54" name="五边形 53"/>
            <p:cNvSpPr/>
            <p:nvPr/>
          </p:nvSpPr>
          <p:spPr bwMode="auto">
            <a:xfrm rot="16200000">
              <a:off x="1722438" y="133350"/>
              <a:ext cx="768350" cy="2879725"/>
            </a:xfrm>
            <a:prstGeom prst="homePlate">
              <a:avLst>
                <a:gd name="adj" fmla="val 44859"/>
              </a:avLst>
            </a:prstGeom>
            <a:solidFill>
              <a:srgbClr val="4D9F9D"/>
            </a:solidFill>
            <a:ln w="9525" cap="flat" cmpd="sng" algn="ctr">
              <a:solidFill>
                <a:schemeClr val="tx1"/>
              </a:solidFill>
              <a:prstDash val="dash"/>
              <a:round/>
              <a:headEnd type="none" w="med" len="med"/>
              <a:tailEnd type="none" w="med" len="med"/>
            </a:ln>
            <a:effectLst>
              <a:outerShdw blurRad="63500" dist="38100" dir="2700000" algn="tl" rotWithShape="0">
                <a:prstClr val="black">
                  <a:alpha val="75000"/>
                </a:prstClr>
              </a:outerShdw>
            </a:effectLst>
          </p:spPr>
          <p:txBody>
            <a:bodyPr vert="eaVert"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defRPr/>
              </a:pPr>
              <a:r>
                <a:rPr lang="zh-CN" altLang="en-US" b="1">
                  <a:ea typeface="楷体_GB2312" pitchFamily="49" charset="-122"/>
                </a:rPr>
                <a:t>车用安全业务愿景</a:t>
              </a:r>
            </a:p>
          </p:txBody>
        </p:sp>
        <p:sp>
          <p:nvSpPr>
            <p:cNvPr id="55" name="五边形 54"/>
            <p:cNvSpPr/>
            <p:nvPr/>
          </p:nvSpPr>
          <p:spPr bwMode="auto">
            <a:xfrm rot="16200000">
              <a:off x="5034756" y="137319"/>
              <a:ext cx="766763" cy="2879725"/>
            </a:xfrm>
            <a:prstGeom prst="homePlate">
              <a:avLst>
                <a:gd name="adj" fmla="val 44859"/>
              </a:avLst>
            </a:prstGeom>
            <a:solidFill>
              <a:srgbClr val="4D9F9D"/>
            </a:solidFill>
            <a:ln w="9525" cap="flat" cmpd="sng" algn="ctr">
              <a:solidFill>
                <a:schemeClr val="tx1"/>
              </a:solidFill>
              <a:prstDash val="dash"/>
              <a:round/>
              <a:headEnd type="none" w="med" len="med"/>
              <a:tailEnd type="none" w="med" len="med"/>
            </a:ln>
            <a:effectLst>
              <a:outerShdw blurRad="63500" dist="38100" dir="2700000" algn="tl" rotWithShape="0">
                <a:prstClr val="black">
                  <a:alpha val="75000"/>
                </a:prstClr>
              </a:outerShdw>
            </a:effectLst>
          </p:spPr>
          <p:txBody>
            <a:bodyPr vert="eaVert"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defRPr/>
              </a:pPr>
              <a:r>
                <a:rPr lang="zh-CN" altLang="en-US" b="1">
                  <a:ea typeface="楷体_GB2312" pitchFamily="49" charset="-122"/>
                </a:rPr>
                <a:t>广告材料业务愿景</a:t>
              </a:r>
            </a:p>
          </p:txBody>
        </p:sp>
        <p:sp>
          <p:nvSpPr>
            <p:cNvPr id="56" name="五边形 55"/>
            <p:cNvSpPr/>
            <p:nvPr/>
          </p:nvSpPr>
          <p:spPr bwMode="auto">
            <a:xfrm rot="16200000">
              <a:off x="8231188" y="249238"/>
              <a:ext cx="768350" cy="2647950"/>
            </a:xfrm>
            <a:prstGeom prst="homePlate">
              <a:avLst>
                <a:gd name="adj" fmla="val 44859"/>
              </a:avLst>
            </a:prstGeom>
            <a:solidFill>
              <a:srgbClr val="4D9F9D"/>
            </a:solidFill>
            <a:ln w="9525" cap="flat" cmpd="sng" algn="ctr">
              <a:solidFill>
                <a:schemeClr val="tx1"/>
              </a:solidFill>
              <a:prstDash val="dash"/>
              <a:round/>
              <a:headEnd type="none" w="med" len="med"/>
              <a:tailEnd type="none" w="med" len="med"/>
            </a:ln>
            <a:effectLst>
              <a:outerShdw blurRad="63500" dist="38100" dir="2700000" algn="tl" rotWithShape="0">
                <a:prstClr val="black">
                  <a:alpha val="75000"/>
                </a:prstClr>
              </a:outerShdw>
            </a:effectLst>
          </p:spPr>
          <p:txBody>
            <a:bodyPr vert="eaVert"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defRPr/>
              </a:pPr>
              <a:r>
                <a:rPr lang="zh-CN" altLang="en-US" b="1">
                  <a:ea typeface="楷体_GB2312" pitchFamily="49" charset="-122"/>
                </a:rPr>
                <a:t>新材料业务愿景</a:t>
              </a:r>
            </a:p>
          </p:txBody>
        </p:sp>
        <p:grpSp>
          <p:nvGrpSpPr>
            <p:cNvPr id="57" name="组合 15"/>
            <p:cNvGrpSpPr/>
            <p:nvPr/>
          </p:nvGrpSpPr>
          <p:grpSpPr>
            <a:xfrm>
              <a:off x="450850" y="3476625"/>
              <a:ext cx="9791700" cy="2498725"/>
              <a:chOff x="5491163" y="1403350"/>
              <a:chExt cx="4248150" cy="4176713"/>
            </a:xfrm>
          </p:grpSpPr>
          <p:grpSp>
            <p:nvGrpSpPr>
              <p:cNvPr id="61" name="组合 14"/>
              <p:cNvGrpSpPr/>
              <p:nvPr/>
            </p:nvGrpSpPr>
            <p:grpSpPr>
              <a:xfrm>
                <a:off x="5491163" y="1403350"/>
                <a:ext cx="4248150" cy="4176713"/>
                <a:chOff x="5491163" y="1476375"/>
                <a:chExt cx="4248150" cy="4176713"/>
              </a:xfrm>
            </p:grpSpPr>
            <p:sp>
              <p:nvSpPr>
                <p:cNvPr id="67" name="等腰三角形 26"/>
                <p:cNvSpPr>
                  <a:spLocks noChangeArrowheads="1"/>
                </p:cNvSpPr>
                <p:nvPr/>
              </p:nvSpPr>
              <p:spPr bwMode="auto">
                <a:xfrm>
                  <a:off x="8612187" y="4644727"/>
                  <a:ext cx="1127125" cy="1008361"/>
                </a:xfrm>
                <a:prstGeom prst="triangle">
                  <a:avLst>
                    <a:gd name="adj" fmla="val 53347"/>
                  </a:avLst>
                </a:prstGeom>
                <a:solidFill>
                  <a:srgbClr val="4C9E9D">
                    <a:alpha val="45097"/>
                  </a:srgbClr>
                </a:solidFill>
                <a:ln w="9525" algn="ctr">
                  <a:solidFill>
                    <a:srgbClr val="4D9F9D"/>
                  </a:solidFill>
                  <a:round/>
                </a:ln>
              </p:spPr>
              <p:txBody>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68" name="等腰三角形 11"/>
                <p:cNvSpPr>
                  <a:spLocks noChangeArrowheads="1"/>
                </p:cNvSpPr>
                <p:nvPr/>
              </p:nvSpPr>
              <p:spPr bwMode="auto">
                <a:xfrm>
                  <a:off x="5491163" y="4716734"/>
                  <a:ext cx="1079500" cy="936354"/>
                </a:xfrm>
                <a:prstGeom prst="triangle">
                  <a:avLst>
                    <a:gd name="adj" fmla="val 45602"/>
                  </a:avLst>
                </a:prstGeom>
                <a:solidFill>
                  <a:srgbClr val="4C9E9D">
                    <a:alpha val="45097"/>
                  </a:srgbClr>
                </a:solidFill>
                <a:ln w="9525" algn="ctr">
                  <a:solidFill>
                    <a:srgbClr val="4D9F9D"/>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69" name="等腰三角形 28"/>
                <p:cNvSpPr>
                  <a:spLocks noChangeArrowheads="1"/>
                </p:cNvSpPr>
                <p:nvPr/>
              </p:nvSpPr>
              <p:spPr bwMode="auto">
                <a:xfrm>
                  <a:off x="7030590" y="1476375"/>
                  <a:ext cx="1151436" cy="1152524"/>
                </a:xfrm>
                <a:prstGeom prst="triangle">
                  <a:avLst>
                    <a:gd name="adj" fmla="val 52292"/>
                  </a:avLst>
                </a:prstGeom>
                <a:solidFill>
                  <a:srgbClr val="4C9E9D">
                    <a:alpha val="45097"/>
                  </a:srgbClr>
                </a:solidFill>
                <a:ln w="9525" algn="ctr">
                  <a:solidFill>
                    <a:srgbClr val="4D9F9D"/>
                  </a:solidFill>
                  <a:round/>
                </a:ln>
              </p:spPr>
              <p:txBody>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grpSp>
              <p:nvGrpSpPr>
                <p:cNvPr id="70" name="组合 10"/>
                <p:cNvGrpSpPr/>
                <p:nvPr/>
              </p:nvGrpSpPr>
              <p:grpSpPr>
                <a:xfrm>
                  <a:off x="5491163" y="1476375"/>
                  <a:ext cx="4248150" cy="4176713"/>
                  <a:chOff x="5491163" y="1476375"/>
                  <a:chExt cx="4248150" cy="4176713"/>
                </a:xfrm>
              </p:grpSpPr>
              <p:sp>
                <p:nvSpPr>
                  <p:cNvPr id="72" name="等腰三角形 3"/>
                  <p:cNvSpPr>
                    <a:spLocks noChangeArrowheads="1"/>
                  </p:cNvSpPr>
                  <p:nvPr/>
                </p:nvSpPr>
                <p:spPr bwMode="auto">
                  <a:xfrm>
                    <a:off x="5491163" y="1476375"/>
                    <a:ext cx="4248150" cy="4176713"/>
                  </a:xfrm>
                  <a:prstGeom prst="triangle">
                    <a:avLst>
                      <a:gd name="adj" fmla="val 50000"/>
                    </a:avLst>
                  </a:prstGeom>
                  <a:noFill/>
                  <a:ln w="38100" algn="ctr">
                    <a:solidFill>
                      <a:srgbClr val="4D9F9D"/>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defRPr/>
                    </a:pPr>
                    <a:endParaRPr lang="zh-CN" altLang="en-US" sz="1400" b="1">
                      <a:solidFill>
                        <a:srgbClr val="000000"/>
                      </a:solidFill>
                      <a:latin typeface="+mn-ea"/>
                      <a:ea typeface="+mn-ea"/>
                      <a:cs typeface="Arial"/>
                    </a:endParaRPr>
                  </a:p>
                </p:txBody>
              </p:sp>
              <p:sp>
                <p:nvSpPr>
                  <p:cNvPr id="73" name="等腰三角形 4"/>
                  <p:cNvSpPr>
                    <a:spLocks noChangeArrowheads="1"/>
                  </p:cNvSpPr>
                  <p:nvPr/>
                </p:nvSpPr>
                <p:spPr bwMode="auto">
                  <a:xfrm flipV="1">
                    <a:off x="6570419" y="3564732"/>
                    <a:ext cx="2041426" cy="2014056"/>
                  </a:xfrm>
                  <a:prstGeom prst="triangle">
                    <a:avLst>
                      <a:gd name="adj" fmla="val 50000"/>
                    </a:avLst>
                  </a:prstGeom>
                  <a:solidFill>
                    <a:srgbClr val="FFD1BF"/>
                  </a:solidFill>
                  <a:ln w="19050" algn="ctr">
                    <a:solidFill>
                      <a:srgbClr val="4D9F9D"/>
                    </a:solidFill>
                    <a:round/>
                  </a:ln>
                </p:spPr>
                <p:txBody>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defRPr/>
                    </a:pPr>
                    <a:endParaRPr lang="zh-CN" altLang="en-US" sz="1400" b="1">
                      <a:solidFill>
                        <a:srgbClr val="000000"/>
                      </a:solidFill>
                      <a:latin typeface="+mn-ea"/>
                      <a:ea typeface="+mn-ea"/>
                      <a:cs typeface="Arial"/>
                    </a:endParaRPr>
                  </a:p>
                </p:txBody>
              </p:sp>
              <p:sp>
                <p:nvSpPr>
                  <p:cNvPr id="74" name="TextBox 5"/>
                  <p:cNvSpPr txBox="1">
                    <a:spLocks noChangeArrowheads="1"/>
                  </p:cNvSpPr>
                  <p:nvPr/>
                </p:nvSpPr>
                <p:spPr bwMode="auto">
                  <a:xfrm>
                    <a:off x="7346629" y="2001781"/>
                    <a:ext cx="863680" cy="5652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r>
                      <a:rPr lang="zh-CN" altLang="en-US" b="1">
                        <a:latin typeface="+mn-ea"/>
                        <a:ea typeface="+mn-ea"/>
                      </a:rPr>
                      <a:t>    战略</a:t>
                    </a:r>
                  </a:p>
                </p:txBody>
              </p:sp>
              <p:sp>
                <p:nvSpPr>
                  <p:cNvPr id="75" name="TextBox 6"/>
                  <p:cNvSpPr txBox="1">
                    <a:spLocks noChangeArrowheads="1"/>
                  </p:cNvSpPr>
                  <p:nvPr/>
                </p:nvSpPr>
                <p:spPr bwMode="auto">
                  <a:xfrm>
                    <a:off x="7521569" y="2728858"/>
                    <a:ext cx="736264" cy="339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r>
                      <a:rPr lang="zh-CN" altLang="en-US" b="1">
                        <a:latin typeface="+mn-ea"/>
                        <a:ea typeface="+mn-ea"/>
                      </a:rPr>
                      <a:t>发展</a:t>
                    </a:r>
                  </a:p>
                </p:txBody>
              </p:sp>
              <p:sp>
                <p:nvSpPr>
                  <p:cNvPr id="76" name="TextBox 7"/>
                  <p:cNvSpPr txBox="1">
                    <a:spLocks noChangeArrowheads="1"/>
                  </p:cNvSpPr>
                  <p:nvPr/>
                </p:nvSpPr>
                <p:spPr bwMode="auto">
                  <a:xfrm>
                    <a:off x="7317014" y="3899082"/>
                    <a:ext cx="736263" cy="644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r>
                      <a:rPr lang="zh-CN" altLang="en-US" sz="1800" b="1">
                        <a:latin typeface="+mn-ea"/>
                        <a:ea typeface="+mn-ea"/>
                      </a:rPr>
                      <a:t>企业价值</a:t>
                    </a:r>
                  </a:p>
                </p:txBody>
              </p:sp>
              <p:sp>
                <p:nvSpPr>
                  <p:cNvPr id="77" name="TextBox 8"/>
                  <p:cNvSpPr txBox="1">
                    <a:spLocks noChangeArrowheads="1"/>
                  </p:cNvSpPr>
                  <p:nvPr/>
                </p:nvSpPr>
                <p:spPr bwMode="auto">
                  <a:xfrm>
                    <a:off x="6622075" y="4809254"/>
                    <a:ext cx="649482" cy="339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r>
                      <a:rPr lang="zh-CN" altLang="en-US" b="1">
                        <a:latin typeface="+mn-ea"/>
                        <a:ea typeface="+mn-ea"/>
                      </a:rPr>
                      <a:t>盈利</a:t>
                    </a:r>
                  </a:p>
                </p:txBody>
              </p:sp>
              <p:sp>
                <p:nvSpPr>
                  <p:cNvPr id="78" name="TextBox 10"/>
                  <p:cNvSpPr txBox="1">
                    <a:spLocks noChangeArrowheads="1"/>
                  </p:cNvSpPr>
                  <p:nvPr/>
                </p:nvSpPr>
                <p:spPr bwMode="auto">
                  <a:xfrm>
                    <a:off x="8370786" y="4742916"/>
                    <a:ext cx="681164" cy="3370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r>
                      <a:rPr lang="zh-CN" altLang="en-US" b="1">
                        <a:latin typeface="+mn-ea"/>
                        <a:ea typeface="+mn-ea"/>
                      </a:rPr>
                      <a:t>安全</a:t>
                    </a:r>
                  </a:p>
                </p:txBody>
              </p:sp>
              <p:sp>
                <p:nvSpPr>
                  <p:cNvPr id="79" name="TextBox 11"/>
                  <p:cNvSpPr txBox="1">
                    <a:spLocks noChangeArrowheads="1"/>
                  </p:cNvSpPr>
                  <p:nvPr/>
                </p:nvSpPr>
                <p:spPr bwMode="auto">
                  <a:xfrm>
                    <a:off x="8875633" y="4992351"/>
                    <a:ext cx="648105" cy="56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r>
                      <a:rPr lang="zh-CN" altLang="en-US" b="1">
                        <a:latin typeface="+mn-ea"/>
                        <a:ea typeface="+mn-ea"/>
                      </a:rPr>
                      <a:t>     风险</a:t>
                    </a:r>
                  </a:p>
                </p:txBody>
              </p:sp>
              <p:cxnSp>
                <p:nvCxnSpPr>
                  <p:cNvPr id="80" name="直接连接符 13"/>
                  <p:cNvCxnSpPr>
                    <a:cxnSpLocks noChangeShapeType="1"/>
                    <a:stCxn id="67" idx="0"/>
                  </p:cNvCxnSpPr>
                  <p:nvPr/>
                </p:nvCxnSpPr>
                <p:spPr bwMode="auto">
                  <a:xfrm flipH="1">
                    <a:off x="8588376" y="4644727"/>
                    <a:ext cx="625098" cy="1008361"/>
                  </a:xfrm>
                  <a:prstGeom prst="line">
                    <a:avLst/>
                  </a:prstGeom>
                  <a:noFill/>
                  <a:ln w="9525" algn="ctr">
                    <a:solidFill>
                      <a:schemeClr val="tx1"/>
                    </a:solidFill>
                    <a:round/>
                  </a:ln>
                  <a:extLst>
                    <a:ext uri="{909E8E84-426E-40DD-AFC4-6F175D3DCCD1}">
                      <a14:hiddenFill xmlns:a14="http://schemas.microsoft.com/office/drawing/2010/main">
                        <a:noFill/>
                      </a14:hiddenFill>
                    </a:ext>
                  </a:extLst>
                </p:spPr>
              </p:cxnSp>
              <p:cxnSp>
                <p:nvCxnSpPr>
                  <p:cNvPr id="81" name="直接连接符 15"/>
                  <p:cNvCxnSpPr>
                    <a:cxnSpLocks noChangeShapeType="1"/>
                  </p:cNvCxnSpPr>
                  <p:nvPr/>
                </p:nvCxnSpPr>
                <p:spPr bwMode="auto">
                  <a:xfrm>
                    <a:off x="5994400" y="4716735"/>
                    <a:ext cx="576263" cy="936353"/>
                  </a:xfrm>
                  <a:prstGeom prst="line">
                    <a:avLst/>
                  </a:prstGeom>
                  <a:noFill/>
                  <a:ln w="9525" algn="ctr">
                    <a:solidFill>
                      <a:schemeClr val="tx1"/>
                    </a:solidFill>
                    <a:round/>
                  </a:ln>
                  <a:extLst>
                    <a:ext uri="{909E8E84-426E-40DD-AFC4-6F175D3DCCD1}">
                      <a14:hiddenFill xmlns:a14="http://schemas.microsoft.com/office/drawing/2010/main">
                        <a:noFill/>
                      </a14:hiddenFill>
                    </a:ext>
                  </a:extLst>
                </p:spPr>
              </p:cxnSp>
              <p:sp>
                <p:nvSpPr>
                  <p:cNvPr id="82" name="TextBox 16"/>
                  <p:cNvSpPr txBox="1">
                    <a:spLocks noChangeArrowheads="1"/>
                  </p:cNvSpPr>
                  <p:nvPr/>
                </p:nvSpPr>
                <p:spPr bwMode="auto">
                  <a:xfrm>
                    <a:off x="5670235" y="4992351"/>
                    <a:ext cx="648105" cy="56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defRPr/>
                    </a:pPr>
                    <a:r>
                      <a:rPr lang="zh-CN" altLang="en-US" b="1">
                        <a:latin typeface="+mn-ea"/>
                        <a:ea typeface="+mn-ea"/>
                      </a:rPr>
                      <a:t>    运营</a:t>
                    </a:r>
                  </a:p>
                </p:txBody>
              </p:sp>
              <p:cxnSp>
                <p:nvCxnSpPr>
                  <p:cNvPr id="83" name="直接连接符 20"/>
                  <p:cNvCxnSpPr>
                    <a:cxnSpLocks noChangeShapeType="1"/>
                  </p:cNvCxnSpPr>
                  <p:nvPr/>
                </p:nvCxnSpPr>
                <p:spPr bwMode="auto">
                  <a:xfrm>
                    <a:off x="7075488" y="2628900"/>
                    <a:ext cx="1135062" cy="0"/>
                  </a:xfrm>
                  <a:prstGeom prst="line">
                    <a:avLst/>
                  </a:prstGeom>
                  <a:noFill/>
                  <a:ln w="9525" algn="ctr">
                    <a:solidFill>
                      <a:schemeClr val="tx1"/>
                    </a:solidFill>
                    <a:round/>
                  </a:ln>
                  <a:extLst>
                    <a:ext uri="{909E8E84-426E-40DD-AFC4-6F175D3DCCD1}">
                      <a14:hiddenFill xmlns:a14="http://schemas.microsoft.com/office/drawing/2010/main">
                        <a:noFill/>
                      </a14:hiddenFill>
                    </a:ext>
                  </a:extLst>
                </p:spPr>
              </p:cxnSp>
            </p:grpSp>
            <p:sp>
              <p:nvSpPr>
                <p:cNvPr id="71" name="下箭头 13"/>
                <p:cNvSpPr>
                  <a:spLocks noChangeArrowheads="1"/>
                </p:cNvSpPr>
                <p:nvPr/>
              </p:nvSpPr>
              <p:spPr bwMode="auto">
                <a:xfrm>
                  <a:off x="7444080" y="2629521"/>
                  <a:ext cx="410420" cy="215900"/>
                </a:xfrm>
                <a:prstGeom prst="downArrow">
                  <a:avLst>
                    <a:gd name="adj1" fmla="val 50000"/>
                    <a:gd name="adj2" fmla="val 50000"/>
                  </a:avLst>
                </a:prstGeom>
                <a:solidFill>
                  <a:srgbClr val="FFC000"/>
                </a:solidFill>
                <a:ln w="9525" algn="ctr">
                  <a:solidFill>
                    <a:srgbClr val="4D9F9D"/>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grpSp>
          <p:sp>
            <p:nvSpPr>
              <p:cNvPr id="62" name="下箭头 31"/>
              <p:cNvSpPr>
                <a:spLocks noChangeArrowheads="1"/>
              </p:cNvSpPr>
              <p:nvPr/>
            </p:nvSpPr>
            <p:spPr bwMode="auto">
              <a:xfrm rot="-6969454">
                <a:off x="6264954" y="5040957"/>
                <a:ext cx="410420" cy="215900"/>
              </a:xfrm>
              <a:prstGeom prst="downArrow">
                <a:avLst>
                  <a:gd name="adj1" fmla="val 50000"/>
                  <a:gd name="adj2" fmla="val 50000"/>
                </a:avLst>
              </a:prstGeom>
              <a:solidFill>
                <a:srgbClr val="FFC000"/>
              </a:solidFill>
              <a:ln w="9525" algn="ctr">
                <a:solidFill>
                  <a:srgbClr val="4D9F9D"/>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63" name="下箭头 32"/>
              <p:cNvSpPr>
                <a:spLocks noChangeArrowheads="1"/>
              </p:cNvSpPr>
              <p:nvPr/>
            </p:nvSpPr>
            <p:spPr bwMode="auto">
              <a:xfrm rot="6550913">
                <a:off x="8644515" y="4910078"/>
                <a:ext cx="410420" cy="215900"/>
              </a:xfrm>
              <a:prstGeom prst="downArrow">
                <a:avLst>
                  <a:gd name="adj1" fmla="val 50000"/>
                  <a:gd name="adj2" fmla="val 50000"/>
                </a:avLst>
              </a:prstGeom>
              <a:solidFill>
                <a:srgbClr val="FFC000"/>
              </a:solidFill>
              <a:ln w="9525" algn="ctr">
                <a:solidFill>
                  <a:srgbClr val="4D9F9D"/>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64" name="下箭头 33"/>
              <p:cNvSpPr>
                <a:spLocks noChangeArrowheads="1"/>
              </p:cNvSpPr>
              <p:nvPr/>
            </p:nvSpPr>
            <p:spPr bwMode="auto">
              <a:xfrm rot="-6969454">
                <a:off x="6870278" y="4666656"/>
                <a:ext cx="410420" cy="215900"/>
              </a:xfrm>
              <a:prstGeom prst="downArrow">
                <a:avLst>
                  <a:gd name="adj1" fmla="val 50000"/>
                  <a:gd name="adj2" fmla="val 50000"/>
                </a:avLst>
              </a:prstGeom>
              <a:solidFill>
                <a:srgbClr val="FFC000"/>
              </a:solidFill>
              <a:ln w="9525" algn="ctr">
                <a:solidFill>
                  <a:srgbClr val="4D9F9D"/>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65" name="下箭头 34"/>
              <p:cNvSpPr>
                <a:spLocks noChangeArrowheads="1"/>
              </p:cNvSpPr>
              <p:nvPr/>
            </p:nvSpPr>
            <p:spPr bwMode="auto">
              <a:xfrm rot="6550913">
                <a:off x="7952179" y="4579889"/>
                <a:ext cx="410420" cy="215900"/>
              </a:xfrm>
              <a:prstGeom prst="downArrow">
                <a:avLst>
                  <a:gd name="adj1" fmla="val 50000"/>
                  <a:gd name="adj2" fmla="val 50000"/>
                </a:avLst>
              </a:prstGeom>
              <a:solidFill>
                <a:srgbClr val="FFC000"/>
              </a:solidFill>
              <a:ln w="9525" algn="ctr">
                <a:solidFill>
                  <a:srgbClr val="4D9F9D"/>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66" name="下箭头 35"/>
              <p:cNvSpPr>
                <a:spLocks noChangeArrowheads="1"/>
              </p:cNvSpPr>
              <p:nvPr/>
            </p:nvSpPr>
            <p:spPr bwMode="auto">
              <a:xfrm>
                <a:off x="7437809" y="3232547"/>
                <a:ext cx="410420" cy="215900"/>
              </a:xfrm>
              <a:prstGeom prst="downArrow">
                <a:avLst>
                  <a:gd name="adj1" fmla="val 50000"/>
                  <a:gd name="adj2" fmla="val 50000"/>
                </a:avLst>
              </a:prstGeom>
              <a:solidFill>
                <a:srgbClr val="FFC000"/>
              </a:solidFill>
              <a:ln w="9525" algn="ctr">
                <a:solidFill>
                  <a:srgbClr val="4D9F9D"/>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grpSp>
        <p:sp>
          <p:nvSpPr>
            <p:cNvPr id="58" name="下箭头 1"/>
            <p:cNvSpPr>
              <a:spLocks noChangeArrowheads="1"/>
            </p:cNvSpPr>
            <p:nvPr/>
          </p:nvSpPr>
          <p:spPr bwMode="auto">
            <a:xfrm rot="10800000">
              <a:off x="1962150" y="3476625"/>
              <a:ext cx="468313" cy="1093788"/>
            </a:xfrm>
            <a:prstGeom prst="downArrow">
              <a:avLst>
                <a:gd name="adj1" fmla="val 50000"/>
                <a:gd name="adj2" fmla="val 49902"/>
              </a:avLst>
            </a:prstGeom>
            <a:solidFill>
              <a:srgbClr val="FFD2BF"/>
            </a:solidFill>
            <a:ln w="9525" algn="ctr">
              <a:solidFill>
                <a:srgbClr val="EBF5F5"/>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59" name="下箭头 34"/>
            <p:cNvSpPr>
              <a:spLocks noChangeArrowheads="1"/>
            </p:cNvSpPr>
            <p:nvPr/>
          </p:nvSpPr>
          <p:spPr bwMode="auto">
            <a:xfrm rot="10800000">
              <a:off x="8501063" y="3582988"/>
              <a:ext cx="468312" cy="1093787"/>
            </a:xfrm>
            <a:prstGeom prst="downArrow">
              <a:avLst>
                <a:gd name="adj1" fmla="val 50000"/>
                <a:gd name="adj2" fmla="val 49902"/>
              </a:avLst>
            </a:prstGeom>
            <a:solidFill>
              <a:srgbClr val="FFD2BF"/>
            </a:solidFill>
            <a:ln w="9525" algn="ctr">
              <a:solidFill>
                <a:srgbClr val="EBF5F5"/>
              </a:solidFill>
              <a:round/>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1" hangingPunct="1">
                <a:lnSpc>
                  <a:spcPct val="60000"/>
                </a:lnSpc>
                <a:spcBef>
                  <a:spcPct val="50000"/>
                </a:spcBef>
                <a:buFontTx/>
                <a:buChar char="•"/>
              </a:pPr>
              <a:endParaRPr lang="zh-CN" altLang="en-US" sz="1400">
                <a:solidFill>
                  <a:srgbClr val="000000"/>
                </a:solidFill>
                <a:ea typeface="楷体_GB2312" pitchFamily="49" charset="-122"/>
                <a:cs typeface="Arial" pitchFamily="34" charset="0"/>
              </a:endParaRPr>
            </a:p>
          </p:txBody>
        </p:sp>
        <p:sp>
          <p:nvSpPr>
            <p:cNvPr id="60" name="TextBox 2"/>
            <p:cNvSpPr txBox="1">
              <a:spLocks noChangeArrowheads="1"/>
            </p:cNvSpPr>
            <p:nvPr/>
          </p:nvSpPr>
          <p:spPr bwMode="auto">
            <a:xfrm>
              <a:off x="828675" y="6229350"/>
              <a:ext cx="9164638" cy="830263"/>
            </a:xfrm>
            <a:prstGeom prst="rect">
              <a:avLst/>
            </a:prstGeom>
            <a:solidFill>
              <a:srgbClr val="EBF5F5"/>
            </a:solidFill>
            <a:ln w="9525">
              <a:solidFill>
                <a:srgbClr val="4C9E9D"/>
              </a:solidFill>
              <a:miter lim="800000"/>
            </a:ln>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r>
                <a:rPr lang="zh-CN" altLang="en-US">
                  <a:ea typeface="楷体_GB2312" pitchFamily="49" charset="-122"/>
                </a:rPr>
                <a:t>企业的价值体现和产生，由三个因素构成，即企业的盈利、发展、安全三大因素。盈利的直接来源是企业高效的运营，企业的安全需要由风险控制因素来实现，企业的发展需要由战略的规划来指引。综上，企业的战略、运营和风险控制最终实现企业的价值，从而对企业的愿景实现了强有力地支撑。</a:t>
              </a:r>
            </a:p>
          </p:txBody>
        </p:sp>
      </p:grpSp>
    </p:spTree>
    <p:extLst>
      <p:ext uri="{BB962C8B-B14F-4D97-AF65-F5344CB8AC3E}">
        <p14:creationId xmlns:p14="http://schemas.microsoft.com/office/powerpoint/2010/main" val="1172391601"/>
      </p:ext>
    </p:extLst>
  </p:cSld>
  <p:clrMapOvr>
    <a:masterClrMapping/>
  </p:clrMapOvr>
  <p:transition>
    <p:split orient="vert"/>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对于信</a:t>
            </a:r>
            <a:r>
              <a:rPr lang="zh-CN" altLang="en-US"/>
              <a:t>息</a:t>
            </a:r>
            <a:r>
              <a:rPr lang="zh-CN" altLang="en-US" smtClean="0"/>
              <a:t>化该如何建设</a:t>
            </a:r>
            <a:r>
              <a:rPr lang="zh-CN" altLang="en-US"/>
              <a:t>才能</a:t>
            </a:r>
            <a:r>
              <a:rPr lang="zh-CN" altLang="en-US" smtClean="0"/>
              <a:t>充</a:t>
            </a:r>
            <a:r>
              <a:rPr lang="zh-CN" altLang="en-US"/>
              <a:t>分支持支</a:t>
            </a:r>
            <a:r>
              <a:rPr lang="zh-CN" altLang="en-US" smtClean="0"/>
              <a:t>撑海利得战</a:t>
            </a:r>
            <a:r>
              <a:rPr lang="zh-CN" altLang="en-US"/>
              <a:t>略、运营和风险管</a:t>
            </a:r>
            <a:r>
              <a:rPr lang="zh-CN" altLang="en-US" smtClean="0"/>
              <a:t>控的落地</a:t>
            </a:r>
            <a:endParaRPr lang="zh-CN" altLang="en-US">
              <a:solidFill>
                <a:srgbClr val="FF0000"/>
              </a:solidFill>
            </a:endParaRPr>
          </a:p>
        </p:txBody>
      </p:sp>
      <p:sp>
        <p:nvSpPr>
          <p:cNvPr id="5" name="Rectangle 2"/>
          <p:cNvSpPr>
            <a:spLocks noChangeArrowheads="1"/>
          </p:cNvSpPr>
          <p:nvPr/>
        </p:nvSpPr>
        <p:spPr bwMode="auto">
          <a:xfrm>
            <a:off x="1064255" y="3048370"/>
            <a:ext cx="6580137" cy="2786299"/>
          </a:xfrm>
          <a:prstGeom prst="rect">
            <a:avLst/>
          </a:prstGeom>
          <a:solidFill>
            <a:srgbClr val="FFFFFF"/>
          </a:solidFill>
          <a:ln w="28575" algn="ctr">
            <a:solidFill>
              <a:schemeClr val="accent1">
                <a:lumMod val="75000"/>
              </a:schemeClr>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endParaRPr lang="zh-CN" altLang="zh-CN" sz="1800" kern="0">
              <a:ln w="19050">
                <a:solidFill>
                  <a:srgbClr val="2D2D8A">
                    <a:lumMod val="50000"/>
                  </a:srgbClr>
                </a:solidFill>
              </a:ln>
              <a:solidFill>
                <a:sysClr val="windowText" lastClr="000000"/>
              </a:solidFill>
              <a:latin typeface="+mn-ea"/>
              <a:ea typeface="+mn-ea"/>
            </a:endParaRPr>
          </a:p>
        </p:txBody>
      </p:sp>
      <p:sp>
        <p:nvSpPr>
          <p:cNvPr id="6" name="Rectangle 3"/>
          <p:cNvSpPr>
            <a:spLocks noChangeArrowheads="1"/>
          </p:cNvSpPr>
          <p:nvPr/>
        </p:nvSpPr>
        <p:spPr bwMode="auto">
          <a:xfrm>
            <a:off x="1136792" y="4766069"/>
            <a:ext cx="2775402" cy="624932"/>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endParaRPr lang="zh-CN" altLang="zh-CN" sz="1800" kern="0">
              <a:solidFill>
                <a:sysClr val="windowText" lastClr="000000"/>
              </a:solidFill>
              <a:latin typeface="+mn-ea"/>
              <a:ea typeface="+mn-ea"/>
            </a:endParaRPr>
          </a:p>
        </p:txBody>
      </p:sp>
      <p:sp>
        <p:nvSpPr>
          <p:cNvPr id="7" name="Rectangle 4"/>
          <p:cNvSpPr>
            <a:spLocks noChangeArrowheads="1"/>
          </p:cNvSpPr>
          <p:nvPr/>
        </p:nvSpPr>
        <p:spPr bwMode="auto">
          <a:xfrm>
            <a:off x="4953617" y="4766069"/>
            <a:ext cx="2645871" cy="624932"/>
          </a:xfrm>
          <a:prstGeom prst="rect">
            <a:avLst/>
          </a:prstGeom>
          <a:solidFill>
            <a:schemeClr val="accent1">
              <a:lumMod val="50000"/>
            </a:schemeClr>
          </a:solidFill>
          <a:ln w="9525" algn="ctr">
            <a:solidFill>
              <a:schemeClr val="accent1">
                <a:lumMod val="75000"/>
              </a:schemeClr>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endParaRPr lang="zh-CN" altLang="zh-CN" sz="1800" kern="0">
              <a:solidFill>
                <a:sysClr val="windowText" lastClr="000000"/>
              </a:solidFill>
              <a:latin typeface="+mn-ea"/>
              <a:ea typeface="+mn-ea"/>
            </a:endParaRPr>
          </a:p>
        </p:txBody>
      </p:sp>
      <p:sp>
        <p:nvSpPr>
          <p:cNvPr id="8" name="Rectangle 6"/>
          <p:cNvSpPr>
            <a:spLocks noChangeArrowheads="1"/>
          </p:cNvSpPr>
          <p:nvPr/>
        </p:nvSpPr>
        <p:spPr bwMode="auto">
          <a:xfrm>
            <a:off x="1136793" y="4004758"/>
            <a:ext cx="883233" cy="414320"/>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a:solidFill>
                  <a:srgbClr val="FFFFFF"/>
                </a:solidFill>
                <a:latin typeface="+mn-ea"/>
                <a:ea typeface="+mn-ea"/>
              </a:rPr>
              <a:t>关</a:t>
            </a:r>
            <a:r>
              <a:rPr lang="zh-CN" altLang="en-US" sz="1400" b="1" kern="0" smtClean="0">
                <a:solidFill>
                  <a:srgbClr val="FFFFFF"/>
                </a:solidFill>
                <a:latin typeface="+mn-ea"/>
                <a:ea typeface="+mn-ea"/>
              </a:rPr>
              <a:t>键</a:t>
            </a:r>
            <a:endParaRPr lang="en-US" altLang="zh-CN" sz="1400" b="1" kern="0">
              <a:solidFill>
                <a:srgbClr val="FFFFFF"/>
              </a:solidFill>
              <a:latin typeface="+mn-ea"/>
              <a:ea typeface="+mn-ea"/>
            </a:endParaRPr>
          </a:p>
          <a:p>
            <a:pPr algn="ctr" defTabSz="912813" fontAlgn="auto">
              <a:spcBef>
                <a:spcPct val="0"/>
              </a:spcBef>
              <a:spcAft>
                <a:spcPct val="0"/>
              </a:spcAft>
              <a:defRPr/>
            </a:pPr>
            <a:r>
              <a:rPr lang="zh-CN" altLang="en-US" sz="1400" b="1" kern="0" smtClean="0">
                <a:solidFill>
                  <a:srgbClr val="FFFFFF"/>
                </a:solidFill>
                <a:latin typeface="+mn-ea"/>
                <a:ea typeface="+mn-ea"/>
              </a:rPr>
              <a:t>管</a:t>
            </a:r>
            <a:r>
              <a:rPr lang="zh-CN" altLang="en-US" sz="1400" b="1" kern="0">
                <a:solidFill>
                  <a:srgbClr val="FFFFFF"/>
                </a:solidFill>
                <a:latin typeface="+mn-ea"/>
                <a:ea typeface="+mn-ea"/>
              </a:rPr>
              <a:t>控</a:t>
            </a:r>
          </a:p>
        </p:txBody>
      </p:sp>
      <p:sp>
        <p:nvSpPr>
          <p:cNvPr id="9" name="Rectangle 7"/>
          <p:cNvSpPr>
            <a:spLocks noChangeArrowheads="1"/>
          </p:cNvSpPr>
          <p:nvPr/>
        </p:nvSpPr>
        <p:spPr bwMode="auto">
          <a:xfrm>
            <a:off x="6606423" y="4004758"/>
            <a:ext cx="987882" cy="414320"/>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smtClean="0">
                <a:solidFill>
                  <a:srgbClr val="FFFFFF"/>
                </a:solidFill>
                <a:latin typeface="+mn-ea"/>
                <a:ea typeface="+mn-ea"/>
              </a:rPr>
              <a:t>企业价值观管</a:t>
            </a:r>
            <a:r>
              <a:rPr lang="zh-CN" altLang="en-US" sz="1400" b="1" kern="0">
                <a:solidFill>
                  <a:srgbClr val="FFFFFF"/>
                </a:solidFill>
                <a:latin typeface="+mn-ea"/>
                <a:ea typeface="+mn-ea"/>
              </a:rPr>
              <a:t>控</a:t>
            </a:r>
          </a:p>
        </p:txBody>
      </p:sp>
      <p:sp>
        <p:nvSpPr>
          <p:cNvPr id="10" name="Rectangle 8"/>
          <p:cNvSpPr>
            <a:spLocks noChangeArrowheads="1"/>
          </p:cNvSpPr>
          <p:nvPr/>
        </p:nvSpPr>
        <p:spPr bwMode="auto">
          <a:xfrm>
            <a:off x="1185150" y="4833397"/>
            <a:ext cx="595840" cy="521352"/>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200" kern="0">
                <a:solidFill>
                  <a:srgbClr val="FFFFFF"/>
                </a:solidFill>
                <a:latin typeface="+mn-ea"/>
                <a:ea typeface="+mn-ea"/>
              </a:rPr>
              <a:t>人力资源</a:t>
            </a:r>
          </a:p>
        </p:txBody>
      </p:sp>
      <p:sp>
        <p:nvSpPr>
          <p:cNvPr id="11" name="Rectangle 9"/>
          <p:cNvSpPr>
            <a:spLocks noChangeArrowheads="1"/>
          </p:cNvSpPr>
          <p:nvPr/>
        </p:nvSpPr>
        <p:spPr bwMode="auto">
          <a:xfrm>
            <a:off x="1874251" y="4838575"/>
            <a:ext cx="595839" cy="523079"/>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200" kern="0">
                <a:solidFill>
                  <a:srgbClr val="FFFFFF"/>
                </a:solidFill>
                <a:latin typeface="+mn-ea"/>
                <a:ea typeface="+mn-ea"/>
              </a:rPr>
              <a:t>资产管理</a:t>
            </a:r>
          </a:p>
        </p:txBody>
      </p:sp>
      <p:sp>
        <p:nvSpPr>
          <p:cNvPr id="12" name="Rectangle 10"/>
          <p:cNvSpPr>
            <a:spLocks noChangeArrowheads="1"/>
          </p:cNvSpPr>
          <p:nvPr/>
        </p:nvSpPr>
        <p:spPr bwMode="auto">
          <a:xfrm>
            <a:off x="3243817" y="4819586"/>
            <a:ext cx="717061" cy="521352"/>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200" kern="0">
                <a:solidFill>
                  <a:srgbClr val="FFFFFF"/>
                </a:solidFill>
                <a:latin typeface="+mn-ea"/>
                <a:ea typeface="+mn-ea"/>
              </a:rPr>
              <a:t>风</a:t>
            </a:r>
            <a:r>
              <a:rPr lang="zh-CN" altLang="en-US" sz="1200" kern="0" smtClean="0">
                <a:solidFill>
                  <a:srgbClr val="FFFFFF"/>
                </a:solidFill>
                <a:latin typeface="+mn-ea"/>
                <a:ea typeface="+mn-ea"/>
              </a:rPr>
              <a:t>险</a:t>
            </a:r>
            <a:endParaRPr lang="en-US" altLang="zh-CN" sz="1200" kern="0" smtClean="0">
              <a:solidFill>
                <a:srgbClr val="FFFFFF"/>
              </a:solidFill>
              <a:latin typeface="+mn-ea"/>
              <a:ea typeface="+mn-ea"/>
            </a:endParaRPr>
          </a:p>
          <a:p>
            <a:pPr algn="ctr" defTabSz="912813" fontAlgn="auto">
              <a:spcBef>
                <a:spcPct val="0"/>
              </a:spcBef>
              <a:spcAft>
                <a:spcPct val="0"/>
              </a:spcAft>
              <a:defRPr/>
            </a:pPr>
            <a:r>
              <a:rPr lang="zh-CN" altLang="en-US" sz="1200" kern="0" smtClean="0">
                <a:solidFill>
                  <a:srgbClr val="FFFFFF"/>
                </a:solidFill>
                <a:latin typeface="+mn-ea"/>
                <a:ea typeface="+mn-ea"/>
              </a:rPr>
              <a:t>管理</a:t>
            </a:r>
            <a:endParaRPr lang="zh-CN" altLang="en-US" sz="1200" kern="0">
              <a:solidFill>
                <a:srgbClr val="FFFFFF"/>
              </a:solidFill>
              <a:latin typeface="+mn-ea"/>
              <a:ea typeface="+mn-ea"/>
            </a:endParaRPr>
          </a:p>
        </p:txBody>
      </p:sp>
      <p:sp>
        <p:nvSpPr>
          <p:cNvPr id="13" name="Rectangle 11"/>
          <p:cNvSpPr>
            <a:spLocks noChangeArrowheads="1"/>
          </p:cNvSpPr>
          <p:nvPr/>
        </p:nvSpPr>
        <p:spPr bwMode="auto">
          <a:xfrm>
            <a:off x="5015791" y="4819586"/>
            <a:ext cx="563025" cy="521352"/>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200" kern="0">
                <a:solidFill>
                  <a:srgbClr val="FFFFFF"/>
                </a:solidFill>
                <a:latin typeface="+mn-ea"/>
                <a:ea typeface="+mn-ea"/>
              </a:rPr>
              <a:t>战略管理</a:t>
            </a:r>
          </a:p>
        </p:txBody>
      </p:sp>
      <p:sp>
        <p:nvSpPr>
          <p:cNvPr id="14" name="Rectangle 12"/>
          <p:cNvSpPr>
            <a:spLocks noChangeArrowheads="1"/>
          </p:cNvSpPr>
          <p:nvPr/>
        </p:nvSpPr>
        <p:spPr bwMode="auto">
          <a:xfrm>
            <a:off x="5673806" y="4821312"/>
            <a:ext cx="563025" cy="523079"/>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200" kern="0">
                <a:solidFill>
                  <a:srgbClr val="FFFFFF"/>
                </a:solidFill>
                <a:latin typeface="+mn-ea"/>
                <a:ea typeface="+mn-ea"/>
              </a:rPr>
              <a:t>全面预算</a:t>
            </a:r>
          </a:p>
        </p:txBody>
      </p:sp>
      <p:sp>
        <p:nvSpPr>
          <p:cNvPr id="15" name="Line 13"/>
          <p:cNvSpPr>
            <a:spLocks noChangeShapeType="1"/>
          </p:cNvSpPr>
          <p:nvPr/>
        </p:nvSpPr>
        <p:spPr bwMode="auto">
          <a:xfrm flipH="1">
            <a:off x="1900157" y="4410445"/>
            <a:ext cx="0" cy="360804"/>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16" name="Rectangle 16"/>
          <p:cNvSpPr>
            <a:spLocks noChangeArrowheads="1"/>
          </p:cNvSpPr>
          <p:nvPr/>
        </p:nvSpPr>
        <p:spPr bwMode="auto">
          <a:xfrm>
            <a:off x="1794806" y="3181297"/>
            <a:ext cx="5362552" cy="533437"/>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endParaRPr lang="zh-CN" altLang="zh-CN" sz="1800" kern="0">
              <a:solidFill>
                <a:srgbClr val="FFFFFF"/>
              </a:solidFill>
              <a:latin typeface="+mn-ea"/>
              <a:ea typeface="+mn-ea"/>
            </a:endParaRPr>
          </a:p>
        </p:txBody>
      </p:sp>
      <p:sp>
        <p:nvSpPr>
          <p:cNvPr id="17" name="Text Box 17"/>
          <p:cNvSpPr txBox="1">
            <a:spLocks noChangeArrowheads="1"/>
          </p:cNvSpPr>
          <p:nvPr/>
        </p:nvSpPr>
        <p:spPr bwMode="auto">
          <a:xfrm>
            <a:off x="4691102" y="3271066"/>
            <a:ext cx="989612" cy="348719"/>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r>
              <a:rPr lang="zh-CN" altLang="en-US" sz="1400" b="1" kern="0">
                <a:solidFill>
                  <a:srgbClr val="FFFFFF"/>
                </a:solidFill>
                <a:latin typeface="+mn-ea"/>
                <a:ea typeface="+mn-ea"/>
              </a:rPr>
              <a:t>权责分配</a:t>
            </a:r>
          </a:p>
        </p:txBody>
      </p:sp>
      <p:sp>
        <p:nvSpPr>
          <p:cNvPr id="18" name="Text Box 18"/>
          <p:cNvSpPr txBox="1">
            <a:spLocks noChangeArrowheads="1"/>
          </p:cNvSpPr>
          <p:nvPr/>
        </p:nvSpPr>
        <p:spPr bwMode="auto">
          <a:xfrm>
            <a:off x="3362986" y="3271066"/>
            <a:ext cx="996519" cy="374614"/>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r>
              <a:rPr lang="zh-CN" altLang="en-US" sz="1400" b="1" kern="0">
                <a:solidFill>
                  <a:srgbClr val="FFFFFF"/>
                </a:solidFill>
                <a:latin typeface="+mn-ea"/>
                <a:ea typeface="+mn-ea"/>
              </a:rPr>
              <a:t>部门职责</a:t>
            </a:r>
          </a:p>
        </p:txBody>
      </p:sp>
      <p:sp>
        <p:nvSpPr>
          <p:cNvPr id="19" name="Text Box 19"/>
          <p:cNvSpPr txBox="1">
            <a:spLocks noChangeArrowheads="1"/>
          </p:cNvSpPr>
          <p:nvPr/>
        </p:nvSpPr>
        <p:spPr bwMode="auto">
          <a:xfrm>
            <a:off x="1872524" y="3271066"/>
            <a:ext cx="1134686" cy="365982"/>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r>
              <a:rPr lang="zh-CN" altLang="en-US" sz="1400" b="1" kern="0">
                <a:solidFill>
                  <a:srgbClr val="FFFFFF"/>
                </a:solidFill>
                <a:latin typeface="+mn-ea"/>
                <a:ea typeface="+mn-ea"/>
              </a:rPr>
              <a:t>功能定位</a:t>
            </a:r>
          </a:p>
        </p:txBody>
      </p:sp>
      <p:sp>
        <p:nvSpPr>
          <p:cNvPr id="20" name="Line 20"/>
          <p:cNvSpPr>
            <a:spLocks noChangeShapeType="1"/>
          </p:cNvSpPr>
          <p:nvPr/>
        </p:nvSpPr>
        <p:spPr bwMode="auto">
          <a:xfrm>
            <a:off x="3010664" y="3474773"/>
            <a:ext cx="360957" cy="0"/>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21" name="Line 21"/>
          <p:cNvSpPr>
            <a:spLocks noChangeShapeType="1"/>
          </p:cNvSpPr>
          <p:nvPr/>
        </p:nvSpPr>
        <p:spPr bwMode="auto">
          <a:xfrm flipH="1">
            <a:off x="4314601" y="3448879"/>
            <a:ext cx="355776" cy="1726"/>
          </a:xfrm>
          <a:prstGeom prst="line">
            <a:avLst/>
          </a:prstGeom>
          <a:noFill/>
          <a:ln w="9525">
            <a:solidFill>
              <a:schemeClr val="accent1">
                <a:lumMod val="75000"/>
              </a:schemeClr>
            </a:solidFill>
            <a:round/>
            <a:head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22" name="Rectangle 22"/>
          <p:cNvSpPr>
            <a:spLocks noChangeArrowheads="1"/>
          </p:cNvSpPr>
          <p:nvPr/>
        </p:nvSpPr>
        <p:spPr bwMode="auto">
          <a:xfrm>
            <a:off x="2566806" y="4824764"/>
            <a:ext cx="595840" cy="523079"/>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200" kern="0">
                <a:solidFill>
                  <a:srgbClr val="FFFFFF"/>
                </a:solidFill>
                <a:latin typeface="+mn-ea"/>
                <a:ea typeface="+mn-ea"/>
              </a:rPr>
              <a:t>财务管理</a:t>
            </a:r>
          </a:p>
        </p:txBody>
      </p:sp>
      <p:sp>
        <p:nvSpPr>
          <p:cNvPr id="23" name="Rectangle 23"/>
          <p:cNvSpPr>
            <a:spLocks noChangeArrowheads="1"/>
          </p:cNvSpPr>
          <p:nvPr/>
        </p:nvSpPr>
        <p:spPr bwMode="auto">
          <a:xfrm>
            <a:off x="2078699" y="4004758"/>
            <a:ext cx="3446579" cy="414320"/>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smtClean="0">
                <a:solidFill>
                  <a:srgbClr val="FFFFFF"/>
                </a:solidFill>
                <a:latin typeface="+mn-ea"/>
                <a:ea typeface="+mn-ea"/>
              </a:rPr>
              <a:t>业务运营（包括</a:t>
            </a:r>
            <a:r>
              <a:rPr lang="zh-CN" altLang="en-US" sz="1400" b="1" kern="0" smtClean="0">
                <a:solidFill>
                  <a:schemeClr val="bg1"/>
                </a:solidFill>
                <a:latin typeface="+mn-ea"/>
                <a:ea typeface="+mn-ea"/>
              </a:rPr>
              <a:t>质量、成本控制、产品</a:t>
            </a:r>
            <a:r>
              <a:rPr lang="zh-CN" altLang="en-US" sz="1400" b="1" kern="0">
                <a:solidFill>
                  <a:schemeClr val="bg1"/>
                </a:solidFill>
                <a:latin typeface="+mn-ea"/>
                <a:ea typeface="+mn-ea"/>
              </a:rPr>
              <a:t>研发、生产、采购、</a:t>
            </a:r>
            <a:r>
              <a:rPr lang="zh-CN" altLang="en-US" sz="1400" b="1" kern="0" smtClean="0">
                <a:solidFill>
                  <a:schemeClr val="bg1"/>
                </a:solidFill>
                <a:latin typeface="+mn-ea"/>
                <a:ea typeface="+mn-ea"/>
              </a:rPr>
              <a:t>销售、仓储等</a:t>
            </a:r>
            <a:r>
              <a:rPr lang="zh-CN" altLang="en-US" sz="1400" b="1" kern="0" smtClean="0">
                <a:solidFill>
                  <a:srgbClr val="FFFFFF"/>
                </a:solidFill>
                <a:latin typeface="+mn-ea"/>
                <a:ea typeface="+mn-ea"/>
              </a:rPr>
              <a:t>）</a:t>
            </a:r>
            <a:endParaRPr lang="zh-CN" altLang="en-US" sz="1400" b="1" kern="0">
              <a:solidFill>
                <a:srgbClr val="FFFFFF"/>
              </a:solidFill>
              <a:latin typeface="+mn-ea"/>
              <a:ea typeface="+mn-ea"/>
            </a:endParaRPr>
          </a:p>
        </p:txBody>
      </p:sp>
      <p:sp>
        <p:nvSpPr>
          <p:cNvPr id="24" name="Rectangle 24"/>
          <p:cNvSpPr>
            <a:spLocks noChangeArrowheads="1"/>
          </p:cNvSpPr>
          <p:nvPr/>
        </p:nvSpPr>
        <p:spPr bwMode="auto">
          <a:xfrm>
            <a:off x="6324911" y="4821312"/>
            <a:ext cx="563025" cy="523079"/>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200" kern="0">
                <a:solidFill>
                  <a:srgbClr val="FFFFFF"/>
                </a:solidFill>
                <a:latin typeface="+mn-ea"/>
                <a:ea typeface="+mn-ea"/>
              </a:rPr>
              <a:t>投资管理</a:t>
            </a:r>
          </a:p>
        </p:txBody>
      </p:sp>
      <p:sp>
        <p:nvSpPr>
          <p:cNvPr id="25" name="Rectangle 25"/>
          <p:cNvSpPr>
            <a:spLocks noChangeArrowheads="1"/>
          </p:cNvSpPr>
          <p:nvPr/>
        </p:nvSpPr>
        <p:spPr bwMode="auto">
          <a:xfrm>
            <a:off x="6965654" y="4821312"/>
            <a:ext cx="563025" cy="523079"/>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r>
              <a:rPr lang="zh-CN" altLang="en-US" sz="1200" kern="0">
                <a:solidFill>
                  <a:srgbClr val="FFFFFF"/>
                </a:solidFill>
                <a:latin typeface="+mn-ea"/>
                <a:ea typeface="+mn-ea"/>
              </a:rPr>
              <a:t>绩效管理</a:t>
            </a:r>
          </a:p>
        </p:txBody>
      </p:sp>
      <p:sp>
        <p:nvSpPr>
          <p:cNvPr id="26" name="Rectangle 26"/>
          <p:cNvSpPr>
            <a:spLocks noChangeArrowheads="1"/>
          </p:cNvSpPr>
          <p:nvPr/>
        </p:nvSpPr>
        <p:spPr bwMode="auto">
          <a:xfrm>
            <a:off x="4053814" y="4766069"/>
            <a:ext cx="756457" cy="624932"/>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endParaRPr lang="zh-CN" altLang="zh-CN" sz="1800" kern="0">
              <a:solidFill>
                <a:sysClr val="windowText" lastClr="000000"/>
              </a:solidFill>
              <a:latin typeface="+mn-ea"/>
              <a:ea typeface="+mn-ea"/>
            </a:endParaRPr>
          </a:p>
        </p:txBody>
      </p:sp>
      <p:sp>
        <p:nvSpPr>
          <p:cNvPr id="27" name="Rectangle 27"/>
          <p:cNvSpPr>
            <a:spLocks noChangeArrowheads="1"/>
          </p:cNvSpPr>
          <p:nvPr/>
        </p:nvSpPr>
        <p:spPr bwMode="auto">
          <a:xfrm>
            <a:off x="4088355" y="4819586"/>
            <a:ext cx="784090" cy="521352"/>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r>
              <a:rPr lang="zh-CN" altLang="en-US" sz="1200" kern="0">
                <a:solidFill>
                  <a:srgbClr val="FFFFFF"/>
                </a:solidFill>
                <a:latin typeface="+mn-ea"/>
                <a:ea typeface="+mn-ea"/>
              </a:rPr>
              <a:t>供应链</a:t>
            </a:r>
          </a:p>
        </p:txBody>
      </p:sp>
      <p:sp>
        <p:nvSpPr>
          <p:cNvPr id="28" name="Line 33"/>
          <p:cNvSpPr>
            <a:spLocks noChangeShapeType="1"/>
          </p:cNvSpPr>
          <p:nvPr/>
        </p:nvSpPr>
        <p:spPr bwMode="auto">
          <a:xfrm flipV="1">
            <a:off x="1645846" y="3725092"/>
            <a:ext cx="2774107" cy="239960"/>
          </a:xfrm>
          <a:prstGeom prst="line">
            <a:avLst/>
          </a:prstGeom>
          <a:noFill/>
          <a:ln w="9525">
            <a:solidFill>
              <a:schemeClr val="accent1">
                <a:lumMod val="75000"/>
              </a:schemeClr>
            </a:solidFill>
            <a:round/>
            <a:headEnd type="arrow" w="med" len="med"/>
            <a:tailEnd type="non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29" name="Line 34"/>
          <p:cNvSpPr>
            <a:spLocks noChangeShapeType="1"/>
          </p:cNvSpPr>
          <p:nvPr/>
        </p:nvSpPr>
        <p:spPr bwMode="auto">
          <a:xfrm flipH="1">
            <a:off x="3623773" y="3737176"/>
            <a:ext cx="787544" cy="258950"/>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30" name="Line 35"/>
          <p:cNvSpPr>
            <a:spLocks noChangeShapeType="1"/>
          </p:cNvSpPr>
          <p:nvPr/>
        </p:nvSpPr>
        <p:spPr bwMode="auto">
          <a:xfrm>
            <a:off x="4394045" y="3725092"/>
            <a:ext cx="2685595" cy="265854"/>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31" name="Line 38"/>
          <p:cNvSpPr>
            <a:spLocks noChangeShapeType="1"/>
          </p:cNvSpPr>
          <p:nvPr/>
        </p:nvSpPr>
        <p:spPr bwMode="auto">
          <a:xfrm>
            <a:off x="4432042" y="2868831"/>
            <a:ext cx="8636" cy="177812"/>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grpSp>
        <p:nvGrpSpPr>
          <p:cNvPr id="32" name="Group 29"/>
          <p:cNvGrpSpPr/>
          <p:nvPr/>
        </p:nvGrpSpPr>
        <p:grpSpPr>
          <a:xfrm>
            <a:off x="3673857" y="1044327"/>
            <a:ext cx="1512915" cy="1808585"/>
            <a:chOff x="2675" y="369"/>
            <a:chExt cx="1415" cy="1478"/>
          </a:xfrm>
          <a:solidFill>
            <a:schemeClr val="accent1">
              <a:lumMod val="50000"/>
            </a:schemeClr>
          </a:solidFill>
        </p:grpSpPr>
        <p:sp>
          <p:nvSpPr>
            <p:cNvPr id="57" name="Rectangle 30"/>
            <p:cNvSpPr>
              <a:spLocks noChangeArrowheads="1"/>
            </p:cNvSpPr>
            <p:nvPr/>
          </p:nvSpPr>
          <p:spPr bwMode="auto">
            <a:xfrm>
              <a:off x="2675" y="369"/>
              <a:ext cx="1415" cy="413"/>
            </a:xfrm>
            <a:prstGeom prst="rect">
              <a:avLst/>
            </a:prstGeom>
            <a:grp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a:solidFill>
                    <a:srgbClr val="FFFFFF"/>
                  </a:solidFill>
                  <a:latin typeface="+mn-ea"/>
                  <a:ea typeface="+mn-ea"/>
                </a:rPr>
                <a:t>治理结构</a:t>
              </a:r>
            </a:p>
          </p:txBody>
        </p:sp>
        <p:sp>
          <p:nvSpPr>
            <p:cNvPr id="58" name="Rectangle 31"/>
            <p:cNvSpPr>
              <a:spLocks noChangeArrowheads="1"/>
            </p:cNvSpPr>
            <p:nvPr/>
          </p:nvSpPr>
          <p:spPr bwMode="auto">
            <a:xfrm>
              <a:off x="2675" y="893"/>
              <a:ext cx="1407" cy="413"/>
            </a:xfrm>
            <a:prstGeom prst="rect">
              <a:avLst/>
            </a:prstGeom>
            <a:grp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a:solidFill>
                    <a:srgbClr val="FFFFFF"/>
                  </a:solidFill>
                  <a:latin typeface="+mn-ea"/>
                  <a:ea typeface="+mn-ea"/>
                </a:rPr>
                <a:t>管控模式</a:t>
              </a:r>
            </a:p>
          </p:txBody>
        </p:sp>
        <p:sp>
          <p:nvSpPr>
            <p:cNvPr id="59" name="Rectangle 32"/>
            <p:cNvSpPr>
              <a:spLocks noChangeArrowheads="1"/>
            </p:cNvSpPr>
            <p:nvPr/>
          </p:nvSpPr>
          <p:spPr bwMode="auto">
            <a:xfrm>
              <a:off x="2675" y="1434"/>
              <a:ext cx="1415" cy="413"/>
            </a:xfrm>
            <a:prstGeom prst="rect">
              <a:avLst/>
            </a:prstGeom>
            <a:grpFill/>
            <a:ln w="9525" algn="ctr">
              <a:solidFill>
                <a:schemeClr val="accent1">
                  <a:lumMod val="75000"/>
                </a:schemeClr>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a:solidFill>
                    <a:srgbClr val="FFFFFF"/>
                  </a:solidFill>
                  <a:latin typeface="+mn-ea"/>
                  <a:ea typeface="+mn-ea"/>
                </a:rPr>
                <a:t>组织结构</a:t>
              </a:r>
            </a:p>
          </p:txBody>
        </p:sp>
      </p:grpSp>
      <p:sp>
        <p:nvSpPr>
          <p:cNvPr id="33" name="Rectangle 5"/>
          <p:cNvSpPr>
            <a:spLocks noChangeArrowheads="1"/>
          </p:cNvSpPr>
          <p:nvPr/>
        </p:nvSpPr>
        <p:spPr bwMode="auto">
          <a:xfrm>
            <a:off x="1851799" y="1156311"/>
            <a:ext cx="1514641" cy="492004"/>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a:solidFill>
                  <a:srgbClr val="FFFFFF"/>
                </a:solidFill>
                <a:latin typeface="+mn-ea"/>
                <a:ea typeface="+mn-ea"/>
              </a:rPr>
              <a:t>公司战略</a:t>
            </a:r>
          </a:p>
        </p:txBody>
      </p:sp>
      <p:sp>
        <p:nvSpPr>
          <p:cNvPr id="34" name="Rectangle 41"/>
          <p:cNvSpPr>
            <a:spLocks noChangeArrowheads="1"/>
          </p:cNvSpPr>
          <p:nvPr/>
        </p:nvSpPr>
        <p:spPr bwMode="auto">
          <a:xfrm>
            <a:off x="1155790" y="5458329"/>
            <a:ext cx="6467877" cy="298655"/>
          </a:xfrm>
          <a:prstGeom prst="rect">
            <a:avLst/>
          </a:prstGeom>
          <a:solidFill>
            <a:srgbClr val="C00000"/>
          </a:solidFill>
          <a:ln w="9525" algn="ctr">
            <a:solidFill>
              <a:schemeClr val="accent1">
                <a:lumMod val="75000"/>
              </a:schemeClr>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en-US" altLang="zh-CN" sz="1800" kern="0">
                <a:solidFill>
                  <a:srgbClr val="FFFFFF"/>
                </a:solidFill>
                <a:latin typeface="+mn-ea"/>
                <a:ea typeface="+mn-ea"/>
              </a:rPr>
              <a:t>IT</a:t>
            </a:r>
            <a:r>
              <a:rPr lang="zh-CN" altLang="en-US" sz="1800" kern="0">
                <a:solidFill>
                  <a:srgbClr val="FFFFFF"/>
                </a:solidFill>
                <a:latin typeface="+mn-ea"/>
                <a:ea typeface="+mn-ea"/>
              </a:rPr>
              <a:t>系统</a:t>
            </a:r>
          </a:p>
        </p:txBody>
      </p:sp>
      <p:sp>
        <p:nvSpPr>
          <p:cNvPr id="35" name="Rectangle 23"/>
          <p:cNvSpPr>
            <a:spLocks noChangeArrowheads="1"/>
          </p:cNvSpPr>
          <p:nvPr/>
        </p:nvSpPr>
        <p:spPr bwMode="auto">
          <a:xfrm>
            <a:off x="5578816" y="4006484"/>
            <a:ext cx="960251" cy="412594"/>
          </a:xfrm>
          <a:prstGeom prst="rect">
            <a:avLst/>
          </a:prstGeom>
          <a:solidFill>
            <a:schemeClr val="accent1">
              <a:lumMod val="50000"/>
            </a:schemeClr>
          </a:solidFill>
          <a:ln w="9525" algn="ctr">
            <a:no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defTabSz="912813" fontAlgn="auto">
              <a:spcBef>
                <a:spcPct val="0"/>
              </a:spcBef>
              <a:spcAft>
                <a:spcPct val="0"/>
              </a:spcAft>
              <a:defRPr/>
            </a:pPr>
            <a:r>
              <a:rPr lang="zh-CN" altLang="en-US" sz="1400" b="1" kern="0">
                <a:solidFill>
                  <a:srgbClr val="FFFFFF"/>
                </a:solidFill>
                <a:latin typeface="+mn-ea"/>
                <a:ea typeface="+mn-ea"/>
              </a:rPr>
              <a:t>战略管控</a:t>
            </a:r>
          </a:p>
        </p:txBody>
      </p:sp>
      <p:sp>
        <p:nvSpPr>
          <p:cNvPr id="36" name="Line 13"/>
          <p:cNvSpPr>
            <a:spLocks noChangeShapeType="1"/>
          </p:cNvSpPr>
          <p:nvPr/>
        </p:nvSpPr>
        <p:spPr bwMode="auto">
          <a:xfrm flipH="1">
            <a:off x="5891415" y="4441518"/>
            <a:ext cx="0" cy="324551"/>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37" name="Line 13"/>
          <p:cNvSpPr>
            <a:spLocks noChangeShapeType="1"/>
          </p:cNvSpPr>
          <p:nvPr/>
        </p:nvSpPr>
        <p:spPr bwMode="auto">
          <a:xfrm>
            <a:off x="4214431" y="4386276"/>
            <a:ext cx="100170" cy="384974"/>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cxnSp>
        <p:nvCxnSpPr>
          <p:cNvPr id="38" name="形状 48"/>
          <p:cNvCxnSpPr>
            <a:cxnSpLocks noChangeShapeType="1"/>
            <a:stCxn id="33" idx="2"/>
          </p:cNvCxnSpPr>
          <p:nvPr/>
        </p:nvCxnSpPr>
        <p:spPr bwMode="auto">
          <a:xfrm rot="16200000" flipH="1">
            <a:off x="2996909" y="1261389"/>
            <a:ext cx="290024" cy="1063875"/>
          </a:xfrm>
          <a:prstGeom prst="bentConnector2">
            <a:avLst/>
          </a:prstGeom>
          <a:noFill/>
          <a:ln w="9525">
            <a:solidFill>
              <a:schemeClr val="accent1">
                <a:lumMod val="75000"/>
              </a:schemeClr>
            </a:solidFill>
            <a:round/>
            <a:tailEnd type="triangle" w="med" len="med"/>
          </a:ln>
          <a:extLst>
            <a:ext uri="{909E8E84-426E-40DD-AFC4-6F175D3DCCD1}">
              <a14:hiddenFill xmlns:a14="http://schemas.microsoft.com/office/drawing/2010/main">
                <a:noFill/>
              </a14:hiddenFill>
            </a:ext>
          </a:extLst>
        </p:spPr>
      </p:cxnSp>
      <p:cxnSp>
        <p:nvCxnSpPr>
          <p:cNvPr id="39" name="直接箭头连接符 50"/>
          <p:cNvCxnSpPr>
            <a:cxnSpLocks noChangeShapeType="1"/>
          </p:cNvCxnSpPr>
          <p:nvPr/>
        </p:nvCxnSpPr>
        <p:spPr bwMode="auto">
          <a:xfrm flipH="1">
            <a:off x="4426861" y="1501577"/>
            <a:ext cx="3454" cy="184717"/>
          </a:xfrm>
          <a:prstGeom prst="straightConnector1">
            <a:avLst/>
          </a:prstGeom>
          <a:noFill/>
          <a:ln w="9525">
            <a:solidFill>
              <a:schemeClr val="accent1">
                <a:lumMod val="75000"/>
              </a:schemeClr>
            </a:solidFill>
            <a:round/>
            <a:tailEnd type="triangle" w="med" len="med"/>
          </a:ln>
          <a:extLst>
            <a:ext uri="{909E8E84-426E-40DD-AFC4-6F175D3DCCD1}">
              <a14:hiddenFill xmlns:a14="http://schemas.microsoft.com/office/drawing/2010/main">
                <a:noFill/>
              </a14:hiddenFill>
            </a:ext>
          </a:extLst>
        </p:spPr>
      </p:cxnSp>
      <p:cxnSp>
        <p:nvCxnSpPr>
          <p:cNvPr id="40" name="直接箭头连接符 51"/>
          <p:cNvCxnSpPr>
            <a:cxnSpLocks noChangeShapeType="1"/>
          </p:cNvCxnSpPr>
          <p:nvPr/>
        </p:nvCxnSpPr>
        <p:spPr bwMode="auto">
          <a:xfrm flipH="1">
            <a:off x="4437224" y="2190383"/>
            <a:ext cx="3454" cy="182991"/>
          </a:xfrm>
          <a:prstGeom prst="straightConnector1">
            <a:avLst/>
          </a:prstGeom>
          <a:noFill/>
          <a:ln w="9525">
            <a:solidFill>
              <a:schemeClr val="accent1">
                <a:lumMod val="75000"/>
              </a:schemeClr>
            </a:solidFill>
            <a:round/>
            <a:tailEnd type="triangle" w="med" len="med"/>
          </a:ln>
          <a:extLst>
            <a:ext uri="{909E8E84-426E-40DD-AFC4-6F175D3DCCD1}">
              <a14:hiddenFill xmlns:a14="http://schemas.microsoft.com/office/drawing/2010/main">
                <a:noFill/>
              </a14:hiddenFill>
            </a:ext>
          </a:extLst>
        </p:spPr>
      </p:cxnSp>
      <p:sp>
        <p:nvSpPr>
          <p:cNvPr id="41" name="Text Box 17"/>
          <p:cNvSpPr txBox="1">
            <a:spLocks noChangeArrowheads="1"/>
          </p:cNvSpPr>
          <p:nvPr/>
        </p:nvSpPr>
        <p:spPr bwMode="auto">
          <a:xfrm>
            <a:off x="6069304" y="3262435"/>
            <a:ext cx="1010337" cy="397056"/>
          </a:xfrm>
          <a:prstGeom prst="rect">
            <a:avLst/>
          </a:prstGeom>
          <a:noFill/>
          <a:ln w="9525" algn="ctr">
            <a:solidFill>
              <a:schemeClr val="bg1"/>
            </a:solidFill>
            <a:miter lim="800000"/>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defTabSz="912813" fontAlgn="auto">
              <a:spcBef>
                <a:spcPct val="0"/>
              </a:spcBef>
              <a:spcAft>
                <a:spcPct val="0"/>
              </a:spcAft>
              <a:defRPr/>
            </a:pPr>
            <a:r>
              <a:rPr lang="zh-CN" altLang="en-US" sz="1400" b="1" kern="0">
                <a:solidFill>
                  <a:srgbClr val="FFFFFF"/>
                </a:solidFill>
                <a:latin typeface="+mn-ea"/>
                <a:ea typeface="+mn-ea"/>
              </a:rPr>
              <a:t>管控流程</a:t>
            </a:r>
          </a:p>
        </p:txBody>
      </p:sp>
      <p:sp>
        <p:nvSpPr>
          <p:cNvPr id="42" name="Oval 51"/>
          <p:cNvSpPr>
            <a:spLocks noChangeArrowheads="1"/>
          </p:cNvSpPr>
          <p:nvPr/>
        </p:nvSpPr>
        <p:spPr bwMode="auto">
          <a:xfrm>
            <a:off x="4981250" y="4833397"/>
            <a:ext cx="2507706" cy="533436"/>
          </a:xfrm>
          <a:prstGeom prst="ellipse">
            <a:avLst/>
          </a:prstGeom>
          <a:noFill/>
          <a:ln w="9525" algn="ctr">
            <a:solidFill>
              <a:srgbClr val="FF0000"/>
            </a:solidFill>
            <a:round/>
          </a:ln>
        </p:spPr>
        <p:txBody>
          <a:bodyPr wrap="none"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43" name="AutoShape 47" descr="浅色上对角线"/>
          <p:cNvSpPr/>
          <p:nvPr/>
        </p:nvSpPr>
        <p:spPr bwMode="auto">
          <a:xfrm>
            <a:off x="8112428" y="4888639"/>
            <a:ext cx="1842783" cy="1457024"/>
          </a:xfrm>
          <a:prstGeom prst="accentBorderCallout1">
            <a:avLst>
              <a:gd name="adj1" fmla="val 7213"/>
              <a:gd name="adj2" fmla="val -4806"/>
              <a:gd name="adj3" fmla="val 6722"/>
              <a:gd name="adj4" fmla="val -35324"/>
            </a:avLst>
          </a:prstGeom>
          <a:solidFill>
            <a:srgbClr val="FFFFFF"/>
          </a:solidFill>
          <a:ln w="3175" algn="ctr">
            <a:solidFill>
              <a:schemeClr val="accent1">
                <a:lumMod val="75000"/>
              </a:schemeClr>
            </a:solidFill>
            <a:miter lim="800000"/>
          </a:ln>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r>
              <a:rPr lang="zh-CN" altLang="en-US" sz="1400" kern="0">
                <a:solidFill>
                  <a:sysClr val="windowText" lastClr="000000"/>
                </a:solidFill>
                <a:latin typeface="+mn-ea"/>
                <a:ea typeface="+mn-ea"/>
              </a:rPr>
              <a:t>强化以战略管理为核心的总部职能，绩效分解和评估量化程度提高，数据可垂直采集，信息获得成本低、效率高、真实性得到保证</a:t>
            </a:r>
          </a:p>
        </p:txBody>
      </p:sp>
      <p:sp>
        <p:nvSpPr>
          <p:cNvPr id="44" name="AutoShape 47" descr="浅色上对角线"/>
          <p:cNvSpPr/>
          <p:nvPr/>
        </p:nvSpPr>
        <p:spPr bwMode="auto">
          <a:xfrm>
            <a:off x="2972708" y="5905447"/>
            <a:ext cx="1414587" cy="1447743"/>
          </a:xfrm>
          <a:prstGeom prst="accentBorderCallout1">
            <a:avLst>
              <a:gd name="adj1" fmla="val 9917"/>
              <a:gd name="adj2" fmla="val -3917"/>
              <a:gd name="adj3" fmla="val -43797"/>
              <a:gd name="adj4" fmla="val -17795"/>
            </a:avLst>
          </a:prstGeom>
          <a:solidFill>
            <a:srgbClr val="FFFFFF"/>
          </a:solidFill>
          <a:ln w="3175" algn="ctr">
            <a:solidFill>
              <a:schemeClr val="accent1">
                <a:lumMod val="75000"/>
              </a:schemeClr>
            </a:solidFill>
            <a:miter lim="800000"/>
          </a:ln>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r>
              <a:rPr lang="zh-CN" altLang="en-US" sz="1400" kern="0">
                <a:solidFill>
                  <a:sysClr val="windowText" lastClr="000000"/>
                </a:solidFill>
                <a:latin typeface="+mn-ea"/>
                <a:ea typeface="+mn-ea"/>
              </a:rPr>
              <a:t>通</a:t>
            </a:r>
            <a:r>
              <a:rPr lang="zh-CN" altLang="en-US" sz="1400" kern="0" smtClean="0">
                <a:solidFill>
                  <a:sysClr val="windowText" lastClr="000000"/>
                </a:solidFill>
                <a:latin typeface="+mn-ea"/>
                <a:ea typeface="+mn-ea"/>
              </a:rPr>
              <a:t>过财</a:t>
            </a:r>
            <a:r>
              <a:rPr lang="zh-CN" altLang="en-US" sz="1400" kern="0">
                <a:solidFill>
                  <a:sysClr val="windowText" lastClr="000000"/>
                </a:solidFill>
                <a:latin typeface="+mn-ea"/>
                <a:ea typeface="+mn-ea"/>
              </a:rPr>
              <a:t>务的集中管理，实现财务监管、预算监控、内控内审、资产监管、经营分析、投融资监控；</a:t>
            </a:r>
          </a:p>
        </p:txBody>
      </p:sp>
      <p:sp>
        <p:nvSpPr>
          <p:cNvPr id="45" name="AutoShape 47" descr="浅色上对角线"/>
          <p:cNvSpPr/>
          <p:nvPr/>
        </p:nvSpPr>
        <p:spPr bwMode="auto">
          <a:xfrm>
            <a:off x="1048766" y="5905447"/>
            <a:ext cx="1734036" cy="1447743"/>
          </a:xfrm>
          <a:prstGeom prst="accentBorderCallout1">
            <a:avLst>
              <a:gd name="adj1" fmla="val 9917"/>
              <a:gd name="adj2" fmla="val -3412"/>
              <a:gd name="adj3" fmla="val -46339"/>
              <a:gd name="adj4" fmla="val 14440"/>
            </a:avLst>
          </a:prstGeom>
          <a:solidFill>
            <a:srgbClr val="FFFFFF"/>
          </a:solidFill>
          <a:ln w="3175" algn="ctr">
            <a:solidFill>
              <a:schemeClr val="accent1">
                <a:lumMod val="75000"/>
              </a:schemeClr>
            </a:solidFill>
            <a:miter lim="800000"/>
          </a:ln>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r>
              <a:rPr lang="zh-CN" altLang="en-US" sz="1400" kern="0">
                <a:solidFill>
                  <a:sysClr val="windowText" lastClr="000000"/>
                </a:solidFill>
                <a:latin typeface="+mn-ea"/>
                <a:ea typeface="+mn-ea"/>
              </a:rPr>
              <a:t>通</a:t>
            </a:r>
            <a:r>
              <a:rPr lang="zh-CN" altLang="en-US" sz="1400" kern="0" smtClean="0">
                <a:solidFill>
                  <a:sysClr val="windowText" lastClr="000000"/>
                </a:solidFill>
                <a:latin typeface="+mn-ea"/>
                <a:ea typeface="+mn-ea"/>
              </a:rPr>
              <a:t>过资</a:t>
            </a:r>
            <a:r>
              <a:rPr lang="zh-CN" altLang="en-US" sz="1400" kern="0">
                <a:solidFill>
                  <a:sysClr val="windowText" lastClr="000000"/>
                </a:solidFill>
                <a:latin typeface="+mn-ea"/>
                <a:ea typeface="+mn-ea"/>
              </a:rPr>
              <a:t>金、人力资源、资产管理实现核心资源集中掌控，实时动态的集中化管理，在很大程度上规避资源分散管理的代理风险；</a:t>
            </a:r>
          </a:p>
        </p:txBody>
      </p:sp>
      <p:sp>
        <p:nvSpPr>
          <p:cNvPr id="46" name="AutoShape 47" descr="浅色上对角线"/>
          <p:cNvSpPr/>
          <p:nvPr/>
        </p:nvSpPr>
        <p:spPr bwMode="auto">
          <a:xfrm>
            <a:off x="6082551" y="5905447"/>
            <a:ext cx="1555298" cy="1447743"/>
          </a:xfrm>
          <a:prstGeom prst="accentBorderCallout1">
            <a:avLst>
              <a:gd name="adj1" fmla="val 9917"/>
              <a:gd name="adj2" fmla="val -3917"/>
              <a:gd name="adj3" fmla="val -36047"/>
              <a:gd name="adj4" fmla="val -95793"/>
            </a:avLst>
          </a:prstGeom>
          <a:solidFill>
            <a:srgbClr val="FFFFFF"/>
          </a:solidFill>
          <a:ln w="3175" algn="ctr">
            <a:solidFill>
              <a:schemeClr val="accent1">
                <a:lumMod val="75000"/>
              </a:schemeClr>
            </a:solidFill>
            <a:miter lim="800000"/>
          </a:ln>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r>
              <a:rPr lang="zh-CN" altLang="en-US" sz="1400" kern="0">
                <a:solidFill>
                  <a:sysClr val="windowText" lastClr="000000"/>
                </a:solidFill>
                <a:latin typeface="+mn-ea"/>
                <a:ea typeface="+mn-ea"/>
              </a:rPr>
              <a:t>通</a:t>
            </a:r>
            <a:r>
              <a:rPr lang="zh-CN" altLang="en-US" sz="1400" kern="0" smtClean="0">
                <a:solidFill>
                  <a:sysClr val="windowText" lastClr="000000"/>
                </a:solidFill>
                <a:latin typeface="+mn-ea"/>
                <a:ea typeface="+mn-ea"/>
              </a:rPr>
              <a:t>过供</a:t>
            </a:r>
            <a:r>
              <a:rPr lang="zh-CN" altLang="en-US" sz="1400" kern="0">
                <a:solidFill>
                  <a:sysClr val="windowText" lastClr="000000"/>
                </a:solidFill>
                <a:latin typeface="+mn-ea"/>
                <a:ea typeface="+mn-ea"/>
              </a:rPr>
              <a:t>应链的</a:t>
            </a:r>
            <a:r>
              <a:rPr lang="zh-CN" altLang="en-US" sz="1400" kern="0" smtClean="0">
                <a:solidFill>
                  <a:sysClr val="windowText" lastClr="000000"/>
                </a:solidFill>
                <a:latin typeface="+mn-ea"/>
                <a:ea typeface="+mn-ea"/>
              </a:rPr>
              <a:t>管理，实现产供销协同，提高运营效率，提升产品品质，降低生产成本，凸</a:t>
            </a:r>
            <a:r>
              <a:rPr lang="zh-CN" altLang="en-US" sz="1400" kern="0">
                <a:solidFill>
                  <a:sysClr val="windowText" lastClr="000000"/>
                </a:solidFill>
                <a:latin typeface="+mn-ea"/>
                <a:ea typeface="+mn-ea"/>
              </a:rPr>
              <a:t>显公司规模</a:t>
            </a:r>
            <a:r>
              <a:rPr lang="zh-CN" altLang="en-US" sz="1400" kern="0" smtClean="0">
                <a:solidFill>
                  <a:sysClr val="windowText" lastClr="000000"/>
                </a:solidFill>
                <a:latin typeface="+mn-ea"/>
                <a:ea typeface="+mn-ea"/>
              </a:rPr>
              <a:t>优势；</a:t>
            </a:r>
            <a:endParaRPr lang="zh-CN" altLang="en-US" sz="1400" kern="0">
              <a:solidFill>
                <a:sysClr val="windowText" lastClr="000000"/>
              </a:solidFill>
              <a:latin typeface="+mn-ea"/>
              <a:ea typeface="+mn-ea"/>
            </a:endParaRPr>
          </a:p>
        </p:txBody>
      </p:sp>
      <p:sp>
        <p:nvSpPr>
          <p:cNvPr id="47" name="Oval 57"/>
          <p:cNvSpPr>
            <a:spLocks noChangeArrowheads="1"/>
          </p:cNvSpPr>
          <p:nvPr/>
        </p:nvSpPr>
        <p:spPr bwMode="auto">
          <a:xfrm>
            <a:off x="1064255" y="4833397"/>
            <a:ext cx="1488734" cy="469562"/>
          </a:xfrm>
          <a:prstGeom prst="ellipse">
            <a:avLst/>
          </a:prstGeom>
          <a:noFill/>
          <a:ln w="9525" algn="ctr">
            <a:solidFill>
              <a:srgbClr val="FF0000"/>
            </a:solidFill>
            <a:round/>
          </a:ln>
        </p:spPr>
        <p:txBody>
          <a:bodyPr wrap="none"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48" name="Oval 58"/>
          <p:cNvSpPr>
            <a:spLocks noChangeArrowheads="1"/>
          </p:cNvSpPr>
          <p:nvPr/>
        </p:nvSpPr>
        <p:spPr bwMode="auto">
          <a:xfrm>
            <a:off x="2552989" y="4833397"/>
            <a:ext cx="626927" cy="469562"/>
          </a:xfrm>
          <a:prstGeom prst="ellipse">
            <a:avLst/>
          </a:prstGeom>
          <a:noFill/>
          <a:ln w="9525" algn="ctr">
            <a:solidFill>
              <a:srgbClr val="FF0000"/>
            </a:solidFill>
            <a:round/>
          </a:ln>
        </p:spPr>
        <p:txBody>
          <a:bodyPr wrap="none"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49" name="Oval 59"/>
          <p:cNvSpPr>
            <a:spLocks noChangeArrowheads="1"/>
          </p:cNvSpPr>
          <p:nvPr/>
        </p:nvSpPr>
        <p:spPr bwMode="auto">
          <a:xfrm>
            <a:off x="4088355" y="4833397"/>
            <a:ext cx="734004" cy="469562"/>
          </a:xfrm>
          <a:prstGeom prst="ellipse">
            <a:avLst/>
          </a:prstGeom>
          <a:noFill/>
          <a:ln w="9525" algn="ctr">
            <a:solidFill>
              <a:srgbClr val="FF0000"/>
            </a:solidFill>
            <a:round/>
          </a:ln>
        </p:spPr>
        <p:txBody>
          <a:bodyPr wrap="none"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50" name="Oval 60"/>
          <p:cNvSpPr>
            <a:spLocks noChangeArrowheads="1"/>
          </p:cNvSpPr>
          <p:nvPr/>
        </p:nvSpPr>
        <p:spPr bwMode="auto">
          <a:xfrm>
            <a:off x="6147023" y="3188202"/>
            <a:ext cx="784090" cy="469562"/>
          </a:xfrm>
          <a:prstGeom prst="ellipse">
            <a:avLst/>
          </a:prstGeom>
          <a:noFill/>
          <a:ln w="9525" algn="ctr">
            <a:solidFill>
              <a:srgbClr val="FF0000"/>
            </a:solidFill>
            <a:round/>
          </a:ln>
        </p:spPr>
        <p:txBody>
          <a:bodyPr wrap="none"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51" name="AutoShape 47" descr="浅色上对角线"/>
          <p:cNvSpPr/>
          <p:nvPr/>
        </p:nvSpPr>
        <p:spPr bwMode="auto">
          <a:xfrm>
            <a:off x="7996714" y="3186476"/>
            <a:ext cx="1958498" cy="1094494"/>
          </a:xfrm>
          <a:prstGeom prst="accentBorderCallout1">
            <a:avLst>
              <a:gd name="adj1" fmla="val 11356"/>
              <a:gd name="adj2" fmla="val -4231"/>
              <a:gd name="adj3" fmla="val 11394"/>
              <a:gd name="adj4" fmla="val -44505"/>
            </a:avLst>
          </a:prstGeom>
          <a:solidFill>
            <a:srgbClr val="FFFFFF"/>
          </a:solidFill>
          <a:ln w="3175" algn="ctr">
            <a:solidFill>
              <a:schemeClr val="accent1">
                <a:lumMod val="75000"/>
              </a:schemeClr>
            </a:solidFill>
            <a:miter lim="800000"/>
          </a:ln>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r>
              <a:rPr lang="zh-CN" altLang="en-US" sz="1400" kern="0">
                <a:solidFill>
                  <a:sysClr val="windowText" lastClr="000000"/>
                </a:solidFill>
                <a:latin typeface="+mn-ea"/>
                <a:ea typeface="+mn-ea"/>
              </a:rPr>
              <a:t>通过流程可视、过程透明，一定程度上解决信息不对称等问题；</a:t>
            </a:r>
          </a:p>
        </p:txBody>
      </p:sp>
      <p:sp>
        <p:nvSpPr>
          <p:cNvPr id="56" name="Line 21"/>
          <p:cNvSpPr>
            <a:spLocks noChangeShapeType="1"/>
          </p:cNvSpPr>
          <p:nvPr/>
        </p:nvSpPr>
        <p:spPr bwMode="auto">
          <a:xfrm flipH="1">
            <a:off x="5713528" y="3426436"/>
            <a:ext cx="355776" cy="1727"/>
          </a:xfrm>
          <a:prstGeom prst="line">
            <a:avLst/>
          </a:prstGeom>
          <a:noFill/>
          <a:ln w="9525">
            <a:solidFill>
              <a:schemeClr val="accent1">
                <a:lumMod val="75000"/>
              </a:schemeClr>
            </a:solidFill>
            <a:round/>
            <a:head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60" name="Line 34"/>
          <p:cNvSpPr>
            <a:spLocks noChangeShapeType="1"/>
          </p:cNvSpPr>
          <p:nvPr/>
        </p:nvSpPr>
        <p:spPr bwMode="auto">
          <a:xfrm>
            <a:off x="4411317" y="3747533"/>
            <a:ext cx="1657987" cy="239959"/>
          </a:xfrm>
          <a:prstGeom prst="line">
            <a:avLst/>
          </a:prstGeom>
          <a:noFill/>
          <a:ln w="9525">
            <a:solidFill>
              <a:schemeClr val="accent1">
                <a:lumMod val="75000"/>
              </a:schemeClr>
            </a:solidFill>
            <a:round/>
            <a:tailEnd type="triangle" w="med" len="med"/>
          </a:ln>
        </p:spPr>
        <p:txBody>
          <a:bodyPr lIns="93600" tIns="46800" rIns="93600" bIns="468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endParaRPr lang="zh-CN" altLang="en-US" sz="1800" kern="0">
              <a:solidFill>
                <a:sysClr val="windowText" lastClr="000000"/>
              </a:solidFill>
              <a:latin typeface="+mn-ea"/>
              <a:ea typeface="+mn-ea"/>
            </a:endParaRPr>
          </a:p>
        </p:txBody>
      </p:sp>
      <p:sp>
        <p:nvSpPr>
          <p:cNvPr id="3" name="椭圆 2"/>
          <p:cNvSpPr/>
          <p:nvPr/>
        </p:nvSpPr>
        <p:spPr bwMode="auto">
          <a:xfrm>
            <a:off x="3310700" y="4888639"/>
            <a:ext cx="595840" cy="414320"/>
          </a:xfrm>
          <a:prstGeom prst="ellipse">
            <a:avLst/>
          </a:prstGeom>
          <a:noFill/>
          <a:ln w="9525" cap="flat" cmpd="sng" algn="ctr">
            <a:solidFill>
              <a:srgbClr val="C0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61" name="AutoShape 47" descr="浅色上对角线"/>
          <p:cNvSpPr/>
          <p:nvPr/>
        </p:nvSpPr>
        <p:spPr bwMode="auto">
          <a:xfrm>
            <a:off x="4563729" y="5913031"/>
            <a:ext cx="1337160" cy="1447743"/>
          </a:xfrm>
          <a:prstGeom prst="accentBorderCallout1">
            <a:avLst>
              <a:gd name="adj1" fmla="val 9917"/>
              <a:gd name="adj2" fmla="val -3917"/>
              <a:gd name="adj3" fmla="val -46573"/>
              <a:gd name="adj4" fmla="val -76031"/>
            </a:avLst>
          </a:prstGeom>
          <a:solidFill>
            <a:srgbClr val="FFFFFF"/>
          </a:solidFill>
          <a:ln w="3175" algn="ctr">
            <a:solidFill>
              <a:schemeClr val="accent1">
                <a:lumMod val="75000"/>
              </a:schemeClr>
            </a:solidFill>
            <a:miter lim="800000"/>
          </a:ln>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fontAlgn="auto">
              <a:spcBef>
                <a:spcPct val="0"/>
              </a:spcBef>
              <a:spcAft>
                <a:spcPct val="0"/>
              </a:spcAft>
              <a:defRPr/>
            </a:pPr>
            <a:r>
              <a:rPr lang="zh-CN" altLang="en-US" sz="1400" kern="0" smtClean="0">
                <a:solidFill>
                  <a:sysClr val="windowText" lastClr="000000"/>
                </a:solidFill>
                <a:latin typeface="+mn-ea"/>
                <a:ea typeface="+mn-ea"/>
              </a:rPr>
              <a:t>通过搭建符合海利得的风险管控体系，借助信息化工具，整体提升</a:t>
            </a:r>
            <a:r>
              <a:rPr lang="zh-CN" altLang="en-US" sz="1400" kern="0">
                <a:solidFill>
                  <a:sysClr val="windowText" lastClr="000000"/>
                </a:solidFill>
                <a:latin typeface="+mn-ea"/>
                <a:ea typeface="+mn-ea"/>
              </a:rPr>
              <a:t>风险</a:t>
            </a:r>
            <a:r>
              <a:rPr lang="zh-CN" altLang="en-US" sz="1400" kern="0" smtClean="0">
                <a:solidFill>
                  <a:sysClr val="windowText" lastClr="000000"/>
                </a:solidFill>
                <a:latin typeface="+mn-ea"/>
                <a:ea typeface="+mn-ea"/>
              </a:rPr>
              <a:t>管理水平；</a:t>
            </a:r>
            <a:endParaRPr lang="zh-CN" altLang="en-US" sz="1400" kern="0">
              <a:solidFill>
                <a:sysClr val="windowText" lastClr="000000"/>
              </a:solidFill>
              <a:latin typeface="+mn-ea"/>
              <a:ea typeface="+mn-ea"/>
            </a:endParaRPr>
          </a:p>
        </p:txBody>
      </p:sp>
    </p:spTree>
    <p:extLst>
      <p:ext uri="{BB962C8B-B14F-4D97-AF65-F5344CB8AC3E}">
        <p14:creationId xmlns:p14="http://schemas.microsoft.com/office/powerpoint/2010/main" val="2046065710"/>
      </p:ext>
    </p:extLst>
  </p:cSld>
  <p:clrMapOvr>
    <a:masterClrMapping/>
  </p:clrMapOvr>
  <p:transition>
    <p:split orient="vert"/>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smtClean="0"/>
              <a:t>AMT</a:t>
            </a:r>
            <a:r>
              <a:rPr lang="zh-CN" altLang="en-US" smtClean="0"/>
              <a:t>认为海</a:t>
            </a:r>
            <a:r>
              <a:rPr lang="zh-CN" altLang="en-US"/>
              <a:t>利</a:t>
            </a:r>
            <a:r>
              <a:rPr lang="zh-CN" altLang="en-US" smtClean="0"/>
              <a:t>得的信息化建设需要从以下能力的</a:t>
            </a:r>
            <a:r>
              <a:rPr lang="zh-CN" altLang="en-US"/>
              <a:t>建</a:t>
            </a:r>
            <a:r>
              <a:rPr lang="zh-CN" altLang="en-US" smtClean="0"/>
              <a:t>设去支撑战</a:t>
            </a:r>
            <a:r>
              <a:rPr lang="zh-CN" altLang="en-US"/>
              <a:t>略、运营和风险管</a:t>
            </a:r>
            <a:r>
              <a:rPr lang="zh-CN" altLang="en-US" smtClean="0"/>
              <a:t>控，其中管控、风险、市场、研发能力的建设是相对迫切</a:t>
            </a:r>
            <a:endParaRPr lang="zh-CN" altLang="en-US">
              <a:solidFill>
                <a:srgbClr val="FF0000"/>
              </a:solidFill>
            </a:endParaRPr>
          </a:p>
        </p:txBody>
      </p:sp>
      <p:sp>
        <p:nvSpPr>
          <p:cNvPr id="45" name="文本框 44"/>
          <p:cNvSpPr txBox="1"/>
          <p:nvPr/>
        </p:nvSpPr>
        <p:spPr>
          <a:xfrm>
            <a:off x="178331" y="1476375"/>
            <a:ext cx="2892506" cy="338554"/>
          </a:xfrm>
          <a:prstGeom prst="rect">
            <a:avLst/>
          </a:prstGeom>
          <a:noFill/>
        </p:spPr>
        <p:txBody>
          <a:bodyPr wrap="squar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r>
              <a:rPr lang="zh-CN" altLang="en-US" b="1" smtClean="0">
                <a:latin typeface="+mn-ea"/>
                <a:ea typeface="+mn-ea"/>
              </a:rPr>
              <a:t>海利得核心能力建设</a:t>
            </a:r>
            <a:endParaRPr lang="zh-CN" altLang="en-US" b="1">
              <a:latin typeface="+mn-ea"/>
              <a:ea typeface="+mn-ea"/>
            </a:endParaRPr>
          </a:p>
        </p:txBody>
      </p:sp>
      <p:sp>
        <p:nvSpPr>
          <p:cNvPr id="46" name="文本框 45"/>
          <p:cNvSpPr txBox="1"/>
          <p:nvPr/>
        </p:nvSpPr>
        <p:spPr>
          <a:xfrm>
            <a:off x="3881589" y="1476375"/>
            <a:ext cx="3337781" cy="338554"/>
          </a:xfrm>
          <a:prstGeom prst="rect">
            <a:avLst/>
          </a:prstGeom>
          <a:noFill/>
        </p:spPr>
        <p:txBody>
          <a:bodyPr wrap="squar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r>
              <a:rPr lang="zh-CN" altLang="en-US" b="1" smtClean="0">
                <a:latin typeface="+mn-ea"/>
                <a:ea typeface="+mn-ea"/>
              </a:rPr>
              <a:t>海利得未来信</a:t>
            </a:r>
            <a:r>
              <a:rPr lang="zh-CN" altLang="en-US" b="1">
                <a:latin typeface="+mn-ea"/>
                <a:ea typeface="+mn-ea"/>
              </a:rPr>
              <a:t>息</a:t>
            </a:r>
            <a:r>
              <a:rPr lang="zh-CN" altLang="en-US" b="1" smtClean="0">
                <a:latin typeface="+mn-ea"/>
                <a:ea typeface="+mn-ea"/>
              </a:rPr>
              <a:t>化建设支持方向</a:t>
            </a:r>
            <a:endParaRPr lang="zh-CN" altLang="en-US" b="1">
              <a:latin typeface="+mn-ea"/>
              <a:ea typeface="+mn-ea"/>
            </a:endParaRPr>
          </a:p>
        </p:txBody>
      </p:sp>
      <p:grpSp>
        <p:nvGrpSpPr>
          <p:cNvPr id="5" name="Group 3"/>
          <p:cNvGrpSpPr/>
          <p:nvPr/>
        </p:nvGrpSpPr>
        <p:grpSpPr>
          <a:xfrm>
            <a:off x="3323547" y="3098434"/>
            <a:ext cx="4659783" cy="457472"/>
            <a:chOff x="1156" y="1307"/>
            <a:chExt cx="3039" cy="362"/>
          </a:xfrm>
          <a:solidFill>
            <a:schemeClr val="accent1"/>
          </a:solidFill>
        </p:grpSpPr>
        <p:sp>
          <p:nvSpPr>
            <p:cNvPr id="33" name="AutoShape 4"/>
            <p:cNvSpPr>
              <a:spLocks noChangeArrowheads="1"/>
            </p:cNvSpPr>
            <p:nvPr/>
          </p:nvSpPr>
          <p:spPr bwMode="auto">
            <a:xfrm>
              <a:off x="1156" y="1472"/>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34" name="AutoShape 5"/>
            <p:cNvSpPr>
              <a:spLocks noChangeArrowheads="1"/>
            </p:cNvSpPr>
            <p:nvPr/>
          </p:nvSpPr>
          <p:spPr bwMode="auto">
            <a:xfrm>
              <a:off x="1196" y="1317"/>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35" name="Text Box 6"/>
            <p:cNvSpPr txBox="1">
              <a:spLocks noChangeArrowheads="1"/>
            </p:cNvSpPr>
            <p:nvPr/>
          </p:nvSpPr>
          <p:spPr bwMode="auto">
            <a:xfrm>
              <a:off x="1340" y="1307"/>
              <a:ext cx="2671" cy="341"/>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b="1" smtClean="0">
                  <a:solidFill>
                    <a:srgbClr val="C00000"/>
                  </a:solidFill>
                  <a:latin typeface="+mn-ea"/>
                  <a:ea typeface="+mn-ea"/>
                </a:rPr>
                <a:t>3.</a:t>
              </a:r>
              <a:r>
                <a:rPr kumimoji="1" lang="zh-CN" altLang="en-US" sz="1400" b="1">
                  <a:solidFill>
                    <a:srgbClr val="C00000"/>
                  </a:solidFill>
                  <a:latin typeface="+mn-ea"/>
                  <a:ea typeface="+mn-ea"/>
                </a:rPr>
                <a:t>支撑在高速规模扩张过程中的稳定运营，包括对环境风险、运营风险和财务风险的预警和控制能</a:t>
              </a:r>
              <a:r>
                <a:rPr kumimoji="1" lang="zh-CN" altLang="en-US" sz="1400" b="1" smtClean="0">
                  <a:solidFill>
                    <a:srgbClr val="C00000"/>
                  </a:solidFill>
                  <a:latin typeface="+mn-ea"/>
                  <a:ea typeface="+mn-ea"/>
                </a:rPr>
                <a:t>力</a:t>
              </a:r>
              <a:r>
                <a:rPr kumimoji="1" lang="zh-CN" altLang="en-US" sz="1400" b="1" smtClean="0">
                  <a:solidFill>
                    <a:srgbClr val="000000"/>
                  </a:solidFill>
                  <a:latin typeface="+mn-ea"/>
                  <a:ea typeface="+mn-ea"/>
                </a:rPr>
                <a:t>；</a:t>
              </a:r>
              <a:endParaRPr kumimoji="1" lang="zh-CN" altLang="en-US" sz="1400" b="1">
                <a:solidFill>
                  <a:srgbClr val="000000"/>
                </a:solidFill>
                <a:latin typeface="+mn-ea"/>
                <a:ea typeface="+mn-ea"/>
              </a:endParaRPr>
            </a:p>
          </p:txBody>
        </p:sp>
      </p:grpSp>
      <p:grpSp>
        <p:nvGrpSpPr>
          <p:cNvPr id="6" name="Group 19"/>
          <p:cNvGrpSpPr/>
          <p:nvPr/>
        </p:nvGrpSpPr>
        <p:grpSpPr>
          <a:xfrm>
            <a:off x="3323548" y="4817639"/>
            <a:ext cx="4653880" cy="453682"/>
            <a:chOff x="1156" y="3073"/>
            <a:chExt cx="3039" cy="359"/>
          </a:xfrm>
          <a:solidFill>
            <a:schemeClr val="accent1"/>
          </a:solidFill>
        </p:grpSpPr>
        <p:sp>
          <p:nvSpPr>
            <p:cNvPr id="30" name="AutoShape 20"/>
            <p:cNvSpPr>
              <a:spLocks noChangeArrowheads="1"/>
            </p:cNvSpPr>
            <p:nvPr/>
          </p:nvSpPr>
          <p:spPr bwMode="auto">
            <a:xfrm>
              <a:off x="1156" y="3235"/>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31" name="AutoShape 21"/>
            <p:cNvSpPr>
              <a:spLocks noChangeArrowheads="1"/>
            </p:cNvSpPr>
            <p:nvPr/>
          </p:nvSpPr>
          <p:spPr bwMode="auto">
            <a:xfrm>
              <a:off x="1196" y="3080"/>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32" name="Text Box 22"/>
            <p:cNvSpPr txBox="1">
              <a:spLocks noChangeArrowheads="1"/>
            </p:cNvSpPr>
            <p:nvPr/>
          </p:nvSpPr>
          <p:spPr bwMode="auto">
            <a:xfrm>
              <a:off x="1340" y="3073"/>
              <a:ext cx="2671" cy="341"/>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b="1" smtClean="0">
                  <a:solidFill>
                    <a:srgbClr val="C00000"/>
                  </a:solidFill>
                  <a:latin typeface="+mn-ea"/>
                  <a:ea typeface="+mn-ea"/>
                </a:rPr>
                <a:t>6.</a:t>
              </a:r>
              <a:r>
                <a:rPr kumimoji="1" lang="zh-CN" altLang="en-US" sz="1400" b="1">
                  <a:solidFill>
                    <a:srgbClr val="C00000"/>
                  </a:solidFill>
                  <a:latin typeface="+mn-ea"/>
                  <a:ea typeface="+mn-ea"/>
                </a:rPr>
                <a:t>通过建立</a:t>
              </a:r>
              <a:r>
                <a:rPr kumimoji="1" lang="en-US" altLang="zh-CN" sz="1400" b="1">
                  <a:solidFill>
                    <a:srgbClr val="C00000"/>
                  </a:solidFill>
                  <a:latin typeface="+mn-ea"/>
                  <a:ea typeface="+mn-ea"/>
                </a:rPr>
                <a:t>PLM </a:t>
              </a:r>
              <a:r>
                <a:rPr kumimoji="1" lang="zh-CN" altLang="en-US" sz="1400" b="1">
                  <a:solidFill>
                    <a:srgbClr val="C00000"/>
                  </a:solidFill>
                  <a:latin typeface="+mn-ea"/>
                  <a:ea typeface="+mn-ea"/>
                </a:rPr>
                <a:t>产品研发管理平</a:t>
              </a:r>
              <a:r>
                <a:rPr kumimoji="1" lang="zh-CN" altLang="en-US" sz="1400" b="1" smtClean="0">
                  <a:solidFill>
                    <a:srgbClr val="C00000"/>
                  </a:solidFill>
                  <a:latin typeface="+mn-ea"/>
                  <a:ea typeface="+mn-ea"/>
                </a:rPr>
                <a:t>台，实现研</a:t>
              </a:r>
              <a:r>
                <a:rPr kumimoji="1" lang="zh-CN" altLang="en-US" sz="1400" b="1">
                  <a:solidFill>
                    <a:srgbClr val="C00000"/>
                  </a:solidFill>
                  <a:latin typeface="+mn-ea"/>
                  <a:ea typeface="+mn-ea"/>
                </a:rPr>
                <a:t>发与创新能力提升；</a:t>
              </a:r>
            </a:p>
          </p:txBody>
        </p:sp>
      </p:grpSp>
      <p:grpSp>
        <p:nvGrpSpPr>
          <p:cNvPr id="7" name="Group 3"/>
          <p:cNvGrpSpPr/>
          <p:nvPr/>
        </p:nvGrpSpPr>
        <p:grpSpPr>
          <a:xfrm>
            <a:off x="3320323" y="2523637"/>
            <a:ext cx="4720795" cy="456209"/>
            <a:chOff x="1156" y="1308"/>
            <a:chExt cx="3039" cy="361"/>
          </a:xfrm>
          <a:solidFill>
            <a:schemeClr val="accent1"/>
          </a:solidFill>
        </p:grpSpPr>
        <p:sp>
          <p:nvSpPr>
            <p:cNvPr id="27" name="AutoShape 4"/>
            <p:cNvSpPr>
              <a:spLocks noChangeArrowheads="1"/>
            </p:cNvSpPr>
            <p:nvPr/>
          </p:nvSpPr>
          <p:spPr bwMode="auto">
            <a:xfrm>
              <a:off x="1156" y="1472"/>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28" name="AutoShape 5"/>
            <p:cNvSpPr>
              <a:spLocks noChangeArrowheads="1"/>
            </p:cNvSpPr>
            <p:nvPr/>
          </p:nvSpPr>
          <p:spPr bwMode="auto">
            <a:xfrm>
              <a:off x="1196" y="1317"/>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29" name="Text Box 6"/>
            <p:cNvSpPr txBox="1">
              <a:spLocks noChangeArrowheads="1"/>
            </p:cNvSpPr>
            <p:nvPr/>
          </p:nvSpPr>
          <p:spPr bwMode="auto">
            <a:xfrm>
              <a:off x="1340" y="1308"/>
              <a:ext cx="2671" cy="341"/>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smtClean="0">
                  <a:solidFill>
                    <a:srgbClr val="C00000"/>
                  </a:solidFill>
                  <a:latin typeface="+mn-ea"/>
                  <a:ea typeface="+mn-ea"/>
                </a:rPr>
                <a:t>2.</a:t>
              </a:r>
              <a:r>
                <a:rPr kumimoji="1" lang="zh-CN" altLang="en-US" sz="1400" b="1">
                  <a:solidFill>
                    <a:srgbClr val="C00000"/>
                  </a:solidFill>
                  <a:latin typeface="+mn-ea"/>
                  <a:ea typeface="+mn-ea"/>
                </a:rPr>
                <a:t>支撑对跨地域、多生产基地、超大规模、复杂业务结构的集团化管理；</a:t>
              </a:r>
            </a:p>
          </p:txBody>
        </p:sp>
      </p:grpSp>
      <p:sp>
        <p:nvSpPr>
          <p:cNvPr id="8" name="Rectangle 6"/>
          <p:cNvSpPr>
            <a:spLocks noChangeArrowheads="1"/>
          </p:cNvSpPr>
          <p:nvPr/>
        </p:nvSpPr>
        <p:spPr bwMode="auto">
          <a:xfrm>
            <a:off x="90116" y="2772519"/>
            <a:ext cx="2941452" cy="2579331"/>
          </a:xfrm>
          <a:prstGeom prst="rect">
            <a:avLst/>
          </a:prstGeom>
          <a:solidFill>
            <a:schemeClr val="bg2">
              <a:lumMod val="40000"/>
              <a:lumOff val="60000"/>
            </a:schemeClr>
          </a:solidFill>
          <a:ln>
            <a:noFill/>
          </a:ln>
          <a:extLst/>
        </p:spPr>
        <p:txBody>
          <a:bodyPr wrap="square" lIns="100746" tIns="50373" rIns="100746" bIns="5037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636730" lvl="1" indent="-342900">
              <a:spcBef>
                <a:spcPct val="25000"/>
              </a:spcBef>
              <a:spcAft>
                <a:spcPct val="25000"/>
              </a:spcAft>
              <a:buSzPct val="80000"/>
              <a:buFont typeface="+mj-lt"/>
              <a:buAutoNum type="arabicPeriod"/>
            </a:pPr>
            <a:r>
              <a:rPr kumimoji="1" lang="zh-CN" altLang="en-US" sz="1400" smtClean="0">
                <a:solidFill>
                  <a:srgbClr val="080808"/>
                </a:solidFill>
                <a:latin typeface="Arial"/>
                <a:ea typeface="楷体_GB2312" pitchFamily="49" charset="-122"/>
              </a:rPr>
              <a:t>经营决策能力</a:t>
            </a:r>
            <a:endParaRPr kumimoji="1" lang="en-US" altLang="zh-CN" sz="1400" smtClean="0">
              <a:solidFill>
                <a:srgbClr val="080808"/>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400" b="1" smtClean="0">
                <a:solidFill>
                  <a:srgbClr val="C00000"/>
                </a:solidFill>
                <a:latin typeface="Arial"/>
                <a:ea typeface="楷体_GB2312" pitchFamily="49" charset="-122"/>
              </a:rPr>
              <a:t>集团</a:t>
            </a:r>
            <a:r>
              <a:rPr kumimoji="1" lang="zh-CN" altLang="en-US" sz="1400" b="1">
                <a:solidFill>
                  <a:srgbClr val="C00000"/>
                </a:solidFill>
                <a:latin typeface="Arial"/>
                <a:ea typeface="楷体_GB2312" pitchFamily="49" charset="-122"/>
              </a:rPr>
              <a:t>管控</a:t>
            </a:r>
            <a:r>
              <a:rPr kumimoji="1" lang="zh-CN" altLang="en-US" sz="1400" b="1" smtClean="0">
                <a:solidFill>
                  <a:srgbClr val="C00000"/>
                </a:solidFill>
                <a:latin typeface="Arial"/>
                <a:ea typeface="楷体_GB2312" pitchFamily="49" charset="-122"/>
              </a:rPr>
              <a:t>能力</a:t>
            </a:r>
            <a:endParaRPr kumimoji="1" lang="en-US" altLang="zh-CN" sz="1400" b="1" smtClean="0">
              <a:solidFill>
                <a:srgbClr val="C00000"/>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400" b="1" smtClean="0">
                <a:solidFill>
                  <a:srgbClr val="C00000"/>
                </a:solidFill>
                <a:latin typeface="Arial"/>
                <a:ea typeface="楷体_GB2312" pitchFamily="49" charset="-122"/>
              </a:rPr>
              <a:t>风险控制能力</a:t>
            </a:r>
            <a:endParaRPr kumimoji="1" lang="en-US" altLang="zh-CN" sz="1400" b="1" smtClean="0">
              <a:solidFill>
                <a:srgbClr val="C00000"/>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400">
                <a:solidFill>
                  <a:srgbClr val="080808"/>
                </a:solidFill>
                <a:latin typeface="Arial"/>
                <a:ea typeface="楷体_GB2312" pitchFamily="49" charset="-122"/>
              </a:rPr>
              <a:t>组</a:t>
            </a:r>
            <a:r>
              <a:rPr kumimoji="1" lang="zh-CN" altLang="en-US" sz="1400" smtClean="0">
                <a:solidFill>
                  <a:srgbClr val="080808"/>
                </a:solidFill>
                <a:latin typeface="Arial"/>
                <a:ea typeface="楷体_GB2312" pitchFamily="49" charset="-122"/>
              </a:rPr>
              <a:t>织学习与人力开发能力</a:t>
            </a:r>
            <a:endParaRPr kumimoji="1" lang="en-US" altLang="zh-CN" sz="1400" smtClean="0">
              <a:solidFill>
                <a:srgbClr val="080808"/>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400" b="1" smtClean="0">
                <a:solidFill>
                  <a:srgbClr val="C00000"/>
                </a:solidFill>
                <a:latin typeface="Arial"/>
                <a:ea typeface="楷体_GB2312" pitchFamily="49" charset="-122"/>
              </a:rPr>
              <a:t>客户关系管</a:t>
            </a:r>
            <a:r>
              <a:rPr kumimoji="1" lang="zh-CN" altLang="en-US" sz="1400" b="1">
                <a:solidFill>
                  <a:srgbClr val="C00000"/>
                </a:solidFill>
                <a:latin typeface="Arial"/>
                <a:ea typeface="楷体_GB2312" pitchFamily="49" charset="-122"/>
              </a:rPr>
              <a:t>理能力</a:t>
            </a:r>
            <a:endParaRPr kumimoji="1" lang="en-US" altLang="zh-CN" sz="1400" b="1">
              <a:solidFill>
                <a:srgbClr val="C00000"/>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400" b="1">
                <a:solidFill>
                  <a:srgbClr val="C00000"/>
                </a:solidFill>
                <a:latin typeface="Arial"/>
                <a:ea typeface="楷体_GB2312" pitchFamily="49" charset="-122"/>
              </a:rPr>
              <a:t>研发协同与知识积累能力</a:t>
            </a:r>
            <a:endParaRPr kumimoji="1" lang="en-US" altLang="zh-CN" sz="1400" b="1">
              <a:solidFill>
                <a:srgbClr val="C00000"/>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400">
                <a:solidFill>
                  <a:srgbClr val="080808"/>
                </a:solidFill>
                <a:latin typeface="Arial"/>
                <a:ea typeface="楷体_GB2312" pitchFamily="49" charset="-122"/>
              </a:rPr>
              <a:t>产销协同能力</a:t>
            </a:r>
            <a:endParaRPr kumimoji="1" lang="en-US" altLang="zh-CN" sz="1400">
              <a:solidFill>
                <a:srgbClr val="080808"/>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400">
                <a:solidFill>
                  <a:srgbClr val="080808"/>
                </a:solidFill>
                <a:latin typeface="Arial"/>
                <a:ea typeface="楷体_GB2312" pitchFamily="49" charset="-122"/>
              </a:rPr>
              <a:t>生产制造执行能</a:t>
            </a:r>
            <a:r>
              <a:rPr kumimoji="1" lang="zh-CN" altLang="en-US" sz="1400" smtClean="0">
                <a:solidFill>
                  <a:srgbClr val="080808"/>
                </a:solidFill>
                <a:latin typeface="Arial"/>
                <a:ea typeface="楷体_GB2312" pitchFamily="49" charset="-122"/>
              </a:rPr>
              <a:t>力</a:t>
            </a:r>
            <a:endParaRPr kumimoji="1" lang="en-US" altLang="zh-CN" sz="1400">
              <a:solidFill>
                <a:srgbClr val="080808"/>
              </a:solidFill>
              <a:latin typeface="Arial"/>
              <a:ea typeface="楷体_GB2312" pitchFamily="49" charset="-122"/>
            </a:endParaRPr>
          </a:p>
        </p:txBody>
      </p:sp>
      <p:grpSp>
        <p:nvGrpSpPr>
          <p:cNvPr id="9" name="Group 19"/>
          <p:cNvGrpSpPr/>
          <p:nvPr/>
        </p:nvGrpSpPr>
        <p:grpSpPr>
          <a:xfrm>
            <a:off x="3320322" y="4241567"/>
            <a:ext cx="4663009" cy="453681"/>
            <a:chOff x="1156" y="3073"/>
            <a:chExt cx="3039" cy="359"/>
          </a:xfrm>
          <a:solidFill>
            <a:schemeClr val="accent1"/>
          </a:solidFill>
        </p:grpSpPr>
        <p:sp>
          <p:nvSpPr>
            <p:cNvPr id="24" name="AutoShape 20"/>
            <p:cNvSpPr>
              <a:spLocks noChangeArrowheads="1"/>
            </p:cNvSpPr>
            <p:nvPr/>
          </p:nvSpPr>
          <p:spPr bwMode="auto">
            <a:xfrm>
              <a:off x="1156" y="3235"/>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25" name="AutoShape 21"/>
            <p:cNvSpPr>
              <a:spLocks noChangeArrowheads="1"/>
            </p:cNvSpPr>
            <p:nvPr/>
          </p:nvSpPr>
          <p:spPr bwMode="auto">
            <a:xfrm>
              <a:off x="1196" y="3080"/>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26" name="Text Box 22"/>
            <p:cNvSpPr txBox="1">
              <a:spLocks noChangeArrowheads="1"/>
            </p:cNvSpPr>
            <p:nvPr/>
          </p:nvSpPr>
          <p:spPr bwMode="auto">
            <a:xfrm>
              <a:off x="1340" y="3073"/>
              <a:ext cx="2671" cy="341"/>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b="1" smtClean="0">
                  <a:solidFill>
                    <a:srgbClr val="C00000"/>
                  </a:solidFill>
                  <a:latin typeface="+mn-ea"/>
                  <a:ea typeface="+mn-ea"/>
                </a:rPr>
                <a:t>5.</a:t>
              </a:r>
              <a:r>
                <a:rPr kumimoji="1" lang="zh-CN" altLang="en-US" sz="1400" b="1" smtClean="0">
                  <a:solidFill>
                    <a:srgbClr val="C00000"/>
                  </a:solidFill>
                  <a:latin typeface="+mn-ea"/>
                  <a:ea typeface="+mn-ea"/>
                </a:rPr>
                <a:t>通过客户关系管理、整合客</a:t>
              </a:r>
              <a:r>
                <a:rPr kumimoji="1" lang="zh-CN" altLang="en-US" sz="1400" b="1">
                  <a:solidFill>
                    <a:srgbClr val="C00000"/>
                  </a:solidFill>
                  <a:latin typeface="+mn-ea"/>
                  <a:ea typeface="+mn-ea"/>
                </a:rPr>
                <a:t>户资源体</a:t>
              </a:r>
              <a:r>
                <a:rPr kumimoji="1" lang="zh-CN" altLang="en-US" sz="1400" b="1" smtClean="0">
                  <a:solidFill>
                    <a:srgbClr val="C00000"/>
                  </a:solidFill>
                  <a:latin typeface="+mn-ea"/>
                  <a:ea typeface="+mn-ea"/>
                </a:rPr>
                <a:t>系</a:t>
              </a:r>
              <a:r>
                <a:rPr kumimoji="1" lang="zh-CN" altLang="en-US" sz="1400" b="1">
                  <a:solidFill>
                    <a:srgbClr val="C00000"/>
                  </a:solidFill>
                  <a:latin typeface="+mn-ea"/>
                  <a:ea typeface="+mn-ea"/>
                </a:rPr>
                <a:t>，</a:t>
              </a:r>
              <a:r>
                <a:rPr kumimoji="1" lang="zh-CN" altLang="en-US" sz="1400" b="1" smtClean="0">
                  <a:solidFill>
                    <a:srgbClr val="C00000"/>
                  </a:solidFill>
                  <a:latin typeface="+mn-ea"/>
                  <a:ea typeface="+mn-ea"/>
                </a:rPr>
                <a:t>建</a:t>
              </a:r>
              <a:r>
                <a:rPr kumimoji="1" lang="zh-CN" altLang="en-US" sz="1400" b="1">
                  <a:solidFill>
                    <a:srgbClr val="C00000"/>
                  </a:solidFill>
                  <a:latin typeface="+mn-ea"/>
                  <a:ea typeface="+mn-ea"/>
                </a:rPr>
                <a:t>立从战略到执行的客户关系管理体</a:t>
              </a:r>
              <a:r>
                <a:rPr kumimoji="1" lang="zh-CN" altLang="en-US" sz="1400" b="1" smtClean="0">
                  <a:solidFill>
                    <a:srgbClr val="C00000"/>
                  </a:solidFill>
                  <a:latin typeface="+mn-ea"/>
                  <a:ea typeface="+mn-ea"/>
                </a:rPr>
                <a:t>系；</a:t>
              </a:r>
              <a:endParaRPr kumimoji="1" lang="zh-CN" altLang="en-US" sz="1400" b="1">
                <a:solidFill>
                  <a:srgbClr val="C00000"/>
                </a:solidFill>
                <a:latin typeface="+mn-ea"/>
                <a:ea typeface="+mn-ea"/>
              </a:endParaRPr>
            </a:p>
          </p:txBody>
        </p:sp>
      </p:grpSp>
      <p:grpSp>
        <p:nvGrpSpPr>
          <p:cNvPr id="10" name="Group 19"/>
          <p:cNvGrpSpPr/>
          <p:nvPr/>
        </p:nvGrpSpPr>
        <p:grpSpPr>
          <a:xfrm>
            <a:off x="3320323" y="3677028"/>
            <a:ext cx="4663008" cy="454945"/>
            <a:chOff x="1156" y="3072"/>
            <a:chExt cx="3039" cy="360"/>
          </a:xfrm>
          <a:solidFill>
            <a:schemeClr val="accent1"/>
          </a:solidFill>
        </p:grpSpPr>
        <p:sp>
          <p:nvSpPr>
            <p:cNvPr id="21" name="AutoShape 20"/>
            <p:cNvSpPr>
              <a:spLocks noChangeArrowheads="1"/>
            </p:cNvSpPr>
            <p:nvPr/>
          </p:nvSpPr>
          <p:spPr bwMode="auto">
            <a:xfrm>
              <a:off x="1156" y="3235"/>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22" name="AutoShape 21"/>
            <p:cNvSpPr>
              <a:spLocks noChangeArrowheads="1"/>
            </p:cNvSpPr>
            <p:nvPr/>
          </p:nvSpPr>
          <p:spPr bwMode="auto">
            <a:xfrm>
              <a:off x="1196" y="3080"/>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23" name="Text Box 22"/>
            <p:cNvSpPr txBox="1">
              <a:spLocks noChangeArrowheads="1"/>
            </p:cNvSpPr>
            <p:nvPr/>
          </p:nvSpPr>
          <p:spPr bwMode="auto">
            <a:xfrm>
              <a:off x="1340" y="3072"/>
              <a:ext cx="2671" cy="341"/>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smtClean="0">
                  <a:solidFill>
                    <a:srgbClr val="000000"/>
                  </a:solidFill>
                  <a:latin typeface="+mn-ea"/>
                  <a:ea typeface="+mn-ea"/>
                </a:rPr>
                <a:t>4.</a:t>
              </a:r>
              <a:r>
                <a:rPr kumimoji="1" lang="zh-CN" altLang="en-US" sz="1400">
                  <a:solidFill>
                    <a:srgbClr val="000000"/>
                  </a:solidFill>
                  <a:latin typeface="+mn-ea"/>
                  <a:ea typeface="+mn-ea"/>
                </a:rPr>
                <a:t>支撑规模扩张中产生的巨大人才缺口，尤其是对高端人才的需</a:t>
              </a:r>
              <a:r>
                <a:rPr kumimoji="1" lang="zh-CN" altLang="en-US" sz="1400" smtClean="0">
                  <a:solidFill>
                    <a:srgbClr val="000000"/>
                  </a:solidFill>
                  <a:latin typeface="+mn-ea"/>
                  <a:ea typeface="+mn-ea"/>
                </a:rPr>
                <a:t>求；</a:t>
              </a:r>
              <a:endParaRPr kumimoji="1" lang="zh-CN" altLang="en-US" sz="1400">
                <a:solidFill>
                  <a:srgbClr val="000000"/>
                </a:solidFill>
                <a:latin typeface="+mn-ea"/>
                <a:ea typeface="+mn-ea"/>
              </a:endParaRPr>
            </a:p>
          </p:txBody>
        </p:sp>
      </p:grpSp>
      <p:grpSp>
        <p:nvGrpSpPr>
          <p:cNvPr id="11" name="Group 19"/>
          <p:cNvGrpSpPr/>
          <p:nvPr/>
        </p:nvGrpSpPr>
        <p:grpSpPr>
          <a:xfrm>
            <a:off x="3320323" y="5415329"/>
            <a:ext cx="4594318" cy="453681"/>
            <a:chOff x="1156" y="3073"/>
            <a:chExt cx="3039" cy="359"/>
          </a:xfrm>
          <a:solidFill>
            <a:schemeClr val="accent1"/>
          </a:solidFill>
        </p:grpSpPr>
        <p:sp>
          <p:nvSpPr>
            <p:cNvPr id="18" name="AutoShape 20"/>
            <p:cNvSpPr>
              <a:spLocks noChangeArrowheads="1"/>
            </p:cNvSpPr>
            <p:nvPr/>
          </p:nvSpPr>
          <p:spPr bwMode="auto">
            <a:xfrm>
              <a:off x="1156" y="3235"/>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19" name="AutoShape 21"/>
            <p:cNvSpPr>
              <a:spLocks noChangeArrowheads="1"/>
            </p:cNvSpPr>
            <p:nvPr/>
          </p:nvSpPr>
          <p:spPr bwMode="auto">
            <a:xfrm>
              <a:off x="1196" y="3080"/>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20" name="Text Box 22"/>
            <p:cNvSpPr txBox="1">
              <a:spLocks noChangeArrowheads="1"/>
            </p:cNvSpPr>
            <p:nvPr/>
          </p:nvSpPr>
          <p:spPr bwMode="auto">
            <a:xfrm>
              <a:off x="1340" y="3073"/>
              <a:ext cx="2671" cy="341"/>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smtClean="0">
                  <a:solidFill>
                    <a:srgbClr val="000000"/>
                  </a:solidFill>
                  <a:latin typeface="+mn-ea"/>
                  <a:ea typeface="+mn-ea"/>
                </a:rPr>
                <a:t>7.</a:t>
              </a:r>
              <a:r>
                <a:rPr kumimoji="1" lang="zh-CN" altLang="en-US" sz="1400">
                  <a:solidFill>
                    <a:srgbClr val="000000"/>
                  </a:solidFill>
                  <a:latin typeface="+mn-ea"/>
                  <a:ea typeface="+mn-ea"/>
                </a:rPr>
                <a:t>通过生产计划、生产管理、供应链的建设打造公司统一的产销协同平台；</a:t>
              </a:r>
            </a:p>
          </p:txBody>
        </p:sp>
      </p:grpSp>
      <p:cxnSp>
        <p:nvCxnSpPr>
          <p:cNvPr id="12" name="直接连接符 11"/>
          <p:cNvCxnSpPr>
            <a:stCxn id="8" idx="3"/>
            <a:endCxn id="28" idx="5"/>
          </p:cNvCxnSpPr>
          <p:nvPr/>
        </p:nvCxnSpPr>
        <p:spPr bwMode="auto">
          <a:xfrm flipV="1">
            <a:off x="3031568" y="2743528"/>
            <a:ext cx="441229" cy="1318657"/>
          </a:xfrm>
          <a:prstGeom prst="line">
            <a:avLst/>
          </a:prstGeom>
          <a:noFill/>
          <a:ln w="9525" cap="flat" cmpd="sng" algn="ctr">
            <a:solidFill>
              <a:schemeClr val="tx1"/>
            </a:solidFill>
            <a:prstDash val="solid"/>
            <a:round/>
            <a:headEnd type="none" w="med" len="med"/>
            <a:tailEnd type="none" w="med" len="med"/>
          </a:ln>
          <a:effectLst/>
        </p:spPr>
      </p:cxnSp>
      <p:cxnSp>
        <p:nvCxnSpPr>
          <p:cNvPr id="13" name="直接连接符 12"/>
          <p:cNvCxnSpPr>
            <a:stCxn id="8" idx="3"/>
            <a:endCxn id="34" idx="5"/>
          </p:cNvCxnSpPr>
          <p:nvPr/>
        </p:nvCxnSpPr>
        <p:spPr bwMode="auto">
          <a:xfrm flipV="1">
            <a:off x="3031568" y="3319587"/>
            <a:ext cx="443649" cy="742598"/>
          </a:xfrm>
          <a:prstGeom prst="line">
            <a:avLst/>
          </a:prstGeom>
          <a:noFill/>
          <a:ln w="9525" cap="flat" cmpd="sng" algn="ctr">
            <a:solidFill>
              <a:schemeClr val="tx1"/>
            </a:solidFill>
            <a:prstDash val="solid"/>
            <a:round/>
            <a:headEnd type="none" w="med" len="med"/>
            <a:tailEnd type="none" w="med" len="med"/>
          </a:ln>
          <a:effectLst/>
        </p:spPr>
      </p:cxnSp>
      <p:cxnSp>
        <p:nvCxnSpPr>
          <p:cNvPr id="14" name="直接连接符 13"/>
          <p:cNvCxnSpPr>
            <a:stCxn id="8" idx="3"/>
            <a:endCxn id="22" idx="5"/>
          </p:cNvCxnSpPr>
          <p:nvPr/>
        </p:nvCxnSpPr>
        <p:spPr bwMode="auto">
          <a:xfrm flipV="1">
            <a:off x="3031568" y="3895655"/>
            <a:ext cx="440469" cy="166530"/>
          </a:xfrm>
          <a:prstGeom prst="line">
            <a:avLst/>
          </a:prstGeom>
          <a:noFill/>
          <a:ln w="9525" cap="flat" cmpd="sng" algn="ctr">
            <a:solidFill>
              <a:schemeClr val="tx1"/>
            </a:solidFill>
            <a:prstDash val="solid"/>
            <a:round/>
            <a:headEnd type="none" w="med" len="med"/>
            <a:tailEnd type="none" w="med" len="med"/>
          </a:ln>
          <a:effectLst/>
        </p:spPr>
      </p:cxnSp>
      <p:cxnSp>
        <p:nvCxnSpPr>
          <p:cNvPr id="15" name="直接连接符 14"/>
          <p:cNvCxnSpPr>
            <a:stCxn id="8" idx="3"/>
            <a:endCxn id="25" idx="5"/>
          </p:cNvCxnSpPr>
          <p:nvPr/>
        </p:nvCxnSpPr>
        <p:spPr bwMode="auto">
          <a:xfrm>
            <a:off x="3031568" y="4062185"/>
            <a:ext cx="440468" cy="396745"/>
          </a:xfrm>
          <a:prstGeom prst="line">
            <a:avLst/>
          </a:prstGeom>
          <a:noFill/>
          <a:ln w="9525" cap="flat" cmpd="sng" algn="ctr">
            <a:solidFill>
              <a:schemeClr val="tx1"/>
            </a:solidFill>
            <a:prstDash val="solid"/>
            <a:round/>
            <a:headEnd type="none" w="med" len="med"/>
            <a:tailEnd type="none" w="med" len="med"/>
          </a:ln>
          <a:effectLst/>
        </p:spPr>
      </p:cxnSp>
      <p:cxnSp>
        <p:nvCxnSpPr>
          <p:cNvPr id="16" name="直接连接符 15"/>
          <p:cNvCxnSpPr>
            <a:stCxn id="8" idx="3"/>
            <a:endCxn id="31" idx="5"/>
          </p:cNvCxnSpPr>
          <p:nvPr/>
        </p:nvCxnSpPr>
        <p:spPr bwMode="auto">
          <a:xfrm>
            <a:off x="3031568" y="4062185"/>
            <a:ext cx="443573" cy="972817"/>
          </a:xfrm>
          <a:prstGeom prst="line">
            <a:avLst/>
          </a:prstGeom>
          <a:noFill/>
          <a:ln w="9525" cap="flat" cmpd="sng" algn="ctr">
            <a:solidFill>
              <a:schemeClr val="tx1"/>
            </a:solidFill>
            <a:prstDash val="solid"/>
            <a:round/>
            <a:headEnd type="none" w="med" len="med"/>
            <a:tailEnd type="none" w="med" len="med"/>
          </a:ln>
          <a:effectLst/>
        </p:spPr>
      </p:cxnSp>
      <p:cxnSp>
        <p:nvCxnSpPr>
          <p:cNvPr id="17" name="直接连接符 16"/>
          <p:cNvCxnSpPr>
            <a:stCxn id="8" idx="3"/>
            <a:endCxn id="19" idx="5"/>
          </p:cNvCxnSpPr>
          <p:nvPr/>
        </p:nvCxnSpPr>
        <p:spPr bwMode="auto">
          <a:xfrm>
            <a:off x="3031568" y="4062185"/>
            <a:ext cx="439564" cy="1570507"/>
          </a:xfrm>
          <a:prstGeom prst="line">
            <a:avLst/>
          </a:prstGeom>
          <a:noFill/>
          <a:ln w="9525" cap="flat" cmpd="sng" algn="ctr">
            <a:solidFill>
              <a:schemeClr val="tx1"/>
            </a:solidFill>
            <a:prstDash val="solid"/>
            <a:round/>
            <a:headEnd type="none" w="med" len="med"/>
            <a:tailEnd type="none" w="med" len="med"/>
          </a:ln>
          <a:effectLst/>
        </p:spPr>
      </p:cxnSp>
      <p:grpSp>
        <p:nvGrpSpPr>
          <p:cNvPr id="36" name="Group 19"/>
          <p:cNvGrpSpPr/>
          <p:nvPr/>
        </p:nvGrpSpPr>
        <p:grpSpPr>
          <a:xfrm>
            <a:off x="3326039" y="6041768"/>
            <a:ext cx="4594424" cy="453681"/>
            <a:chOff x="1156" y="3073"/>
            <a:chExt cx="3039" cy="359"/>
          </a:xfrm>
          <a:solidFill>
            <a:schemeClr val="accent1"/>
          </a:solidFill>
        </p:grpSpPr>
        <p:sp>
          <p:nvSpPr>
            <p:cNvPr id="37" name="AutoShape 20"/>
            <p:cNvSpPr>
              <a:spLocks noChangeArrowheads="1"/>
            </p:cNvSpPr>
            <p:nvPr/>
          </p:nvSpPr>
          <p:spPr bwMode="auto">
            <a:xfrm>
              <a:off x="1156" y="3235"/>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38" name="AutoShape 21"/>
            <p:cNvSpPr>
              <a:spLocks noChangeArrowheads="1"/>
            </p:cNvSpPr>
            <p:nvPr/>
          </p:nvSpPr>
          <p:spPr bwMode="auto">
            <a:xfrm>
              <a:off x="1196" y="3080"/>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39" name="Text Box 22"/>
            <p:cNvSpPr txBox="1">
              <a:spLocks noChangeArrowheads="1"/>
            </p:cNvSpPr>
            <p:nvPr/>
          </p:nvSpPr>
          <p:spPr bwMode="auto">
            <a:xfrm>
              <a:off x="1340" y="3073"/>
              <a:ext cx="2671" cy="341"/>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smtClean="0">
                  <a:solidFill>
                    <a:srgbClr val="000000"/>
                  </a:solidFill>
                  <a:latin typeface="+mn-ea"/>
                  <a:ea typeface="+mn-ea"/>
                </a:rPr>
                <a:t>8.</a:t>
              </a:r>
              <a:r>
                <a:rPr kumimoji="1" lang="zh-CN" altLang="en-US" sz="1400">
                  <a:solidFill>
                    <a:srgbClr val="000000"/>
                  </a:solidFill>
                  <a:latin typeface="+mn-ea"/>
                  <a:ea typeface="+mn-ea"/>
                </a:rPr>
                <a:t>通过生产制造执行系统的建设打造公司统一的生产敏捷制造执行平台；</a:t>
              </a:r>
            </a:p>
          </p:txBody>
        </p:sp>
      </p:grpSp>
      <p:cxnSp>
        <p:nvCxnSpPr>
          <p:cNvPr id="44" name="直接连接符 43"/>
          <p:cNvCxnSpPr>
            <a:stCxn id="8" idx="3"/>
            <a:endCxn id="38" idx="5"/>
          </p:cNvCxnSpPr>
          <p:nvPr/>
        </p:nvCxnSpPr>
        <p:spPr bwMode="auto">
          <a:xfrm>
            <a:off x="3031568" y="4062185"/>
            <a:ext cx="445282" cy="2196946"/>
          </a:xfrm>
          <a:prstGeom prst="line">
            <a:avLst/>
          </a:prstGeom>
          <a:noFill/>
          <a:ln w="9525" cap="flat" cmpd="sng" algn="ctr">
            <a:solidFill>
              <a:schemeClr val="tx1"/>
            </a:solidFill>
            <a:prstDash val="solid"/>
            <a:round/>
            <a:headEnd type="none" w="med" len="med"/>
            <a:tailEnd type="none" w="med" len="med"/>
          </a:ln>
          <a:effectLst/>
        </p:spPr>
      </p:cxnSp>
      <p:cxnSp>
        <p:nvCxnSpPr>
          <p:cNvPr id="54" name="直接连接符 53"/>
          <p:cNvCxnSpPr>
            <a:stCxn id="8" idx="3"/>
            <a:endCxn id="52" idx="5"/>
          </p:cNvCxnSpPr>
          <p:nvPr/>
        </p:nvCxnSpPr>
        <p:spPr bwMode="auto">
          <a:xfrm flipV="1">
            <a:off x="3031568" y="2167462"/>
            <a:ext cx="460440" cy="1894723"/>
          </a:xfrm>
          <a:prstGeom prst="line">
            <a:avLst/>
          </a:prstGeom>
          <a:noFill/>
          <a:ln w="9525" cap="flat" cmpd="sng" algn="ctr">
            <a:solidFill>
              <a:schemeClr val="tx1"/>
            </a:solidFill>
            <a:prstDash val="solid"/>
            <a:round/>
            <a:headEnd type="none" w="med" len="med"/>
            <a:tailEnd type="none" w="med" len="med"/>
          </a:ln>
          <a:effectLst/>
        </p:spPr>
      </p:cxnSp>
      <p:grpSp>
        <p:nvGrpSpPr>
          <p:cNvPr id="50" name="Group 3"/>
          <p:cNvGrpSpPr/>
          <p:nvPr/>
        </p:nvGrpSpPr>
        <p:grpSpPr>
          <a:xfrm>
            <a:off x="3339714" y="1958945"/>
            <a:ext cx="4707122" cy="444835"/>
            <a:chOff x="1156" y="1317"/>
            <a:chExt cx="3039" cy="352"/>
          </a:xfrm>
          <a:solidFill>
            <a:schemeClr val="accent1"/>
          </a:solidFill>
        </p:grpSpPr>
        <p:sp>
          <p:nvSpPr>
            <p:cNvPr id="51" name="AutoShape 4"/>
            <p:cNvSpPr>
              <a:spLocks noChangeArrowheads="1"/>
            </p:cNvSpPr>
            <p:nvPr/>
          </p:nvSpPr>
          <p:spPr bwMode="auto">
            <a:xfrm>
              <a:off x="1156" y="1472"/>
              <a:ext cx="3039" cy="197"/>
            </a:xfrm>
            <a:prstGeom prst="parallelogram">
              <a:avLst>
                <a:gd name="adj" fmla="val 110127"/>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52" name="AutoShape 5"/>
            <p:cNvSpPr>
              <a:spLocks noChangeArrowheads="1"/>
            </p:cNvSpPr>
            <p:nvPr/>
          </p:nvSpPr>
          <p:spPr bwMode="auto">
            <a:xfrm>
              <a:off x="1196" y="1317"/>
              <a:ext cx="2958" cy="330"/>
            </a:xfrm>
            <a:prstGeom prst="parallelogram">
              <a:avLst>
                <a:gd name="adj" fmla="val 43324"/>
              </a:avLst>
            </a:prstGeom>
            <a:grpFill/>
            <a:ln w="6350">
              <a:solidFill>
                <a:schemeClr val="accent2"/>
              </a:solidFill>
              <a:miter lim="800000"/>
            </a:ln>
            <a:effectLst/>
            <a:extLst>
              <a:ext uri="{AF507438-7753-43E0-B8FC-AC1667EBCBE1}">
                <a14:hiddenEffects xmlns:a14="http://schemas.microsoft.com/office/drawing/2010/main">
                  <a:effectLst>
                    <a:outerShdw dist="35921" dir="2700000" algn="ctr" rotWithShape="0">
                      <a:schemeClr val="hlink"/>
                    </a:outerShdw>
                  </a:effectLst>
                </a14:hiddenEffects>
              </a:ext>
            </a:extLst>
          </p:spPr>
          <p:txBody>
            <a:bodyPr wrap="none" lIns="7200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a:latin typeface="+mn-ea"/>
                <a:ea typeface="+mn-ea"/>
              </a:endParaRPr>
            </a:p>
          </p:txBody>
        </p:sp>
        <p:sp>
          <p:nvSpPr>
            <p:cNvPr id="53" name="Text Box 6"/>
            <p:cNvSpPr txBox="1">
              <a:spLocks noChangeArrowheads="1"/>
            </p:cNvSpPr>
            <p:nvPr/>
          </p:nvSpPr>
          <p:spPr bwMode="auto">
            <a:xfrm>
              <a:off x="1340" y="1393"/>
              <a:ext cx="2671" cy="170"/>
            </a:xfrm>
            <a:prstGeom prst="rect">
              <a:avLst/>
            </a:prstGeom>
            <a:grpFill/>
            <a:ln>
              <a:noFill/>
            </a:ln>
            <a:effectLst/>
            <a:extLst>
              <a:ext uri="{91240B29-F687-4F45-9708-019B960494DF}">
                <a14:hiddenLine xmlns:a14="http://schemas.microsoft.com/office/drawing/2010/main" w="635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eaLnBrk="0" hangingPunct="0"/>
              <a:r>
                <a:rPr kumimoji="1" lang="en-US" altLang="zh-CN" sz="1400" smtClean="0">
                  <a:solidFill>
                    <a:srgbClr val="000000"/>
                  </a:solidFill>
                  <a:latin typeface="+mn-ea"/>
                  <a:ea typeface="+mn-ea"/>
                </a:rPr>
                <a:t>1.</a:t>
              </a:r>
              <a:r>
                <a:rPr kumimoji="1" lang="zh-CN" altLang="en-US" sz="1400">
                  <a:solidFill>
                    <a:srgbClr val="000000"/>
                  </a:solidFill>
                  <a:latin typeface="+mn-ea"/>
                  <a:ea typeface="+mn-ea"/>
                </a:rPr>
                <a:t>准</a:t>
              </a:r>
              <a:r>
                <a:rPr kumimoji="1" lang="zh-CN" altLang="en-US" sz="1400" smtClean="0">
                  <a:solidFill>
                    <a:srgbClr val="000000"/>
                  </a:solidFill>
                  <a:latin typeface="+mn-ea"/>
                  <a:ea typeface="+mn-ea"/>
                </a:rPr>
                <a:t>确的投资分析与经营决策分析能力；</a:t>
              </a:r>
              <a:endParaRPr kumimoji="1" lang="zh-CN" altLang="en-US" sz="1400">
                <a:solidFill>
                  <a:srgbClr val="000000"/>
                </a:solidFill>
                <a:latin typeface="+mn-ea"/>
                <a:ea typeface="+mn-ea"/>
              </a:endParaRPr>
            </a:p>
          </p:txBody>
        </p:sp>
      </p:grpSp>
      <p:sp>
        <p:nvSpPr>
          <p:cNvPr id="63" name="矩形 62"/>
          <p:cNvSpPr/>
          <p:nvPr/>
        </p:nvSpPr>
        <p:spPr bwMode="auto">
          <a:xfrm>
            <a:off x="9019108" y="2484487"/>
            <a:ext cx="1296144" cy="417033"/>
          </a:xfrm>
          <a:prstGeom prst="rect">
            <a:avLst/>
          </a:prstGeom>
          <a:solidFill>
            <a:schemeClr val="accent2">
              <a:lumMod val="60000"/>
              <a:lumOff val="40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战略</a:t>
            </a:r>
          </a:p>
        </p:txBody>
      </p:sp>
      <p:sp>
        <p:nvSpPr>
          <p:cNvPr id="64" name="矩形 63"/>
          <p:cNvSpPr/>
          <p:nvPr/>
        </p:nvSpPr>
        <p:spPr bwMode="auto">
          <a:xfrm>
            <a:off x="9019108" y="3852639"/>
            <a:ext cx="1296144" cy="417033"/>
          </a:xfrm>
          <a:prstGeom prst="rect">
            <a:avLst/>
          </a:prstGeom>
          <a:solidFill>
            <a:schemeClr val="accent2">
              <a:lumMod val="60000"/>
              <a:lumOff val="40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运营</a:t>
            </a:r>
          </a:p>
        </p:txBody>
      </p:sp>
      <p:sp>
        <p:nvSpPr>
          <p:cNvPr id="65" name="矩形 64"/>
          <p:cNvSpPr/>
          <p:nvPr/>
        </p:nvSpPr>
        <p:spPr bwMode="auto">
          <a:xfrm>
            <a:off x="9019108" y="5220791"/>
            <a:ext cx="1296144" cy="417033"/>
          </a:xfrm>
          <a:prstGeom prst="rect">
            <a:avLst/>
          </a:prstGeom>
          <a:solidFill>
            <a:schemeClr val="accent2">
              <a:lumMod val="60000"/>
              <a:lumOff val="40000"/>
            </a:schemeClr>
          </a:solidFill>
          <a:ln w="9525" cap="flat" cmpd="sng" algn="ctr">
            <a:solidFill>
              <a:schemeClr val="accent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r>
              <a:rPr kumimoji="0" lang="zh-CN" altLang="en-US" sz="1400" b="0" i="0" u="none" strike="noStrike" cap="none" normalizeH="0" baseline="0" smtClean="0">
                <a:ln>
                  <a:noFill/>
                </a:ln>
                <a:effectLst/>
                <a:latin typeface="Arial"/>
                <a:ea typeface="楷体_GB2312" pitchFamily="49" charset="-122"/>
              </a:rPr>
              <a:t>风险</a:t>
            </a:r>
          </a:p>
        </p:txBody>
      </p:sp>
      <p:cxnSp>
        <p:nvCxnSpPr>
          <p:cNvPr id="67" name="直接箭头连接符 66"/>
          <p:cNvCxnSpPr>
            <a:stCxn id="52" idx="2"/>
            <a:endCxn id="63" idx="1"/>
          </p:cNvCxnSpPr>
          <p:nvPr/>
        </p:nvCxnSpPr>
        <p:spPr bwMode="auto">
          <a:xfrm>
            <a:off x="7892993" y="2167462"/>
            <a:ext cx="1126115" cy="525542"/>
          </a:xfrm>
          <a:prstGeom prst="straightConnector1">
            <a:avLst/>
          </a:prstGeom>
          <a:noFill/>
          <a:ln w="9525" cap="flat" cmpd="sng" algn="ctr">
            <a:solidFill>
              <a:schemeClr val="tx1"/>
            </a:solidFill>
            <a:prstDash val="solid"/>
            <a:round/>
            <a:headEnd type="none" w="med" len="med"/>
            <a:tailEnd type="triangle"/>
          </a:ln>
          <a:effectLst/>
        </p:spPr>
      </p:cxnSp>
      <p:cxnSp>
        <p:nvCxnSpPr>
          <p:cNvPr id="70" name="直接箭头连接符 69"/>
          <p:cNvCxnSpPr>
            <a:stCxn id="28" idx="2"/>
            <a:endCxn id="64" idx="1"/>
          </p:cNvCxnSpPr>
          <p:nvPr/>
        </p:nvCxnSpPr>
        <p:spPr bwMode="auto">
          <a:xfrm>
            <a:off x="7887090" y="2743528"/>
            <a:ext cx="1132018" cy="1317628"/>
          </a:xfrm>
          <a:prstGeom prst="straightConnector1">
            <a:avLst/>
          </a:prstGeom>
          <a:noFill/>
          <a:ln w="9525" cap="flat" cmpd="sng" algn="ctr">
            <a:solidFill>
              <a:schemeClr val="tx1"/>
            </a:solidFill>
            <a:prstDash val="solid"/>
            <a:round/>
            <a:headEnd type="none" w="med" len="med"/>
            <a:tailEnd type="triangle"/>
          </a:ln>
          <a:effectLst/>
        </p:spPr>
      </p:cxnSp>
      <p:cxnSp>
        <p:nvCxnSpPr>
          <p:cNvPr id="72" name="直接箭头连接符 71"/>
          <p:cNvCxnSpPr>
            <a:stCxn id="34" idx="2"/>
            <a:endCxn id="65" idx="1"/>
          </p:cNvCxnSpPr>
          <p:nvPr/>
        </p:nvCxnSpPr>
        <p:spPr bwMode="auto">
          <a:xfrm>
            <a:off x="7830126" y="3319587"/>
            <a:ext cx="1188982" cy="2109721"/>
          </a:xfrm>
          <a:prstGeom prst="straightConnector1">
            <a:avLst/>
          </a:prstGeom>
          <a:noFill/>
          <a:ln w="9525" cap="flat" cmpd="sng" algn="ctr">
            <a:solidFill>
              <a:schemeClr val="tx1"/>
            </a:solidFill>
            <a:prstDash val="solid"/>
            <a:round/>
            <a:headEnd type="none" w="med" len="med"/>
            <a:tailEnd type="triangle"/>
          </a:ln>
          <a:effectLst/>
        </p:spPr>
      </p:cxnSp>
      <p:cxnSp>
        <p:nvCxnSpPr>
          <p:cNvPr id="76" name="直接箭头连接符 75"/>
          <p:cNvCxnSpPr>
            <a:stCxn id="22" idx="2"/>
            <a:endCxn id="64" idx="1"/>
          </p:cNvCxnSpPr>
          <p:nvPr/>
        </p:nvCxnSpPr>
        <p:spPr bwMode="auto">
          <a:xfrm>
            <a:off x="7830083" y="3895655"/>
            <a:ext cx="1189025" cy="165501"/>
          </a:xfrm>
          <a:prstGeom prst="straightConnector1">
            <a:avLst/>
          </a:prstGeom>
          <a:noFill/>
          <a:ln w="9525" cap="flat" cmpd="sng" algn="ctr">
            <a:solidFill>
              <a:schemeClr val="tx1"/>
            </a:solidFill>
            <a:prstDash val="solid"/>
            <a:round/>
            <a:headEnd type="none" w="med" len="med"/>
            <a:tailEnd type="triangle"/>
          </a:ln>
          <a:effectLst/>
        </p:spPr>
      </p:cxnSp>
      <p:cxnSp>
        <p:nvCxnSpPr>
          <p:cNvPr id="79" name="直接箭头连接符 78"/>
          <p:cNvCxnSpPr>
            <a:stCxn id="25" idx="2"/>
            <a:endCxn id="64" idx="1"/>
          </p:cNvCxnSpPr>
          <p:nvPr/>
        </p:nvCxnSpPr>
        <p:spPr bwMode="auto">
          <a:xfrm flipV="1">
            <a:off x="7830083" y="4061156"/>
            <a:ext cx="1189025" cy="397774"/>
          </a:xfrm>
          <a:prstGeom prst="straightConnector1">
            <a:avLst/>
          </a:prstGeom>
          <a:noFill/>
          <a:ln w="9525" cap="flat" cmpd="sng" algn="ctr">
            <a:solidFill>
              <a:schemeClr val="tx1"/>
            </a:solidFill>
            <a:prstDash val="solid"/>
            <a:round/>
            <a:headEnd type="none" w="med" len="med"/>
            <a:tailEnd type="triangle"/>
          </a:ln>
          <a:effectLst/>
        </p:spPr>
      </p:cxnSp>
      <p:cxnSp>
        <p:nvCxnSpPr>
          <p:cNvPr id="82" name="直接箭头连接符 81"/>
          <p:cNvCxnSpPr>
            <a:stCxn id="31" idx="2"/>
            <a:endCxn id="64" idx="1"/>
          </p:cNvCxnSpPr>
          <p:nvPr/>
        </p:nvCxnSpPr>
        <p:spPr bwMode="auto">
          <a:xfrm flipV="1">
            <a:off x="7824303" y="4061156"/>
            <a:ext cx="1194805" cy="973846"/>
          </a:xfrm>
          <a:prstGeom prst="straightConnector1">
            <a:avLst/>
          </a:prstGeom>
          <a:noFill/>
          <a:ln w="9525" cap="flat" cmpd="sng" algn="ctr">
            <a:solidFill>
              <a:schemeClr val="tx1"/>
            </a:solidFill>
            <a:prstDash val="solid"/>
            <a:round/>
            <a:headEnd type="none" w="med" len="med"/>
            <a:tailEnd type="triangle"/>
          </a:ln>
          <a:effectLst/>
        </p:spPr>
      </p:cxnSp>
      <p:cxnSp>
        <p:nvCxnSpPr>
          <p:cNvPr id="85" name="直接箭头连接符 84"/>
          <p:cNvCxnSpPr>
            <a:stCxn id="19" idx="2"/>
            <a:endCxn id="64" idx="1"/>
          </p:cNvCxnSpPr>
          <p:nvPr/>
        </p:nvCxnSpPr>
        <p:spPr bwMode="auto">
          <a:xfrm flipV="1">
            <a:off x="7762319" y="4061156"/>
            <a:ext cx="1256789" cy="1571536"/>
          </a:xfrm>
          <a:prstGeom prst="straightConnector1">
            <a:avLst/>
          </a:prstGeom>
          <a:noFill/>
          <a:ln w="9525" cap="flat" cmpd="sng" algn="ctr">
            <a:solidFill>
              <a:schemeClr val="tx1"/>
            </a:solidFill>
            <a:prstDash val="solid"/>
            <a:round/>
            <a:headEnd type="none" w="med" len="med"/>
            <a:tailEnd type="triangle"/>
          </a:ln>
          <a:effectLst/>
        </p:spPr>
      </p:cxnSp>
      <p:cxnSp>
        <p:nvCxnSpPr>
          <p:cNvPr id="89" name="直接箭头连接符 88"/>
          <p:cNvCxnSpPr>
            <a:stCxn id="38" idx="2"/>
            <a:endCxn id="64" idx="1"/>
          </p:cNvCxnSpPr>
          <p:nvPr/>
        </p:nvCxnSpPr>
        <p:spPr bwMode="auto">
          <a:xfrm flipV="1">
            <a:off x="7768140" y="4061156"/>
            <a:ext cx="1250968" cy="2197975"/>
          </a:xfrm>
          <a:prstGeom prst="straightConnector1">
            <a:avLst/>
          </a:prstGeom>
          <a:noFill/>
          <a:ln w="9525" cap="flat" cmpd="sng" algn="ctr">
            <a:solidFill>
              <a:schemeClr val="tx1"/>
            </a:solidFill>
            <a:prstDash val="solid"/>
            <a:round/>
            <a:headEnd type="none" w="med" len="med"/>
            <a:tailEnd type="triangle"/>
          </a:ln>
          <a:effectLst/>
        </p:spPr>
      </p:cxnSp>
      <p:cxnSp>
        <p:nvCxnSpPr>
          <p:cNvPr id="93" name="直接箭头连接符 92"/>
          <p:cNvCxnSpPr>
            <a:stCxn id="28" idx="2"/>
            <a:endCxn id="65" idx="1"/>
          </p:cNvCxnSpPr>
          <p:nvPr/>
        </p:nvCxnSpPr>
        <p:spPr bwMode="auto">
          <a:xfrm>
            <a:off x="7887090" y="2743528"/>
            <a:ext cx="1132018" cy="2685780"/>
          </a:xfrm>
          <a:prstGeom prst="straightConnector1">
            <a:avLst/>
          </a:prstGeom>
          <a:noFill/>
          <a:ln w="9525" cap="flat" cmpd="sng" algn="ctr">
            <a:solidFill>
              <a:schemeClr val="tx1"/>
            </a:solidFill>
            <a:prstDash val="solid"/>
            <a:round/>
            <a:headEnd type="none" w="med" len="med"/>
            <a:tailEnd type="triangle"/>
          </a:ln>
          <a:effectLst/>
        </p:spPr>
      </p:cxnSp>
      <p:cxnSp>
        <p:nvCxnSpPr>
          <p:cNvPr id="96" name="直接箭头连接符 95"/>
          <p:cNvCxnSpPr>
            <a:stCxn id="28" idx="2"/>
            <a:endCxn id="63" idx="1"/>
          </p:cNvCxnSpPr>
          <p:nvPr/>
        </p:nvCxnSpPr>
        <p:spPr bwMode="auto">
          <a:xfrm flipV="1">
            <a:off x="7887090" y="2693004"/>
            <a:ext cx="1132018" cy="50524"/>
          </a:xfrm>
          <a:prstGeom prst="straightConnector1">
            <a:avLst/>
          </a:prstGeom>
          <a:noFill/>
          <a:ln w="9525" cap="flat" cmpd="sng" algn="ctr">
            <a:solidFill>
              <a:schemeClr val="tx1"/>
            </a:solidFill>
            <a:prstDash val="solid"/>
            <a:round/>
            <a:headEnd type="none" w="med" len="med"/>
            <a:tailEnd type="triangle"/>
          </a:ln>
          <a:effectLst/>
        </p:spPr>
      </p:cxnSp>
      <p:sp>
        <p:nvSpPr>
          <p:cNvPr id="101" name="文本框 100"/>
          <p:cNvSpPr txBox="1"/>
          <p:nvPr/>
        </p:nvSpPr>
        <p:spPr>
          <a:xfrm>
            <a:off x="8718890" y="1476374"/>
            <a:ext cx="1740378" cy="338554"/>
          </a:xfrm>
          <a:prstGeom prst="rect">
            <a:avLst/>
          </a:prstGeom>
          <a:noFill/>
        </p:spPr>
        <p:txBody>
          <a:bodyPr wrap="squar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r>
              <a:rPr lang="zh-CN" altLang="en-US" b="1" smtClean="0">
                <a:latin typeface="+mn-ea"/>
                <a:ea typeface="+mn-ea"/>
              </a:rPr>
              <a:t>企业价值体现</a:t>
            </a:r>
            <a:endParaRPr lang="zh-CN" altLang="en-US" b="1">
              <a:latin typeface="+mn-ea"/>
              <a:ea typeface="+mn-ea"/>
            </a:endParaRPr>
          </a:p>
        </p:txBody>
      </p:sp>
    </p:spTree>
    <p:extLst>
      <p:ext uri="{BB962C8B-B14F-4D97-AF65-F5344CB8AC3E}">
        <p14:creationId xmlns:p14="http://schemas.microsoft.com/office/powerpoint/2010/main" val="1275195992"/>
      </p:ext>
    </p:extLst>
  </p:cSld>
  <p:clrMapOvr>
    <a:masterClrMapping/>
  </p:clrMapOvr>
  <p:transition>
    <p:split orient="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同时，结合信息化现状调研</a:t>
            </a:r>
            <a:r>
              <a:rPr lang="zh-CN" altLang="en-US"/>
              <a:t>过</a:t>
            </a:r>
            <a:r>
              <a:rPr lang="zh-CN" altLang="en-US" smtClean="0"/>
              <a:t>程中了解的各业务领域反馈的关键问题</a:t>
            </a:r>
            <a:endParaRPr lang="zh-CN" altLang="en-US">
              <a:solidFill>
                <a:srgbClr val="FF0000"/>
              </a:solidFill>
            </a:endParaRPr>
          </a:p>
        </p:txBody>
      </p:sp>
      <p:graphicFrame>
        <p:nvGraphicFramePr>
          <p:cNvPr id="4" name="表格 3"/>
          <p:cNvGraphicFramePr>
            <a:graphicFrameLocks noGrp="1"/>
          </p:cNvGraphicFramePr>
          <p:nvPr>
            <p:extLst>
              <p:ext uri="{D42A27DB-BD31-4B8C-83A1-F6EECF244321}">
                <p14:modId xmlns:p14="http://schemas.microsoft.com/office/powerpoint/2010/main" val="180301923"/>
              </p:ext>
            </p:extLst>
          </p:nvPr>
        </p:nvGraphicFramePr>
        <p:xfrm>
          <a:off x="216023" y="1116335"/>
          <a:ext cx="10243245" cy="6121737"/>
        </p:xfrm>
        <a:graphic>
          <a:graphicData uri="http://schemas.openxmlformats.org/drawingml/2006/table">
            <a:tbl>
              <a:tblPr firstRow="1" bandRow="1">
                <a:tableStyleId>{5C22544A-7EE6-4342-B048-85BDC9FD1C3A}</a:tableStyleId>
              </a:tblPr>
              <a:tblGrid>
                <a:gridCol w="692941"/>
                <a:gridCol w="2217035"/>
                <a:gridCol w="7333269"/>
              </a:tblGrid>
              <a:tr h="385056">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600" b="1" i="0" u="none" strike="noStrike" kern="1200" cap="none" spc="0" normalizeH="0" baseline="0" noProof="0" smtClean="0">
                          <a:ln>
                            <a:noFill/>
                          </a:ln>
                          <a:solidFill>
                            <a:srgbClr val="080808"/>
                          </a:solidFill>
                          <a:effectLst/>
                          <a:uLnTx/>
                          <a:uFillTx/>
                          <a:latin typeface="楷体_GB2312"/>
                          <a:ea typeface="+mn-ea"/>
                          <a:cs typeface="+mn-cs"/>
                        </a:rPr>
                        <a:t>序号</a:t>
                      </a:r>
                    </a:p>
                  </a:txBody>
                  <a:tcPr anchor="ct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600" b="1" i="0" u="none" strike="noStrike" kern="1200" cap="none" spc="0" normalizeH="0" baseline="0" noProof="0" smtClean="0">
                          <a:ln>
                            <a:noFill/>
                          </a:ln>
                          <a:solidFill>
                            <a:srgbClr val="080808"/>
                          </a:solidFill>
                          <a:effectLst/>
                          <a:uLnTx/>
                          <a:uFillTx/>
                          <a:latin typeface="楷体_GB2312"/>
                          <a:ea typeface="+mn-ea"/>
                          <a:cs typeface="+mn-cs"/>
                        </a:rPr>
                        <a:t>业务领域</a:t>
                      </a:r>
                    </a:p>
                  </a:txBody>
                  <a:tcPr anchor="ct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1600" b="1" i="0" u="none" strike="noStrike" kern="1200" cap="none" spc="0" normalizeH="0" baseline="0" noProof="0" smtClean="0">
                          <a:ln>
                            <a:noFill/>
                          </a:ln>
                          <a:solidFill>
                            <a:srgbClr val="080808"/>
                          </a:solidFill>
                          <a:effectLst/>
                          <a:uLnTx/>
                          <a:uFillTx/>
                          <a:latin typeface="楷体_GB2312"/>
                          <a:ea typeface="+mn-ea"/>
                          <a:cs typeface="+mn-cs"/>
                        </a:rPr>
                        <a:t>调研访谈关键问题摘录</a:t>
                      </a:r>
                    </a:p>
                  </a:txBody>
                  <a:tcPr anchor="ctr"/>
                </a:tc>
              </a:tr>
              <a:tr h="1271315">
                <a:tc>
                  <a:txBody>
                    <a:bodyPr vert="horz" wrap="square"/>
                    <a:lstStyle/>
                    <a:p>
                      <a:pPr marL="166687" marR="0" lvl="0" indent="0" algn="l" defTabSz="914400" rtl="0" eaLnBrk="0" fontAlgn="base" latinLnBrk="0" hangingPunct="0">
                        <a:lnSpc>
                          <a:spcPct val="120000"/>
                        </a:lnSpc>
                        <a:spcBef>
                          <a:spcPct val="10000"/>
                        </a:spcBef>
                        <a:spcAft>
                          <a:spcPct val="0"/>
                        </a:spcAft>
                        <a:buClrTx/>
                        <a:buSzTx/>
                        <a:buFont typeface="+mj-lt"/>
                        <a:buNone/>
                        <a:defRPr/>
                      </a:pPr>
                      <a:r>
                        <a:rPr lang="en-US" altLang="zh-CN" sz="1400" b="1" smtClean="0">
                          <a:latin typeface="+mn-ea"/>
                          <a:ea typeface="+mn-ea"/>
                        </a:rPr>
                        <a:t>1</a:t>
                      </a:r>
                      <a:endParaRPr lang="zh-CN" altLang="en-US" sz="1400" b="1">
                        <a:latin typeface="+mn-ea"/>
                        <a:ea typeface="+mn-ea"/>
                      </a:endParaRP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竞争情报、战略管理、投资管理、计划管理、经营分析、绩效评价</a:t>
                      </a: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战略管理</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：战略职能缺失，尚未搭建完整的战略管理体系，员工对战略不清晰；</a:t>
                      </a:r>
                      <a:endParaRPr kumimoji="0" lang="en-US" altLang="zh-CN" sz="1400" b="1"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计划管理</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：计划的编制、调整及上传下达，整个体系有待完善，计划制定准确性及执行的严谨性有待提高；</a:t>
                      </a:r>
                      <a:endParaRPr kumimoji="0" lang="en-US" altLang="zh-CN" sz="1400" b="0"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经营分析</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：经营数据获取的准确性、及时性、有效性及数据分析的方法和工具待提升；</a:t>
                      </a:r>
                      <a:endParaRPr kumimoji="0" lang="en-US" altLang="zh-CN" sz="1400" b="0"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绩效评价</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：绩效体系的构建尚不完整，需要在绩效指标设计的合理性、统计分析的准确性及持续优化加强；</a:t>
                      </a:r>
                    </a:p>
                  </a:txBody>
                  <a:tcPr anchor="ctr"/>
                </a:tc>
              </a:tr>
              <a:tr h="543909">
                <a:tc>
                  <a:txBody>
                    <a:bodyPr vert="horz" wrap="square"/>
                    <a:lstStyle/>
                    <a:p>
                      <a:pPr marL="166687" marR="0" lvl="0" indent="0" algn="l" defTabSz="914400" rtl="0" eaLnBrk="0" fontAlgn="base" latinLnBrk="0" hangingPunct="0">
                        <a:lnSpc>
                          <a:spcPct val="120000"/>
                        </a:lnSpc>
                        <a:spcBef>
                          <a:spcPct val="10000"/>
                        </a:spcBef>
                        <a:spcAft>
                          <a:spcPct val="0"/>
                        </a:spcAft>
                        <a:buClrTx/>
                        <a:buSzTx/>
                        <a:buFont typeface="+mj-lt"/>
                        <a:buNone/>
                        <a:defRPr/>
                      </a:pPr>
                      <a:r>
                        <a:rPr lang="en-US" altLang="zh-CN" sz="1400" b="1" smtClean="0">
                          <a:latin typeface="+mn-ea"/>
                          <a:ea typeface="+mn-ea"/>
                        </a:rPr>
                        <a:t>2</a:t>
                      </a:r>
                      <a:endParaRPr lang="zh-CN" altLang="en-US" sz="1400" b="1">
                        <a:latin typeface="+mn-ea"/>
                        <a:ea typeface="+mn-ea"/>
                      </a:endParaRP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市场营销、渠道管理</a:t>
                      </a: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市场营销：</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市场职能有待强化，缺乏统一的沟通与协调平台，客诉流程和机制待健全；</a:t>
                      </a:r>
                      <a:endParaRPr kumimoji="0" lang="en-US" altLang="zh-CN" sz="1400" b="0" i="0" u="none" strike="noStrike" kern="1200" cap="none" spc="0" normalizeH="0" baseline="0" noProof="0" smtClean="0">
                        <a:ln>
                          <a:noFill/>
                        </a:ln>
                        <a:solidFill>
                          <a:srgbClr val="080808"/>
                        </a:solidFill>
                        <a:effectLst/>
                        <a:uLnTx/>
                        <a:uFillTx/>
                        <a:latin typeface="楷体_GB2312"/>
                        <a:ea typeface="+mn-ea"/>
                        <a:cs typeface="+mn-cs"/>
                      </a:endParaRPr>
                    </a:p>
                  </a:txBody>
                  <a:tcPr anchor="ctr"/>
                </a:tc>
              </a:tr>
              <a:tr h="880141">
                <a:tc>
                  <a:txBody>
                    <a:bodyPr vert="horz" wrap="square"/>
                    <a:lstStyle/>
                    <a:p>
                      <a:pPr marL="166687" marR="0" lvl="0" indent="0" algn="l" defTabSz="914400" rtl="0" eaLnBrk="0" fontAlgn="base" latinLnBrk="0" hangingPunct="0">
                        <a:lnSpc>
                          <a:spcPct val="120000"/>
                        </a:lnSpc>
                        <a:spcBef>
                          <a:spcPct val="10000"/>
                        </a:spcBef>
                        <a:spcAft>
                          <a:spcPct val="0"/>
                        </a:spcAft>
                        <a:buClrTx/>
                        <a:buSzTx/>
                        <a:buFont typeface="+mj-lt"/>
                        <a:buNone/>
                        <a:defRPr/>
                      </a:pPr>
                      <a:r>
                        <a:rPr lang="en-US" altLang="zh-CN" sz="1400" b="1" smtClean="0">
                          <a:latin typeface="+mn-ea"/>
                          <a:ea typeface="+mn-ea"/>
                        </a:rPr>
                        <a:t>3</a:t>
                      </a:r>
                      <a:endParaRPr lang="zh-CN" altLang="en-US" sz="1400" b="1">
                        <a:latin typeface="+mn-ea"/>
                        <a:ea typeface="+mn-ea"/>
                      </a:endParaRP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研发管理、知识管理</a:t>
                      </a: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研发管理：</a:t>
                      </a:r>
                      <a:r>
                        <a:rPr lang="zh-CN" altLang="en-US" sz="1400" kern="0" smtClean="0">
                          <a:solidFill>
                            <a:srgbClr val="080808"/>
                          </a:solidFill>
                          <a:latin typeface="+mn-lt"/>
                          <a:ea typeface="+mn-ea"/>
                        </a:rPr>
                        <a:t>围绕客户需求去做，难点如何让客户需求落地，接到客户标准要进行评审、设计、拆分、转化到生产（</a:t>
                      </a:r>
                      <a:r>
                        <a:rPr lang="en-US" altLang="zh-CN" sz="1400" kern="0" smtClean="0">
                          <a:solidFill>
                            <a:srgbClr val="080808"/>
                          </a:solidFill>
                          <a:latin typeface="+mn-lt"/>
                          <a:ea typeface="+mn-ea"/>
                        </a:rPr>
                        <a:t>APQP</a:t>
                      </a:r>
                      <a:r>
                        <a:rPr lang="zh-CN" altLang="en-US" sz="1400" kern="0" smtClean="0">
                          <a:solidFill>
                            <a:srgbClr val="080808"/>
                          </a:solidFill>
                          <a:latin typeface="+mn-lt"/>
                          <a:ea typeface="+mn-ea"/>
                        </a:rPr>
                        <a:t>设计）；</a:t>
                      </a:r>
                      <a:endParaRPr lang="en-US" altLang="zh-CN" sz="1400" kern="0" smtClean="0">
                        <a:solidFill>
                          <a:srgbClr val="080808"/>
                        </a:solidFill>
                        <a:latin typeface="+mn-lt"/>
                        <a:ea typeface="+mn-ea"/>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知识管理：</a:t>
                      </a:r>
                      <a:r>
                        <a:rPr lang="en-US" altLang="zh-CN" sz="1400" smtClean="0">
                          <a:solidFill>
                            <a:srgbClr val="080808"/>
                          </a:solidFill>
                          <a:latin typeface="楷体_GB2312"/>
                          <a:ea typeface="楷体_GB2312" pitchFamily="49" charset="-122"/>
                        </a:rPr>
                        <a:t>OA</a:t>
                      </a:r>
                      <a:r>
                        <a:rPr lang="zh-CN" altLang="en-US" sz="1400" smtClean="0">
                          <a:solidFill>
                            <a:srgbClr val="080808"/>
                          </a:solidFill>
                          <a:latin typeface="楷体_GB2312"/>
                          <a:ea typeface="楷体_GB2312" pitchFamily="49" charset="-122"/>
                        </a:rPr>
                        <a:t>系统中有知识管理的功能支持，但使用的不是非常理想，缺乏知识管理体系的支撑；</a:t>
                      </a:r>
                    </a:p>
                  </a:txBody>
                  <a:tcPr anchor="ctr"/>
                </a:tc>
              </a:tr>
              <a:tr h="579664">
                <a:tc>
                  <a:txBody>
                    <a:bodyPr vert="horz" wrap="square"/>
                    <a:lstStyle/>
                    <a:p>
                      <a:pPr marL="166687" marR="0" lvl="0" indent="0" algn="l" defTabSz="914400" rtl="0" eaLnBrk="0" fontAlgn="base" latinLnBrk="0" hangingPunct="0">
                        <a:lnSpc>
                          <a:spcPct val="120000"/>
                        </a:lnSpc>
                        <a:spcBef>
                          <a:spcPct val="10000"/>
                        </a:spcBef>
                        <a:spcAft>
                          <a:spcPct val="0"/>
                        </a:spcAft>
                        <a:buClrTx/>
                        <a:buSzTx/>
                        <a:buFont typeface="+mj-lt"/>
                        <a:buNone/>
                        <a:defRPr/>
                      </a:pPr>
                      <a:r>
                        <a:rPr lang="en-US" altLang="zh-CN" sz="1400" b="1" smtClean="0">
                          <a:latin typeface="+mn-ea"/>
                          <a:ea typeface="+mn-ea"/>
                        </a:rPr>
                        <a:t>4</a:t>
                      </a:r>
                      <a:endParaRPr lang="zh-CN" altLang="en-US" sz="1400" b="1">
                        <a:latin typeface="+mn-ea"/>
                        <a:ea typeface="+mn-ea"/>
                      </a:endParaRP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计划管理、生产管理、供应链管理</a:t>
                      </a: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计划管理：</a:t>
                      </a:r>
                      <a:r>
                        <a:rPr lang="zh-CN" altLang="en-US" sz="1400" smtClean="0">
                          <a:latin typeface="楷体_GB2312"/>
                          <a:ea typeface="楷体_GB2312" pitchFamily="49" charset="-122"/>
                        </a:rPr>
                        <a:t>目前仅仅起到框架指导与参考的作用，与实际执行的生产进程表的偏差比较大；</a:t>
                      </a:r>
                      <a:endParaRPr kumimoji="0" lang="en-US" altLang="zh-CN" sz="1400" b="1"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生产管理：</a:t>
                      </a:r>
                      <a:r>
                        <a:rPr lang="zh-CN" altLang="en-US" sz="1400" smtClean="0">
                          <a:latin typeface="楷体_GB2312"/>
                          <a:ea typeface="楷体_GB2312" pitchFamily="49" charset="-122"/>
                        </a:rPr>
                        <a:t>需求多样化、小批量、客户定制化对生产模式的要求比较高；</a:t>
                      </a:r>
                      <a:endParaRPr lang="en-US" altLang="zh-CN" sz="1400" b="1" smtClean="0">
                        <a:latin typeface="楷体_GB2312"/>
                        <a:ea typeface="楷体_GB2312" pitchFamily="49" charset="-122"/>
                      </a:endParaRPr>
                    </a:p>
                  </a:txBody>
                  <a:tcPr anchor="ctr"/>
                </a:tc>
              </a:tr>
              <a:tr h="711668">
                <a:tc>
                  <a:txBody>
                    <a:bodyPr vert="horz" wrap="square"/>
                    <a:lstStyle/>
                    <a:p>
                      <a:pPr marL="166687" marR="0" lvl="0" indent="0" algn="l" defTabSz="914400" rtl="0" eaLnBrk="0" fontAlgn="base" latinLnBrk="0" hangingPunct="0">
                        <a:lnSpc>
                          <a:spcPct val="120000"/>
                        </a:lnSpc>
                        <a:spcBef>
                          <a:spcPct val="10000"/>
                        </a:spcBef>
                        <a:spcAft>
                          <a:spcPct val="0"/>
                        </a:spcAft>
                        <a:buClrTx/>
                        <a:buSzTx/>
                        <a:buFont typeface="+mj-lt"/>
                        <a:buNone/>
                        <a:defRPr/>
                      </a:pPr>
                      <a:r>
                        <a:rPr lang="en-US" altLang="zh-CN" sz="1400" b="1" smtClean="0">
                          <a:latin typeface="+mn-ea"/>
                          <a:ea typeface="+mn-ea"/>
                        </a:rPr>
                        <a:t>5</a:t>
                      </a:r>
                      <a:endParaRPr lang="zh-CN" altLang="en-US" sz="1400" b="1">
                        <a:latin typeface="+mn-ea"/>
                        <a:ea typeface="+mn-ea"/>
                      </a:endParaRP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生产制造执行管理</a:t>
                      </a: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生产制造执行管理：</a:t>
                      </a:r>
                      <a:r>
                        <a:rPr lang="zh-CN" altLang="en-US" sz="1400" smtClean="0">
                          <a:solidFill>
                            <a:srgbClr val="080808"/>
                          </a:solidFill>
                          <a:latin typeface="楷体_GB2312"/>
                          <a:ea typeface="楷体_GB2312" pitchFamily="49" charset="-122"/>
                        </a:rPr>
                        <a:t>目前生产状况的数据统计存在现场车间系统里，主要问题就是生产车间里现场信息和</a:t>
                      </a:r>
                      <a:r>
                        <a:rPr lang="en-US" altLang="zh-CN" sz="1400" smtClean="0">
                          <a:solidFill>
                            <a:srgbClr val="080808"/>
                          </a:solidFill>
                          <a:latin typeface="楷体_GB2312"/>
                          <a:ea typeface="楷体_GB2312" pitchFamily="49" charset="-122"/>
                        </a:rPr>
                        <a:t>ERP</a:t>
                      </a:r>
                      <a:r>
                        <a:rPr lang="zh-CN" altLang="en-US" sz="1400" smtClean="0">
                          <a:solidFill>
                            <a:srgbClr val="080808"/>
                          </a:solidFill>
                          <a:latin typeface="楷体_GB2312"/>
                          <a:ea typeface="楷体_GB2312" pitchFamily="49" charset="-122"/>
                        </a:rPr>
                        <a:t>系统的对接问题，希望在通过系统实时了解生产现场信息；</a:t>
                      </a:r>
                      <a:endPar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endParaRPr>
                    </a:p>
                  </a:txBody>
                  <a:tcPr anchor="ctr"/>
                </a:tc>
              </a:tr>
              <a:tr h="1466902">
                <a:tc>
                  <a:txBody>
                    <a:bodyPr vert="horz" wrap="square"/>
                    <a:lstStyle/>
                    <a:p>
                      <a:pPr marL="166687" marR="0" lvl="0" indent="0" algn="l" defTabSz="914400" rtl="0" eaLnBrk="0" fontAlgn="base" latinLnBrk="0" hangingPunct="0">
                        <a:lnSpc>
                          <a:spcPct val="120000"/>
                        </a:lnSpc>
                        <a:spcBef>
                          <a:spcPct val="10000"/>
                        </a:spcBef>
                        <a:spcAft>
                          <a:spcPct val="0"/>
                        </a:spcAft>
                        <a:buClrTx/>
                        <a:buSzTx/>
                        <a:buFont typeface="+mj-lt"/>
                        <a:buNone/>
                        <a:defRPr/>
                      </a:pPr>
                      <a:r>
                        <a:rPr lang="en-US" altLang="zh-CN" sz="1400" b="1" smtClean="0">
                          <a:latin typeface="+mn-ea"/>
                          <a:ea typeface="+mn-ea"/>
                        </a:rPr>
                        <a:t>6</a:t>
                      </a:r>
                      <a:endParaRPr lang="zh-CN" altLang="en-US" sz="1400" b="1">
                        <a:latin typeface="+mn-ea"/>
                        <a:ea typeface="+mn-ea"/>
                      </a:endParaRP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人力资源管理、财务管理、风险管理、设备管理、质量管理、流程管理</a:t>
                      </a:r>
                    </a:p>
                  </a:txBody>
                  <a:tcPr anchor="ct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人力资源管理：</a:t>
                      </a:r>
                      <a:r>
                        <a:rPr lang="zh-CN" altLang="en-US" sz="1400" smtClean="0">
                          <a:latin typeface="楷体_GB2312"/>
                          <a:ea typeface="楷体_GB2312" pitchFamily="49" charset="-122"/>
                        </a:rPr>
                        <a:t>过去主要都是一些具体事务性的工作，具体人事体系和系统性不强；</a:t>
                      </a:r>
                      <a:endParaRPr kumimoji="0" lang="en-US" altLang="zh-CN" sz="1400" b="1"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财务管理：</a:t>
                      </a:r>
                      <a:r>
                        <a:rPr lang="zh-CN" altLang="en-US" sz="1400" smtClean="0">
                          <a:latin typeface="楷体_GB2312"/>
                          <a:ea typeface="+mn-ea"/>
                        </a:rPr>
                        <a:t>从管理需求出发，明确核算精度和信息要求，核算标准化，提高核算效率；</a:t>
                      </a:r>
                      <a:endParaRPr kumimoji="0" lang="en-US" altLang="zh-CN" sz="1400" b="1"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风险管理：</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需要构建从风险识别、评估、应对及管控完整的风险管控体系，借助信息化工具支撑工作；</a:t>
                      </a:r>
                      <a:endParaRPr kumimoji="0" lang="en-US" altLang="zh-CN" sz="1400" b="0"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设备管理：</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流程制度不明晰，缺乏统一的归口部门；</a:t>
                      </a:r>
                      <a:endParaRPr kumimoji="0" lang="en-US" altLang="zh-CN" sz="1400" b="0"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质量管理：</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质量管理标准化体系有待进一步调整与完善；</a:t>
                      </a:r>
                      <a:endParaRPr kumimoji="0" lang="en-US" altLang="zh-CN" sz="1400" b="0" i="0" u="none" strike="noStrike" kern="1200" cap="none" spc="0" normalizeH="0" baseline="0" noProof="0" smtClean="0">
                        <a:ln>
                          <a:noFill/>
                        </a:ln>
                        <a:solidFill>
                          <a:srgbClr val="080808"/>
                        </a:solidFill>
                        <a:effectLst/>
                        <a:uLnTx/>
                        <a:uFillTx/>
                        <a:latin typeface="楷体_GB2312"/>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1400" b="1" i="0" u="none" strike="noStrike" kern="1200" cap="none" spc="0" normalizeH="0" baseline="0" noProof="0" smtClean="0">
                          <a:ln>
                            <a:noFill/>
                          </a:ln>
                          <a:solidFill>
                            <a:srgbClr val="080808"/>
                          </a:solidFill>
                          <a:effectLst/>
                          <a:uLnTx/>
                          <a:uFillTx/>
                          <a:latin typeface="楷体_GB2312"/>
                          <a:ea typeface="+mn-ea"/>
                          <a:cs typeface="+mn-cs"/>
                        </a:rPr>
                        <a:t>流程管理：</a:t>
                      </a:r>
                      <a:r>
                        <a:rPr kumimoji="0" lang="zh-CN" altLang="en-US" sz="1400" b="0" i="0" u="none" strike="noStrike" kern="1200" cap="none" spc="0" normalizeH="0" baseline="0" noProof="0" smtClean="0">
                          <a:ln>
                            <a:noFill/>
                          </a:ln>
                          <a:solidFill>
                            <a:srgbClr val="080808"/>
                          </a:solidFill>
                          <a:effectLst/>
                          <a:uLnTx/>
                          <a:uFillTx/>
                          <a:latin typeface="楷体_GB2312"/>
                          <a:ea typeface="+mn-ea"/>
                          <a:cs typeface="+mn-cs"/>
                        </a:rPr>
                        <a:t>流程职责不明晰，配套不健全，缺乏完整的流程生命周期管理；</a:t>
                      </a:r>
                    </a:p>
                  </a:txBody>
                  <a:tcPr anchor="ctr"/>
                </a:tc>
              </a:tr>
            </a:tbl>
          </a:graphicData>
        </a:graphic>
      </p:graphicFrame>
    </p:spTree>
    <p:extLst>
      <p:ext uri="{BB962C8B-B14F-4D97-AF65-F5344CB8AC3E}">
        <p14:creationId xmlns:p14="http://schemas.microsoft.com/office/powerpoint/2010/main" val="2501791695"/>
      </p:ext>
    </p:extLst>
  </p:cSld>
  <p:clrMapOvr>
    <a:masterClrMapping/>
  </p:clrMapOvr>
  <p:transition>
    <p:split orient="vert"/>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olidFill>
                  <a:schemeClr val="tx1">
                    <a:lumMod val="90000"/>
                    <a:lumOff val="10000"/>
                  </a:schemeClr>
                </a:solidFill>
              </a:rPr>
              <a:t>因</a:t>
            </a:r>
            <a:r>
              <a:rPr lang="zh-CN" altLang="en-US" smtClean="0">
                <a:solidFill>
                  <a:schemeClr val="tx1">
                    <a:lumMod val="90000"/>
                    <a:lumOff val="10000"/>
                  </a:schemeClr>
                </a:solidFill>
              </a:rPr>
              <a:t>此，</a:t>
            </a:r>
            <a:r>
              <a:rPr lang="en-US" altLang="zh-CN" smtClean="0">
                <a:solidFill>
                  <a:schemeClr val="tx1">
                    <a:lumMod val="90000"/>
                    <a:lumOff val="10000"/>
                  </a:schemeClr>
                </a:solidFill>
              </a:rPr>
              <a:t>AMT</a:t>
            </a:r>
            <a:r>
              <a:rPr lang="zh-CN" altLang="en-US" smtClean="0">
                <a:solidFill>
                  <a:schemeClr val="tx1">
                    <a:lumMod val="90000"/>
                    <a:lumOff val="10000"/>
                  </a:schemeClr>
                </a:solidFill>
              </a:rPr>
              <a:t>认为海利得需</a:t>
            </a:r>
            <a:r>
              <a:rPr lang="zh-CN" altLang="en-US">
                <a:solidFill>
                  <a:schemeClr val="tx1">
                    <a:lumMod val="90000"/>
                    <a:lumOff val="10000"/>
                  </a:schemeClr>
                </a:solidFill>
              </a:rPr>
              <a:t>要构建一个以市场为导向、资源计划为核心，横向敏捷协同、纵向集成管控</a:t>
            </a:r>
            <a:r>
              <a:rPr lang="zh-CN" altLang="en-US" smtClean="0">
                <a:solidFill>
                  <a:schemeClr val="tx1">
                    <a:lumMod val="90000"/>
                    <a:lumOff val="10000"/>
                  </a:schemeClr>
                </a:solidFill>
              </a:rPr>
              <a:t>的</a:t>
            </a:r>
            <a:r>
              <a:rPr lang="zh-CN" altLang="en-US">
                <a:solidFill>
                  <a:schemeClr val="tx1">
                    <a:lumMod val="90000"/>
                    <a:lumOff val="10000"/>
                  </a:schemeClr>
                </a:solidFill>
              </a:rPr>
              <a:t>企业</a:t>
            </a:r>
            <a:r>
              <a:rPr lang="zh-CN" altLang="en-US" smtClean="0">
                <a:solidFill>
                  <a:schemeClr val="tx1">
                    <a:lumMod val="90000"/>
                    <a:lumOff val="10000"/>
                  </a:schemeClr>
                </a:solidFill>
              </a:rPr>
              <a:t>运</a:t>
            </a:r>
            <a:r>
              <a:rPr lang="zh-CN" altLang="en-US">
                <a:solidFill>
                  <a:schemeClr val="tx1">
                    <a:lumMod val="90000"/>
                    <a:lumOff val="10000"/>
                  </a:schemeClr>
                </a:solidFill>
              </a:rPr>
              <a:t>营平台</a:t>
            </a:r>
            <a:endParaRPr lang="zh-CN" altLang="en-US">
              <a:solidFill>
                <a:srgbClr val="FF0000"/>
              </a:solidFill>
            </a:endParaRPr>
          </a:p>
        </p:txBody>
      </p:sp>
      <p:sp>
        <p:nvSpPr>
          <p:cNvPr id="18" name="AutoShape 8"/>
          <p:cNvSpPr>
            <a:spLocks noChangeArrowheads="1"/>
          </p:cNvSpPr>
          <p:nvPr/>
        </p:nvSpPr>
        <p:spPr bwMode="auto">
          <a:xfrm>
            <a:off x="2977663" y="1548383"/>
            <a:ext cx="6351811" cy="1095676"/>
          </a:xfrm>
          <a:prstGeom prst="roundRect">
            <a:avLst>
              <a:gd name="adj" fmla="val 0"/>
            </a:avLst>
          </a:prstGeom>
          <a:noFill/>
          <a:ln w="6350" algn="ctr">
            <a:solidFill>
              <a:schemeClr val="bg1">
                <a:lumMod val="75000"/>
              </a:schemeClr>
            </a:solidFill>
            <a:round/>
          </a:ln>
        </p:spPr>
        <p:txBody>
          <a:bodyPr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390299" lvl="1" indent="-192524" eaLnBrk="0" hangingPunct="0">
              <a:spcBef>
                <a:spcPct val="25000"/>
              </a:spcBef>
              <a:spcAft>
                <a:spcPct val="25000"/>
              </a:spcAft>
              <a:buClr>
                <a:srgbClr val="4E9EA2"/>
              </a:buClr>
              <a:buSzPct val="80000"/>
              <a:buFont typeface="Wingdings" pitchFamily="2" charset="2"/>
              <a:buChar char="Ø"/>
            </a:pPr>
            <a:r>
              <a:rPr lang="zh-CN" altLang="en-US">
                <a:latin typeface="+mn-lt"/>
                <a:ea typeface="+mn-ea"/>
              </a:rPr>
              <a:t>构建一个</a:t>
            </a:r>
            <a:r>
              <a:rPr lang="zh-CN" altLang="en-US" b="1">
                <a:solidFill>
                  <a:srgbClr val="C00000"/>
                </a:solidFill>
                <a:latin typeface="+mn-lt"/>
                <a:ea typeface="+mn-ea"/>
              </a:rPr>
              <a:t>以市场为导向、资源计划为核心，横向敏捷协同、纵向集成管控</a:t>
            </a:r>
            <a:r>
              <a:rPr lang="zh-CN" altLang="en-US" smtClean="0">
                <a:latin typeface="+mn-lt"/>
                <a:ea typeface="+mn-ea"/>
              </a:rPr>
              <a:t>的</a:t>
            </a:r>
            <a:r>
              <a:rPr lang="zh-CN" altLang="en-US">
                <a:latin typeface="+mn-lt"/>
                <a:ea typeface="+mn-ea"/>
              </a:rPr>
              <a:t>企业</a:t>
            </a:r>
            <a:r>
              <a:rPr lang="zh-CN" altLang="en-US" smtClean="0">
                <a:latin typeface="+mn-lt"/>
                <a:ea typeface="+mn-ea"/>
              </a:rPr>
              <a:t>运</a:t>
            </a:r>
            <a:r>
              <a:rPr lang="zh-CN" altLang="en-US">
                <a:latin typeface="+mn-lt"/>
                <a:ea typeface="+mn-ea"/>
              </a:rPr>
              <a:t>营平</a:t>
            </a:r>
            <a:r>
              <a:rPr lang="zh-CN" altLang="en-US" smtClean="0">
                <a:latin typeface="+mn-lt"/>
                <a:ea typeface="+mn-ea"/>
              </a:rPr>
              <a:t>台，为</a:t>
            </a:r>
            <a:r>
              <a:rPr lang="zh-CN" altLang="en-US">
                <a:latin typeface="+mn-lt"/>
                <a:ea typeface="+mn-ea"/>
              </a:rPr>
              <a:t>公</a:t>
            </a:r>
            <a:r>
              <a:rPr lang="zh-CN" altLang="en-US" smtClean="0">
                <a:latin typeface="+mn-lt"/>
                <a:ea typeface="+mn-ea"/>
              </a:rPr>
              <a:t>司核</a:t>
            </a:r>
            <a:r>
              <a:rPr lang="zh-CN" altLang="en-US">
                <a:latin typeface="+mn-lt"/>
                <a:ea typeface="+mn-ea"/>
              </a:rPr>
              <a:t>心</a:t>
            </a:r>
            <a:r>
              <a:rPr lang="zh-CN" altLang="en-US" smtClean="0">
                <a:latin typeface="+mn-lt"/>
                <a:ea typeface="+mn-ea"/>
              </a:rPr>
              <a:t>竞</a:t>
            </a:r>
            <a:r>
              <a:rPr lang="zh-CN" altLang="en-US">
                <a:latin typeface="+mn-lt"/>
                <a:ea typeface="+mn-ea"/>
              </a:rPr>
              <a:t>争</a:t>
            </a:r>
            <a:r>
              <a:rPr lang="zh-CN" altLang="en-US" smtClean="0">
                <a:latin typeface="+mn-lt"/>
                <a:ea typeface="+mn-ea"/>
              </a:rPr>
              <a:t>力的建设提供</a:t>
            </a:r>
            <a:r>
              <a:rPr lang="zh-CN" altLang="en-US">
                <a:latin typeface="+mn-lt"/>
                <a:ea typeface="+mn-ea"/>
              </a:rPr>
              <a:t>扎实</a:t>
            </a:r>
            <a:r>
              <a:rPr lang="zh-CN" altLang="en-US" smtClean="0">
                <a:latin typeface="+mn-lt"/>
                <a:ea typeface="+mn-ea"/>
              </a:rPr>
              <a:t>、</a:t>
            </a:r>
            <a:r>
              <a:rPr lang="zh-CN" altLang="en-US">
                <a:latin typeface="+mn-lt"/>
                <a:ea typeface="+mn-ea"/>
              </a:rPr>
              <a:t>有效的支撑。</a:t>
            </a:r>
          </a:p>
        </p:txBody>
      </p:sp>
      <p:sp>
        <p:nvSpPr>
          <p:cNvPr id="22" name="AutoShape 7"/>
          <p:cNvSpPr>
            <a:spLocks noChangeArrowheads="1"/>
          </p:cNvSpPr>
          <p:nvPr/>
        </p:nvSpPr>
        <p:spPr bwMode="auto">
          <a:xfrm>
            <a:off x="870280" y="1548383"/>
            <a:ext cx="2028620" cy="1095676"/>
          </a:xfrm>
          <a:prstGeom prst="homePlate">
            <a:avLst>
              <a:gd name="adj" fmla="val 10995"/>
            </a:avLst>
          </a:prstGeom>
          <a:solidFill>
            <a:schemeClr val="bg2">
              <a:lumMod val="40000"/>
              <a:lumOff val="60000"/>
            </a:schemeClr>
          </a:solidFill>
          <a:ln w="12700">
            <a:solidFill>
              <a:schemeClr val="bg1">
                <a:lumMod val="75000"/>
              </a:schemeClr>
            </a:solidFill>
            <a:miter lim="800000"/>
            <a:tailEnd type="none" w="med" len="sm"/>
          </a:ln>
        </p:spPr>
        <p:txBody>
          <a:bodyPr lIns="100724" tIns="50363" rIns="100724" bIns="50363"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buClrTx/>
            </a:pPr>
            <a:r>
              <a:rPr lang="zh-CN" altLang="en-US" b="1">
                <a:latin typeface="+mn-lt"/>
                <a:ea typeface="+mn-ea"/>
              </a:rPr>
              <a:t>信息化目标</a:t>
            </a:r>
          </a:p>
        </p:txBody>
      </p:sp>
      <p:grpSp>
        <p:nvGrpSpPr>
          <p:cNvPr id="3" name="组合 2"/>
          <p:cNvGrpSpPr/>
          <p:nvPr/>
        </p:nvGrpSpPr>
        <p:grpSpPr>
          <a:xfrm>
            <a:off x="862936" y="5580831"/>
            <a:ext cx="8459194" cy="864096"/>
            <a:chOff x="870280" y="2694473"/>
            <a:chExt cx="8459194" cy="864096"/>
          </a:xfrm>
        </p:grpSpPr>
        <p:sp>
          <p:nvSpPr>
            <p:cNvPr id="25" name="AutoShape 8"/>
            <p:cNvSpPr>
              <a:spLocks noChangeArrowheads="1"/>
            </p:cNvSpPr>
            <p:nvPr/>
          </p:nvSpPr>
          <p:spPr bwMode="auto">
            <a:xfrm>
              <a:off x="2977663" y="2694473"/>
              <a:ext cx="6351811" cy="864096"/>
            </a:xfrm>
            <a:prstGeom prst="roundRect">
              <a:avLst>
                <a:gd name="adj" fmla="val 0"/>
              </a:avLst>
            </a:prstGeom>
            <a:noFill/>
            <a:ln w="6350" algn="ctr">
              <a:solidFill>
                <a:schemeClr val="bg1">
                  <a:lumMod val="75000"/>
                </a:schemeClr>
              </a:solidFill>
              <a:round/>
            </a:ln>
          </p:spPr>
          <p:txBody>
            <a:bodyPr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390299" lvl="1" indent="-192524" eaLnBrk="0" hangingPunct="0">
                <a:spcBef>
                  <a:spcPct val="25000"/>
                </a:spcBef>
                <a:spcAft>
                  <a:spcPct val="25000"/>
                </a:spcAft>
                <a:buClr>
                  <a:srgbClr val="4E9EA2"/>
                </a:buClr>
                <a:buSzPct val="80000"/>
                <a:buFont typeface="Wingdings" pitchFamily="2" charset="2"/>
                <a:buChar char="Ø"/>
              </a:pPr>
              <a:r>
                <a:rPr lang="en-US" altLang="zh-CN" smtClean="0">
                  <a:latin typeface="+mn-lt"/>
                  <a:ea typeface="+mn-ea"/>
                </a:rPr>
                <a:t>2016</a:t>
              </a:r>
              <a:r>
                <a:rPr lang="zh-CN" altLang="en-US" smtClean="0">
                  <a:latin typeface="+mn-lt"/>
                  <a:ea typeface="+mn-ea"/>
                </a:rPr>
                <a:t>年</a:t>
              </a:r>
              <a:r>
                <a:rPr lang="zh-CN" altLang="en-US">
                  <a:latin typeface="+mn-lt"/>
                  <a:ea typeface="+mn-ea"/>
                </a:rPr>
                <a:t>，搭体</a:t>
              </a:r>
              <a:r>
                <a:rPr lang="zh-CN" altLang="en-US" smtClean="0">
                  <a:latin typeface="+mn-lt"/>
                  <a:ea typeface="+mn-ea"/>
                </a:rPr>
                <a:t>系</a:t>
              </a:r>
              <a:r>
                <a:rPr lang="zh-CN" altLang="en-US">
                  <a:latin typeface="+mn-lt"/>
                  <a:ea typeface="+mn-ea"/>
                </a:rPr>
                <a:t>；</a:t>
              </a:r>
              <a:r>
                <a:rPr lang="en-US" altLang="zh-CN" smtClean="0">
                  <a:latin typeface="+mn-lt"/>
                  <a:ea typeface="+mn-ea"/>
                </a:rPr>
                <a:t>2017</a:t>
              </a:r>
              <a:r>
                <a:rPr lang="zh-CN" altLang="en-US" smtClean="0">
                  <a:latin typeface="+mn-lt"/>
                  <a:ea typeface="+mn-ea"/>
                </a:rPr>
                <a:t>年</a:t>
              </a:r>
              <a:r>
                <a:rPr lang="zh-CN" altLang="en-US">
                  <a:latin typeface="+mn-lt"/>
                  <a:ea typeface="+mn-ea"/>
                </a:rPr>
                <a:t>，深优</a:t>
              </a:r>
              <a:r>
                <a:rPr lang="zh-CN" altLang="en-US" smtClean="0">
                  <a:latin typeface="+mn-lt"/>
                  <a:ea typeface="+mn-ea"/>
                </a:rPr>
                <a:t>化</a:t>
              </a:r>
              <a:r>
                <a:rPr lang="zh-CN" altLang="en-US">
                  <a:latin typeface="+mn-lt"/>
                  <a:ea typeface="+mn-ea"/>
                </a:rPr>
                <a:t>；</a:t>
              </a:r>
              <a:r>
                <a:rPr lang="en-US" altLang="zh-CN" smtClean="0">
                  <a:latin typeface="+mn-lt"/>
                  <a:ea typeface="+mn-ea"/>
                </a:rPr>
                <a:t>2018</a:t>
              </a:r>
              <a:r>
                <a:rPr lang="zh-CN" altLang="en-US" smtClean="0">
                  <a:latin typeface="+mn-lt"/>
                  <a:ea typeface="+mn-ea"/>
                </a:rPr>
                <a:t>年</a:t>
              </a:r>
              <a:r>
                <a:rPr lang="zh-CN" altLang="en-US">
                  <a:latin typeface="+mn-lt"/>
                  <a:ea typeface="+mn-ea"/>
                </a:rPr>
                <a:t>，重决</a:t>
              </a:r>
              <a:r>
                <a:rPr lang="zh-CN" altLang="en-US" smtClean="0">
                  <a:latin typeface="+mn-lt"/>
                  <a:ea typeface="+mn-ea"/>
                </a:rPr>
                <a:t>策</a:t>
              </a:r>
              <a:endParaRPr lang="en-US" altLang="zh-CN" smtClean="0">
                <a:latin typeface="+mn-lt"/>
                <a:ea typeface="+mn-ea"/>
              </a:endParaRPr>
            </a:p>
          </p:txBody>
        </p:sp>
        <p:sp>
          <p:nvSpPr>
            <p:cNvPr id="26" name="AutoShape 7"/>
            <p:cNvSpPr>
              <a:spLocks noChangeArrowheads="1"/>
            </p:cNvSpPr>
            <p:nvPr/>
          </p:nvSpPr>
          <p:spPr bwMode="auto">
            <a:xfrm>
              <a:off x="870280" y="2694473"/>
              <a:ext cx="2028620" cy="864096"/>
            </a:xfrm>
            <a:prstGeom prst="homePlate">
              <a:avLst>
                <a:gd name="adj" fmla="val 10995"/>
              </a:avLst>
            </a:prstGeom>
            <a:solidFill>
              <a:schemeClr val="bg2">
                <a:lumMod val="40000"/>
                <a:lumOff val="60000"/>
              </a:schemeClr>
            </a:solidFill>
            <a:ln w="12700">
              <a:solidFill>
                <a:schemeClr val="bg1">
                  <a:lumMod val="75000"/>
                </a:schemeClr>
              </a:solidFill>
              <a:miter lim="800000"/>
              <a:tailEnd type="none" w="med" len="sm"/>
            </a:ln>
          </p:spPr>
          <p:txBody>
            <a:bodyPr lIns="100724" tIns="50363" rIns="100724" bIns="50363"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buClrTx/>
              </a:pPr>
              <a:r>
                <a:rPr lang="zh-CN" altLang="en-US" sz="1764" b="1">
                  <a:latin typeface="+mn-lt"/>
                  <a:ea typeface="+mn-ea"/>
                </a:rPr>
                <a:t>三年</a:t>
              </a:r>
              <a:r>
                <a:rPr lang="zh-CN" altLang="en-US" sz="1764" b="1" smtClean="0">
                  <a:latin typeface="+mn-lt"/>
                  <a:ea typeface="+mn-ea"/>
                </a:rPr>
                <a:t>目</a:t>
              </a:r>
              <a:r>
                <a:rPr lang="zh-CN" altLang="en-US" sz="1764" b="1">
                  <a:latin typeface="+mn-lt"/>
                  <a:ea typeface="+mn-ea"/>
                </a:rPr>
                <a:t>标</a:t>
              </a:r>
            </a:p>
          </p:txBody>
        </p:sp>
      </p:grpSp>
      <p:sp>
        <p:nvSpPr>
          <p:cNvPr id="9" name="AutoShape 8"/>
          <p:cNvSpPr>
            <a:spLocks noChangeArrowheads="1"/>
          </p:cNvSpPr>
          <p:nvPr/>
        </p:nvSpPr>
        <p:spPr bwMode="auto">
          <a:xfrm>
            <a:off x="2974598" y="2742539"/>
            <a:ext cx="6351810" cy="2763800"/>
          </a:xfrm>
          <a:prstGeom prst="roundRect">
            <a:avLst>
              <a:gd name="adj" fmla="val 0"/>
            </a:avLst>
          </a:prstGeom>
          <a:solidFill>
            <a:schemeClr val="bg1"/>
          </a:solidFill>
          <a:ln w="12700">
            <a:solidFill>
              <a:schemeClr val="bg1">
                <a:lumMod val="75000"/>
              </a:schemeClr>
            </a:solidFill>
            <a:miter lim="800000"/>
            <a:tailEnd type="none" w="med" len="sm"/>
          </a:ln>
        </p:spPr>
        <p:txBody>
          <a:bodyPr lIns="100724" tIns="50363" rIns="100724" bIns="50363"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390299" lvl="1" indent="-192524" eaLnBrk="0" hangingPunct="0">
              <a:buSzPct val="80000"/>
              <a:buFont typeface="Wingdings" pitchFamily="2" charset="2"/>
              <a:buChar char="Ø"/>
            </a:pPr>
            <a:r>
              <a:rPr lang="zh-CN" altLang="en-US" b="1">
                <a:latin typeface="+mn-lt"/>
                <a:ea typeface="+mn-ea"/>
              </a:rPr>
              <a:t>实现企</a:t>
            </a:r>
            <a:r>
              <a:rPr lang="zh-CN" altLang="en-US" b="1" smtClean="0">
                <a:latin typeface="+mn-lt"/>
                <a:ea typeface="+mn-ea"/>
              </a:rPr>
              <a:t>业</a:t>
            </a:r>
            <a:r>
              <a:rPr lang="zh-CN" altLang="en-US" b="1">
                <a:latin typeface="+mn-lt"/>
                <a:ea typeface="+mn-ea"/>
              </a:rPr>
              <a:t>商业</a:t>
            </a:r>
            <a:r>
              <a:rPr lang="zh-CN" altLang="en-US" b="1" smtClean="0">
                <a:latin typeface="+mn-lt"/>
                <a:ea typeface="+mn-ea"/>
              </a:rPr>
              <a:t>智能</a:t>
            </a:r>
            <a:r>
              <a:rPr lang="zh-CN" altLang="en-US" smtClean="0">
                <a:latin typeface="+mn-lt"/>
                <a:ea typeface="+mn-ea"/>
              </a:rPr>
              <a:t>，</a:t>
            </a:r>
            <a:r>
              <a:rPr lang="zh-CN" altLang="en-US">
                <a:latin typeface="+mn-lt"/>
                <a:ea typeface="+mn-ea"/>
              </a:rPr>
              <a:t>提</a:t>
            </a:r>
            <a:r>
              <a:rPr lang="zh-CN" altLang="en-US" smtClean="0">
                <a:latin typeface="+mn-lt"/>
                <a:ea typeface="+mn-ea"/>
              </a:rPr>
              <a:t>高决</a:t>
            </a:r>
            <a:r>
              <a:rPr lang="zh-CN" altLang="en-US">
                <a:latin typeface="+mn-lt"/>
                <a:ea typeface="+mn-ea"/>
              </a:rPr>
              <a:t>策水平，有效支</a:t>
            </a:r>
            <a:r>
              <a:rPr lang="zh-CN" altLang="en-US" smtClean="0">
                <a:latin typeface="+mn-lt"/>
                <a:ea typeface="+mn-ea"/>
              </a:rPr>
              <a:t>持企业的</a:t>
            </a:r>
            <a:r>
              <a:rPr lang="zh-CN" altLang="en-US">
                <a:latin typeface="+mn-lt"/>
                <a:ea typeface="+mn-ea"/>
              </a:rPr>
              <a:t>战</a:t>
            </a:r>
            <a:r>
              <a:rPr lang="zh-CN" altLang="en-US" smtClean="0">
                <a:latin typeface="+mn-lt"/>
                <a:ea typeface="+mn-ea"/>
              </a:rPr>
              <a:t>略</a:t>
            </a:r>
            <a:r>
              <a:rPr lang="zh-CN" altLang="en-US">
                <a:latin typeface="+mn-lt"/>
                <a:ea typeface="+mn-ea"/>
              </a:rPr>
              <a:t>决策</a:t>
            </a:r>
            <a:r>
              <a:rPr lang="zh-CN" altLang="en-US" smtClean="0">
                <a:latin typeface="+mn-lt"/>
                <a:ea typeface="+mn-ea"/>
              </a:rPr>
              <a:t>；</a:t>
            </a:r>
            <a:endParaRPr lang="en-US" altLang="zh-CN" smtClean="0">
              <a:latin typeface="+mn-lt"/>
              <a:ea typeface="+mn-ea"/>
            </a:endParaRPr>
          </a:p>
          <a:p>
            <a:pPr marL="390299" lvl="1" indent="-192524" eaLnBrk="0" hangingPunct="0">
              <a:buSzPct val="80000"/>
              <a:buFont typeface="Wingdings" pitchFamily="2" charset="2"/>
              <a:buChar char="Ø"/>
            </a:pPr>
            <a:endParaRPr lang="en-US" altLang="zh-CN" smtClean="0">
              <a:latin typeface="+mn-lt"/>
              <a:ea typeface="+mn-ea"/>
            </a:endParaRPr>
          </a:p>
          <a:p>
            <a:pPr marL="390299" lvl="1" indent="-192524" eaLnBrk="0" hangingPunct="0">
              <a:buSzPct val="80000"/>
              <a:buFont typeface="Wingdings" pitchFamily="2" charset="2"/>
              <a:buChar char="Ø"/>
            </a:pPr>
            <a:r>
              <a:rPr lang="zh-CN" altLang="en-US" b="1">
                <a:latin typeface="+mn-lt"/>
                <a:ea typeface="+mn-ea"/>
              </a:rPr>
              <a:t>实现统一灵活的集团化管控模式及风险管理的有效支撑；</a:t>
            </a:r>
          </a:p>
          <a:p>
            <a:pPr marL="390299" lvl="1" indent="-192524" eaLnBrk="0" hangingPunct="0">
              <a:buSzPct val="80000"/>
              <a:buFont typeface="Wingdings" pitchFamily="2" charset="2"/>
              <a:buChar char="Ø"/>
            </a:pPr>
            <a:r>
              <a:rPr lang="zh-CN" altLang="en-US" b="1">
                <a:latin typeface="+mn-lt"/>
                <a:ea typeface="+mn-ea"/>
              </a:rPr>
              <a:t>实现财务业务一体化、成本精细化控制，实现面向过程的、有效的、闭环的绩效管理； </a:t>
            </a:r>
          </a:p>
          <a:p>
            <a:pPr marL="390299" lvl="1" indent="-192524" eaLnBrk="0" hangingPunct="0">
              <a:buSzPct val="80000"/>
              <a:buFont typeface="Wingdings" pitchFamily="2" charset="2"/>
              <a:buChar char="Ø"/>
            </a:pPr>
            <a:endParaRPr lang="en-US" altLang="zh-CN" b="1" smtClean="0">
              <a:latin typeface="+mn-lt"/>
              <a:ea typeface="+mn-ea"/>
            </a:endParaRPr>
          </a:p>
          <a:p>
            <a:pPr marL="390299" lvl="1" indent="-192524" eaLnBrk="0" hangingPunct="0">
              <a:buSzPct val="80000"/>
              <a:buFont typeface="Wingdings" pitchFamily="2" charset="2"/>
              <a:buChar char="Ø"/>
            </a:pPr>
            <a:r>
              <a:rPr lang="zh-CN" altLang="en-US" b="1">
                <a:latin typeface="+mn-lt"/>
                <a:ea typeface="+mn-ea"/>
              </a:rPr>
              <a:t>有效支持产品研发协同与知识积累，</a:t>
            </a:r>
            <a:r>
              <a:rPr lang="zh-CN" altLang="en-US">
                <a:latin typeface="+mn-lt"/>
                <a:ea typeface="+mn-ea"/>
              </a:rPr>
              <a:t>保障有竞争力的品牌建</a:t>
            </a:r>
            <a:r>
              <a:rPr lang="zh-CN" altLang="en-US" smtClean="0">
                <a:latin typeface="+mn-lt"/>
                <a:ea typeface="+mn-ea"/>
              </a:rPr>
              <a:t>设；</a:t>
            </a:r>
            <a:endParaRPr lang="en-US" altLang="zh-CN" smtClean="0">
              <a:latin typeface="+mn-lt"/>
              <a:ea typeface="+mn-ea"/>
            </a:endParaRPr>
          </a:p>
          <a:p>
            <a:pPr marL="390299" lvl="1" indent="-192524" eaLnBrk="0" hangingPunct="0">
              <a:buSzPct val="80000"/>
              <a:buFont typeface="Wingdings" pitchFamily="2" charset="2"/>
              <a:buChar char="Ø"/>
            </a:pPr>
            <a:r>
              <a:rPr lang="zh-CN" altLang="en-US" b="1" smtClean="0">
                <a:latin typeface="+mn-lt"/>
                <a:ea typeface="+mn-ea"/>
              </a:rPr>
              <a:t>建</a:t>
            </a:r>
            <a:r>
              <a:rPr lang="zh-CN" altLang="en-US" b="1">
                <a:latin typeface="+mn-lt"/>
                <a:ea typeface="+mn-ea"/>
              </a:rPr>
              <a:t>立高效产供销协同机制，</a:t>
            </a:r>
            <a:r>
              <a:rPr lang="zh-CN" altLang="en-US">
                <a:latin typeface="+mn-lt"/>
                <a:ea typeface="+mn-ea"/>
              </a:rPr>
              <a:t>实现敏捷可靠的供应链管理；</a:t>
            </a:r>
            <a:r>
              <a:rPr lang="zh-CN" altLang="en-US" b="1">
                <a:latin typeface="+mn-lt"/>
                <a:ea typeface="+mn-ea"/>
              </a:rPr>
              <a:t> </a:t>
            </a:r>
            <a:endParaRPr lang="en-US" altLang="zh-CN" b="1" smtClean="0">
              <a:latin typeface="+mn-lt"/>
              <a:ea typeface="+mn-ea"/>
            </a:endParaRPr>
          </a:p>
          <a:p>
            <a:pPr marL="390299" lvl="1" indent="-192524" eaLnBrk="0" hangingPunct="0">
              <a:buSzPct val="80000"/>
              <a:buFont typeface="Wingdings" pitchFamily="2" charset="2"/>
              <a:buChar char="Ø"/>
            </a:pPr>
            <a:r>
              <a:rPr lang="zh-CN" altLang="en-US" b="1" smtClean="0">
                <a:latin typeface="+mn-lt"/>
                <a:ea typeface="+mn-ea"/>
              </a:rPr>
              <a:t>支</a:t>
            </a:r>
            <a:r>
              <a:rPr lang="zh-CN" altLang="en-US" b="1">
                <a:latin typeface="+mn-lt"/>
                <a:ea typeface="+mn-ea"/>
              </a:rPr>
              <a:t>撑</a:t>
            </a:r>
            <a:r>
              <a:rPr lang="zh-CN" altLang="en-US" b="1" smtClean="0">
                <a:latin typeface="+mn-lt"/>
                <a:ea typeface="+mn-ea"/>
              </a:rPr>
              <a:t>客户关系管理</a:t>
            </a:r>
            <a:r>
              <a:rPr lang="zh-CN" altLang="en-US" smtClean="0">
                <a:latin typeface="+mn-lt"/>
                <a:ea typeface="+mn-ea"/>
              </a:rPr>
              <a:t>，实现从商机至订单全过程管理；</a:t>
            </a:r>
            <a:endParaRPr lang="en-US" altLang="zh-CN" smtClean="0">
              <a:latin typeface="+mn-lt"/>
              <a:ea typeface="+mn-ea"/>
            </a:endParaRPr>
          </a:p>
        </p:txBody>
      </p:sp>
      <p:sp>
        <p:nvSpPr>
          <p:cNvPr id="10" name="AutoShape 7"/>
          <p:cNvSpPr>
            <a:spLocks noChangeArrowheads="1"/>
          </p:cNvSpPr>
          <p:nvPr/>
        </p:nvSpPr>
        <p:spPr bwMode="auto">
          <a:xfrm>
            <a:off x="867214" y="2742539"/>
            <a:ext cx="2028620" cy="2763800"/>
          </a:xfrm>
          <a:prstGeom prst="homePlate">
            <a:avLst>
              <a:gd name="adj" fmla="val 10995"/>
            </a:avLst>
          </a:prstGeom>
          <a:solidFill>
            <a:schemeClr val="bg2">
              <a:lumMod val="40000"/>
              <a:lumOff val="60000"/>
            </a:schemeClr>
          </a:solidFill>
          <a:ln w="12700">
            <a:solidFill>
              <a:schemeClr val="bg1">
                <a:lumMod val="75000"/>
              </a:schemeClr>
            </a:solidFill>
            <a:miter lim="800000"/>
            <a:tailEnd type="none" w="med" len="sm"/>
          </a:ln>
        </p:spPr>
        <p:txBody>
          <a:bodyPr lIns="100724" tIns="50363" rIns="100724" bIns="50363"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buClrTx/>
            </a:pPr>
            <a:r>
              <a:rPr lang="zh-CN" altLang="en-US" b="1">
                <a:latin typeface="+mn-lt"/>
                <a:ea typeface="+mn-ea"/>
              </a:rPr>
              <a:t>具</a:t>
            </a:r>
            <a:r>
              <a:rPr lang="zh-CN" altLang="en-US" b="1" smtClean="0">
                <a:latin typeface="+mn-lt"/>
                <a:ea typeface="+mn-ea"/>
              </a:rPr>
              <a:t>体目标</a:t>
            </a:r>
            <a:endParaRPr lang="zh-CN" altLang="en-US" b="1">
              <a:latin typeface="+mn-lt"/>
              <a:ea typeface="+mn-ea"/>
            </a:endParaRPr>
          </a:p>
        </p:txBody>
      </p:sp>
    </p:spTree>
    <p:extLst>
      <p:ext uri="{BB962C8B-B14F-4D97-AF65-F5344CB8AC3E}">
        <p14:creationId xmlns:p14="http://schemas.microsoft.com/office/powerpoint/2010/main" val="545468637"/>
      </p:ext>
    </p:extLst>
  </p:cSld>
  <p:clrMapOvr>
    <a:masterClrMapping/>
  </p:clrMapOvr>
  <p:transition>
    <p:split orient="vert"/>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同时，在企业开展信息化建设中，</a:t>
            </a:r>
            <a:r>
              <a:rPr lang="en-US" altLang="zh-CN" smtClean="0"/>
              <a:t>AMT</a:t>
            </a:r>
            <a:r>
              <a:rPr lang="zh-CN" altLang="en-US" smtClean="0"/>
              <a:t>认为首先需要</a:t>
            </a:r>
            <a:r>
              <a:rPr lang="zh-CN" altLang="en-US"/>
              <a:t>遵循</a:t>
            </a:r>
            <a:r>
              <a:rPr lang="zh-CN" altLang="en-US" smtClean="0"/>
              <a:t>的重要原则</a:t>
            </a:r>
            <a:endParaRPr lang="zh-CN" altLang="en-US">
              <a:solidFill>
                <a:srgbClr val="FF0000"/>
              </a:solidFill>
            </a:endParaRPr>
          </a:p>
        </p:txBody>
      </p:sp>
      <p:sp>
        <p:nvSpPr>
          <p:cNvPr id="3" name="文本框 2"/>
          <p:cNvSpPr txBox="1"/>
          <p:nvPr/>
        </p:nvSpPr>
        <p:spPr>
          <a:xfrm>
            <a:off x="522164" y="1670910"/>
            <a:ext cx="9649072" cy="3621889"/>
          </a:xfrm>
          <a:prstGeom prst="rect">
            <a:avLst/>
          </a:prstGeom>
          <a:noFill/>
        </p:spPr>
        <p:txBody>
          <a:bodyPr wrap="squar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85750" indent="-285750" defTabSz="986949" eaLnBrk="0" hangingPunct="0">
              <a:spcBef>
                <a:spcPct val="25000"/>
              </a:spcBef>
              <a:spcAft>
                <a:spcPct val="25000"/>
              </a:spcAft>
              <a:buClr>
                <a:srgbClr val="4E9EA2"/>
              </a:buClr>
              <a:buSzPct val="80000"/>
              <a:buFont typeface="Wingdings" pitchFamily="2" charset="2"/>
              <a:buChar char="n"/>
            </a:pPr>
            <a:r>
              <a:rPr lang="zh-CN" altLang="en-US" sz="1764" b="1" smtClean="0">
                <a:solidFill>
                  <a:srgbClr val="000000"/>
                </a:solidFill>
                <a:latin typeface="+mj-ea"/>
                <a:ea typeface="+mj-ea"/>
              </a:rPr>
              <a:t>管理先行、信息化支撑</a:t>
            </a:r>
            <a:r>
              <a:rPr lang="zh-CN" altLang="en-US" sz="1764" smtClean="0">
                <a:solidFill>
                  <a:srgbClr val="000000"/>
                </a:solidFill>
                <a:latin typeface="+mj-ea"/>
                <a:ea typeface="+mj-ea"/>
              </a:rPr>
              <a:t>：企</a:t>
            </a:r>
            <a:r>
              <a:rPr lang="zh-CN" altLang="en-US" sz="1764">
                <a:solidFill>
                  <a:srgbClr val="000000"/>
                </a:solidFill>
                <a:latin typeface="+mj-ea"/>
                <a:ea typeface="+mj-ea"/>
              </a:rPr>
              <a:t>业信息化的建</a:t>
            </a:r>
            <a:r>
              <a:rPr lang="zh-CN" altLang="en-US" sz="1764" smtClean="0">
                <a:solidFill>
                  <a:srgbClr val="000000"/>
                </a:solidFill>
                <a:latin typeface="+mj-ea"/>
                <a:ea typeface="+mj-ea"/>
              </a:rPr>
              <a:t>设</a:t>
            </a:r>
            <a:r>
              <a:rPr lang="zh-CN" altLang="en-US" sz="1764">
                <a:solidFill>
                  <a:srgbClr val="000000"/>
                </a:solidFill>
                <a:latin typeface="+mj-ea"/>
                <a:ea typeface="+mj-ea"/>
              </a:rPr>
              <a:t>是</a:t>
            </a:r>
            <a:r>
              <a:rPr lang="zh-CN" altLang="en-US" sz="1764" smtClean="0">
                <a:solidFill>
                  <a:srgbClr val="000000"/>
                </a:solidFill>
                <a:latin typeface="+mj-ea"/>
                <a:ea typeface="+mj-ea"/>
              </a:rPr>
              <a:t>和</a:t>
            </a:r>
            <a:r>
              <a:rPr lang="zh-CN" altLang="en-US" sz="1764" b="1">
                <a:solidFill>
                  <a:srgbClr val="000000"/>
                </a:solidFill>
                <a:latin typeface="+mj-ea"/>
                <a:ea typeface="+mj-ea"/>
              </a:rPr>
              <a:t>企</a:t>
            </a:r>
            <a:r>
              <a:rPr lang="zh-CN" altLang="en-US" sz="1764" b="1" smtClean="0">
                <a:solidFill>
                  <a:srgbClr val="000000"/>
                </a:solidFill>
                <a:latin typeface="+mj-ea"/>
                <a:ea typeface="+mj-ea"/>
              </a:rPr>
              <a:t>业管</a:t>
            </a:r>
            <a:r>
              <a:rPr lang="zh-CN" altLang="en-US" sz="1764" b="1">
                <a:solidFill>
                  <a:srgbClr val="000000"/>
                </a:solidFill>
                <a:latin typeface="+mj-ea"/>
                <a:ea typeface="+mj-ea"/>
              </a:rPr>
              <a:t>理</a:t>
            </a:r>
            <a:r>
              <a:rPr lang="zh-CN" altLang="en-US" sz="1764">
                <a:solidFill>
                  <a:srgbClr val="000000"/>
                </a:solidFill>
                <a:latin typeface="+mj-ea"/>
                <a:ea typeface="+mj-ea"/>
              </a:rPr>
              <a:t>与</a:t>
            </a:r>
            <a:r>
              <a:rPr lang="zh-CN" altLang="en-US" sz="1764" b="1">
                <a:solidFill>
                  <a:srgbClr val="000000"/>
                </a:solidFill>
                <a:latin typeface="+mj-ea"/>
                <a:ea typeface="+mj-ea"/>
              </a:rPr>
              <a:t>运作模</a:t>
            </a:r>
            <a:r>
              <a:rPr lang="zh-CN" altLang="en-US" sz="1764" b="1" smtClean="0">
                <a:solidFill>
                  <a:srgbClr val="000000"/>
                </a:solidFill>
                <a:latin typeface="+mj-ea"/>
                <a:ea typeface="+mj-ea"/>
              </a:rPr>
              <a:t>式</a:t>
            </a:r>
            <a:r>
              <a:rPr lang="zh-CN" altLang="en-US" sz="1764" smtClean="0">
                <a:solidFill>
                  <a:srgbClr val="000000"/>
                </a:solidFill>
                <a:latin typeface="+mj-ea"/>
                <a:ea typeface="+mj-ea"/>
              </a:rPr>
              <a:t>、</a:t>
            </a:r>
            <a:r>
              <a:rPr lang="zh-CN" altLang="en-US" sz="1764" b="1" smtClean="0">
                <a:solidFill>
                  <a:srgbClr val="000000"/>
                </a:solidFill>
                <a:latin typeface="+mj-ea"/>
                <a:ea typeface="+mj-ea"/>
              </a:rPr>
              <a:t>业务流程</a:t>
            </a:r>
            <a:r>
              <a:rPr lang="zh-CN" altLang="en-US" sz="1764" smtClean="0">
                <a:solidFill>
                  <a:srgbClr val="000000"/>
                </a:solidFill>
                <a:latin typeface="+mj-ea"/>
                <a:ea typeface="+mj-ea"/>
              </a:rPr>
              <a:t>是紧密结合在一起的，信息化</a:t>
            </a:r>
            <a:r>
              <a:rPr lang="zh-CN" altLang="en-US" sz="1764">
                <a:solidFill>
                  <a:srgbClr val="000000"/>
                </a:solidFill>
                <a:latin typeface="+mj-ea"/>
                <a:ea typeface="+mj-ea"/>
              </a:rPr>
              <a:t>建设一定要服务于管理创</a:t>
            </a:r>
            <a:r>
              <a:rPr lang="zh-CN" altLang="en-US" sz="1764" smtClean="0">
                <a:solidFill>
                  <a:srgbClr val="000000"/>
                </a:solidFill>
                <a:latin typeface="+mj-ea"/>
                <a:ea typeface="+mj-ea"/>
              </a:rPr>
              <a:t>新、服务于业务，立足于从业务出发；因此在进行企业信息化系统的建设时，业务部门的管理基础及体系的建设是尤其重要的，通过工具承载、实现的海利得自身的管理体系与思想才是衡量信息化建设所发挥的最大价值；</a:t>
            </a:r>
            <a:endParaRPr lang="en-US" altLang="zh-CN" sz="1764" smtClean="0">
              <a:solidFill>
                <a:srgbClr val="000000"/>
              </a:solidFill>
              <a:latin typeface="+mj-ea"/>
              <a:ea typeface="+mj-ea"/>
            </a:endParaRPr>
          </a:p>
          <a:p>
            <a:pPr marL="285750" indent="-285750" defTabSz="986949" eaLnBrk="0" hangingPunct="0">
              <a:spcBef>
                <a:spcPct val="25000"/>
              </a:spcBef>
              <a:spcAft>
                <a:spcPct val="25000"/>
              </a:spcAft>
              <a:buClr>
                <a:srgbClr val="4E9EA2"/>
              </a:buClr>
              <a:buSzPct val="80000"/>
              <a:buFont typeface="Wingdings" pitchFamily="2" charset="2"/>
              <a:buChar char="n"/>
            </a:pPr>
            <a:endParaRPr lang="en-US" altLang="zh-CN" sz="1764" smtClean="0">
              <a:solidFill>
                <a:srgbClr val="000000"/>
              </a:solidFill>
              <a:latin typeface="+mj-ea"/>
              <a:ea typeface="+mj-ea"/>
            </a:endParaRPr>
          </a:p>
          <a:p>
            <a:pPr marL="285750" indent="-285750" defTabSz="986949" eaLnBrk="0" hangingPunct="0">
              <a:spcBef>
                <a:spcPct val="25000"/>
              </a:spcBef>
              <a:spcAft>
                <a:spcPct val="25000"/>
              </a:spcAft>
              <a:buClr>
                <a:srgbClr val="4E9EA2"/>
              </a:buClr>
              <a:buSzPct val="80000"/>
              <a:buFont typeface="Wingdings" pitchFamily="2" charset="2"/>
              <a:buChar char="n"/>
            </a:pPr>
            <a:r>
              <a:rPr lang="zh-CN" altLang="en-US" sz="1764" b="1">
                <a:solidFill>
                  <a:srgbClr val="000000"/>
                </a:solidFill>
                <a:latin typeface="+mj-ea"/>
                <a:ea typeface="+mj-ea"/>
              </a:rPr>
              <a:t>避</a:t>
            </a:r>
            <a:r>
              <a:rPr lang="zh-CN" altLang="en-US" sz="1764" b="1" smtClean="0">
                <a:solidFill>
                  <a:srgbClr val="000000"/>
                </a:solidFill>
                <a:latin typeface="+mj-ea"/>
                <a:ea typeface="+mj-ea"/>
              </a:rPr>
              <a:t>免业务与系统“两张皮”现象：</a:t>
            </a:r>
            <a:r>
              <a:rPr lang="zh-CN" altLang="en-US" sz="1764" smtClean="0">
                <a:solidFill>
                  <a:srgbClr val="000000"/>
                </a:solidFill>
                <a:latin typeface="+mj-ea"/>
                <a:ea typeface="+mj-ea"/>
              </a:rPr>
              <a:t>在进行信息系统建设过程一定要确保系统与实际业务的一致性与匹配性，避免出现实际业务运营是一套，系统运行</a:t>
            </a:r>
            <a:r>
              <a:rPr lang="zh-CN" altLang="en-US" sz="1764">
                <a:solidFill>
                  <a:srgbClr val="000000"/>
                </a:solidFill>
                <a:latin typeface="+mj-ea"/>
                <a:ea typeface="+mj-ea"/>
              </a:rPr>
              <a:t>又是</a:t>
            </a:r>
            <a:r>
              <a:rPr lang="zh-CN" altLang="en-US" sz="1764" smtClean="0">
                <a:solidFill>
                  <a:srgbClr val="000000"/>
                </a:solidFill>
                <a:latin typeface="+mj-ea"/>
                <a:ea typeface="+mj-ea"/>
              </a:rPr>
              <a:t>一套的情况；</a:t>
            </a:r>
            <a:endParaRPr lang="en-US" altLang="zh-CN" sz="1764">
              <a:solidFill>
                <a:srgbClr val="000000"/>
              </a:solidFill>
              <a:latin typeface="+mj-ea"/>
              <a:ea typeface="+mj-ea"/>
            </a:endParaRPr>
          </a:p>
          <a:p>
            <a:pPr marL="285750" indent="-285750" defTabSz="986949" eaLnBrk="0" hangingPunct="0">
              <a:spcBef>
                <a:spcPct val="25000"/>
              </a:spcBef>
              <a:spcAft>
                <a:spcPct val="25000"/>
              </a:spcAft>
              <a:buClr>
                <a:srgbClr val="4E9EA2"/>
              </a:buClr>
              <a:buSzPct val="80000"/>
              <a:buFont typeface="Wingdings" pitchFamily="2" charset="2"/>
              <a:buChar char="n"/>
            </a:pPr>
            <a:endParaRPr lang="en-US" altLang="zh-CN" sz="1764">
              <a:solidFill>
                <a:srgbClr val="000000"/>
              </a:solidFill>
              <a:latin typeface="+mj-ea"/>
              <a:ea typeface="+mj-ea"/>
            </a:endParaRPr>
          </a:p>
          <a:p>
            <a:pPr marL="285750" indent="-285750" defTabSz="986949" eaLnBrk="0" hangingPunct="0">
              <a:spcBef>
                <a:spcPct val="25000"/>
              </a:spcBef>
              <a:spcAft>
                <a:spcPct val="25000"/>
              </a:spcAft>
              <a:buClr>
                <a:srgbClr val="4E9EA2"/>
              </a:buClr>
              <a:buSzPct val="80000"/>
              <a:buFont typeface="Wingdings" pitchFamily="2" charset="2"/>
              <a:buChar char="n"/>
            </a:pPr>
            <a:r>
              <a:rPr lang="zh-CN" altLang="en-US" sz="1764" b="1" smtClean="0">
                <a:solidFill>
                  <a:srgbClr val="000000"/>
                </a:solidFill>
                <a:latin typeface="+mj-ea"/>
                <a:ea typeface="+mj-ea"/>
              </a:rPr>
              <a:t>信息化组织定位与功能完备：</a:t>
            </a:r>
            <a:r>
              <a:rPr lang="zh-CN" altLang="en-US" sz="1764" smtClean="0">
                <a:solidFill>
                  <a:srgbClr val="000000"/>
                </a:solidFill>
                <a:latin typeface="+mj-ea"/>
                <a:ea typeface="+mj-ea"/>
              </a:rPr>
              <a:t>在进行企业信息化建设过程中，一个定位准确、组织功能完备、人员齐全的信息化组织对信息系统的建设（从需求提出与匹配、至功能实施与系统运维）、消化及持续改进起着决定性的重要；</a:t>
            </a:r>
            <a:endParaRPr lang="en-US" altLang="zh-CN" sz="1764">
              <a:solidFill>
                <a:srgbClr val="000000"/>
              </a:solidFill>
              <a:latin typeface="+mj-ea"/>
              <a:ea typeface="+mj-ea"/>
            </a:endParaRPr>
          </a:p>
        </p:txBody>
      </p:sp>
    </p:spTree>
    <p:extLst>
      <p:ext uri="{BB962C8B-B14F-4D97-AF65-F5344CB8AC3E}">
        <p14:creationId xmlns:p14="http://schemas.microsoft.com/office/powerpoint/2010/main" val="1604355608"/>
      </p:ext>
    </p:extLst>
  </p:cSld>
  <p:clrMapOvr>
    <a:masterClrMapping/>
  </p:clrMapOvr>
  <p:transition>
    <p:split orient="vert"/>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如何避免在信息系统建设过程中出现的“两张皮”现象</a:t>
            </a:r>
            <a:endParaRPr lang="zh-CN" altLang="en-US">
              <a:solidFill>
                <a:srgbClr val="FF0000"/>
              </a:solidFill>
            </a:endParaRPr>
          </a:p>
        </p:txBody>
      </p:sp>
      <p:grpSp>
        <p:nvGrpSpPr>
          <p:cNvPr id="4" name="组合 3"/>
          <p:cNvGrpSpPr/>
          <p:nvPr/>
        </p:nvGrpSpPr>
        <p:grpSpPr>
          <a:xfrm>
            <a:off x="882204" y="1908423"/>
            <a:ext cx="9046840" cy="5102281"/>
            <a:chOff x="228600" y="1143000"/>
            <a:chExt cx="8686800" cy="5334000"/>
          </a:xfrm>
        </p:grpSpPr>
        <p:grpSp>
          <p:nvGrpSpPr>
            <p:cNvPr id="5" name="Group 3"/>
            <p:cNvGrpSpPr/>
            <p:nvPr/>
          </p:nvGrpSpPr>
          <p:grpSpPr>
            <a:xfrm>
              <a:off x="1600200" y="5257800"/>
              <a:ext cx="5638800" cy="1219200"/>
              <a:chOff x="96" y="624"/>
              <a:chExt cx="3552" cy="768"/>
            </a:xfrm>
          </p:grpSpPr>
          <p:pic>
            <p:nvPicPr>
              <p:cNvPr id="19" name="Picture 4" descr="Roadmap_blank"/>
              <p:cNvPicPr>
                <a:picLocks noChangeAspect="1" noChangeArrowheads="1"/>
              </p:cNvPicPr>
              <p:nvPr/>
            </p:nvPicPr>
            <p:blipFill>
              <a:blip r:embed="rId2"/>
              <a:srcRect l="2068" t="6117" r="2805" b="7059"/>
              <a:stretch>
                <a:fillRect/>
              </a:stretch>
            </p:blipFill>
            <p:spPr bwMode="auto">
              <a:xfrm>
                <a:off x="96" y="624"/>
                <a:ext cx="3552" cy="768"/>
              </a:xfrm>
              <a:prstGeom prst="rect">
                <a:avLst/>
              </a:prstGeom>
              <a:noFill/>
              <a:ln w="9525">
                <a:solidFill>
                  <a:srgbClr val="323937"/>
                </a:solidFill>
                <a:miter lim="800000"/>
              </a:ln>
            </p:spPr>
          </p:pic>
          <p:sp>
            <p:nvSpPr>
              <p:cNvPr id="20" name="Text Box 5"/>
              <p:cNvSpPr txBox="1">
                <a:spLocks noChangeArrowheads="1"/>
              </p:cNvSpPr>
              <p:nvPr/>
            </p:nvSpPr>
            <p:spPr bwMode="auto">
              <a:xfrm>
                <a:off x="96" y="1008"/>
                <a:ext cx="564" cy="192"/>
              </a:xfrm>
              <a:prstGeom prst="rect">
                <a:avLst/>
              </a:prstGeom>
              <a:noFill/>
              <a:ln w="12700">
                <a:noFill/>
                <a:miter lim="800000"/>
              </a:ln>
              <a:effectLst/>
            </p:spPr>
            <p:txBody>
              <a:bodyPr wrap="none">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lvl="0" indent="0" algn="ctr" defTabSz="914400" eaLnBrk="0" fontAlgn="auto" latinLnBrk="0" hangingPunct="0">
                  <a:lnSpc>
                    <a:spcPct val="100000"/>
                  </a:lnSpc>
                  <a:spcBef>
                    <a:spcPct val="0"/>
                  </a:spcBef>
                  <a:spcAft>
                    <a:spcPct val="0"/>
                  </a:spcAft>
                  <a:buClrTx/>
                  <a:buSzTx/>
                  <a:buFontTx/>
                  <a:buNone/>
                  <a:defRPr/>
                </a:pPr>
                <a:r>
                  <a:rPr kumimoji="0" lang="zh-CN" altLang="en-US" sz="1400" b="1" i="0" u="none" strike="noStrike" kern="0" cap="none" spc="0" normalizeH="0" baseline="0" noProof="0" smtClean="0">
                    <a:ln>
                      <a:noFill/>
                    </a:ln>
                    <a:solidFill>
                      <a:srgbClr val="323937"/>
                    </a:solidFill>
                    <a:effectLst/>
                    <a:uLnTx/>
                    <a:uFillTx/>
                    <a:latin typeface="+mn-ea"/>
                    <a:ea typeface="+mn-ea"/>
                  </a:rPr>
                  <a:t>项目准备</a:t>
                </a:r>
              </a:p>
            </p:txBody>
          </p:sp>
          <p:sp>
            <p:nvSpPr>
              <p:cNvPr id="21" name="Text Box 6"/>
              <p:cNvSpPr txBox="1">
                <a:spLocks noChangeArrowheads="1"/>
              </p:cNvSpPr>
              <p:nvPr/>
            </p:nvSpPr>
            <p:spPr bwMode="auto">
              <a:xfrm>
                <a:off x="624" y="1200"/>
                <a:ext cx="602" cy="192"/>
              </a:xfrm>
              <a:prstGeom prst="rect">
                <a:avLst/>
              </a:prstGeom>
              <a:noFill/>
              <a:ln w="12700">
                <a:noFill/>
                <a:miter lim="800000"/>
              </a:ln>
              <a:effectLst/>
            </p:spPr>
            <p:txBody>
              <a:bodyP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lvl="0" indent="0" algn="ctr" defTabSz="914400" eaLnBrk="0" fontAlgn="auto" latinLnBrk="0" hangingPunct="0">
                  <a:lnSpc>
                    <a:spcPct val="100000"/>
                  </a:lnSpc>
                  <a:spcBef>
                    <a:spcPct val="0"/>
                  </a:spcBef>
                  <a:spcAft>
                    <a:spcPct val="0"/>
                  </a:spcAft>
                  <a:buClrTx/>
                  <a:buSzTx/>
                  <a:buFontTx/>
                  <a:buNone/>
                  <a:defRPr/>
                </a:pPr>
                <a:r>
                  <a:rPr kumimoji="0" lang="zh-CN" altLang="en-US" sz="1400" b="1" i="0" u="none" strike="noStrike" kern="0" cap="none" spc="0" normalizeH="0" baseline="0" noProof="0" smtClean="0">
                    <a:ln>
                      <a:noFill/>
                    </a:ln>
                    <a:solidFill>
                      <a:srgbClr val="323937"/>
                    </a:solidFill>
                    <a:effectLst/>
                    <a:uLnTx/>
                    <a:uFillTx/>
                    <a:latin typeface="+mn-ea"/>
                    <a:ea typeface="+mn-ea"/>
                  </a:rPr>
                  <a:t>业务蓝图</a:t>
                </a:r>
              </a:p>
            </p:txBody>
          </p:sp>
          <p:sp>
            <p:nvSpPr>
              <p:cNvPr id="22" name="Text Box 7"/>
              <p:cNvSpPr txBox="1">
                <a:spLocks noChangeArrowheads="1"/>
              </p:cNvSpPr>
              <p:nvPr/>
            </p:nvSpPr>
            <p:spPr bwMode="auto">
              <a:xfrm>
                <a:off x="1200" y="1152"/>
                <a:ext cx="564" cy="192"/>
              </a:xfrm>
              <a:prstGeom prst="rect">
                <a:avLst/>
              </a:prstGeom>
              <a:noFill/>
              <a:ln w="12700">
                <a:noFill/>
                <a:miter lim="800000"/>
              </a:ln>
              <a:effectLst/>
            </p:spPr>
            <p:txBody>
              <a:bodyPr wrap="none">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lvl="0" indent="0" algn="ctr" defTabSz="914400" eaLnBrk="0" fontAlgn="auto" latinLnBrk="0" hangingPunct="0">
                  <a:lnSpc>
                    <a:spcPct val="100000"/>
                  </a:lnSpc>
                  <a:spcBef>
                    <a:spcPct val="0"/>
                  </a:spcBef>
                  <a:spcAft>
                    <a:spcPct val="0"/>
                  </a:spcAft>
                  <a:buClrTx/>
                  <a:buSzTx/>
                  <a:buFontTx/>
                  <a:buNone/>
                  <a:defRPr/>
                </a:pPr>
                <a:r>
                  <a:rPr kumimoji="0" lang="zh-CN" altLang="en-US" sz="1400" b="1" i="0" u="none" strike="noStrike" kern="0" cap="none" spc="0" normalizeH="0" baseline="0" noProof="0" smtClean="0">
                    <a:ln>
                      <a:noFill/>
                    </a:ln>
                    <a:solidFill>
                      <a:srgbClr val="323937"/>
                    </a:solidFill>
                    <a:effectLst/>
                    <a:uLnTx/>
                    <a:uFillTx/>
                    <a:latin typeface="+mn-ea"/>
                    <a:ea typeface="+mn-ea"/>
                  </a:rPr>
                  <a:t>系统实现</a:t>
                </a:r>
              </a:p>
            </p:txBody>
          </p:sp>
          <p:sp>
            <p:nvSpPr>
              <p:cNvPr id="23" name="Text Box 8"/>
              <p:cNvSpPr txBox="1">
                <a:spLocks noChangeArrowheads="1"/>
              </p:cNvSpPr>
              <p:nvPr/>
            </p:nvSpPr>
            <p:spPr bwMode="auto">
              <a:xfrm>
                <a:off x="2160" y="1008"/>
                <a:ext cx="564" cy="192"/>
              </a:xfrm>
              <a:prstGeom prst="rect">
                <a:avLst/>
              </a:prstGeom>
              <a:noFill/>
              <a:ln w="12700">
                <a:noFill/>
                <a:miter lim="800000"/>
              </a:ln>
              <a:effectLst/>
            </p:spPr>
            <p:txBody>
              <a:bodyPr wrap="none">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lvl="0" indent="0" algn="ctr" defTabSz="914400" eaLnBrk="0" fontAlgn="auto" latinLnBrk="0" hangingPunct="0">
                  <a:lnSpc>
                    <a:spcPct val="100000"/>
                  </a:lnSpc>
                  <a:spcBef>
                    <a:spcPct val="0"/>
                  </a:spcBef>
                  <a:spcAft>
                    <a:spcPct val="0"/>
                  </a:spcAft>
                  <a:buClrTx/>
                  <a:buSzTx/>
                  <a:buFontTx/>
                  <a:buNone/>
                  <a:defRPr/>
                </a:pPr>
                <a:r>
                  <a:rPr kumimoji="0" lang="zh-CN" altLang="en-US" sz="1400" b="1" i="0" u="none" strike="noStrike" kern="0" cap="none" spc="0" normalizeH="0" baseline="0" noProof="0" smtClean="0">
                    <a:ln>
                      <a:noFill/>
                    </a:ln>
                    <a:solidFill>
                      <a:srgbClr val="323937"/>
                    </a:solidFill>
                    <a:effectLst/>
                    <a:uLnTx/>
                    <a:uFillTx/>
                    <a:latin typeface="+mn-ea"/>
                    <a:ea typeface="+mn-ea"/>
                  </a:rPr>
                  <a:t>上线准备</a:t>
                </a:r>
              </a:p>
            </p:txBody>
          </p:sp>
          <p:sp>
            <p:nvSpPr>
              <p:cNvPr id="24" name="Text Box 9"/>
              <p:cNvSpPr txBox="1">
                <a:spLocks noChangeArrowheads="1"/>
              </p:cNvSpPr>
              <p:nvPr/>
            </p:nvSpPr>
            <p:spPr bwMode="auto">
              <a:xfrm>
                <a:off x="2796" y="1104"/>
                <a:ext cx="564" cy="192"/>
              </a:xfrm>
              <a:prstGeom prst="rect">
                <a:avLst/>
              </a:prstGeom>
              <a:noFill/>
              <a:ln w="12700">
                <a:noFill/>
                <a:miter lim="800000"/>
              </a:ln>
              <a:effectLst/>
            </p:spPr>
            <p:txBody>
              <a:bodyPr wrap="none">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lvl="0" indent="0" algn="ctr" defTabSz="914400" eaLnBrk="0" fontAlgn="auto" latinLnBrk="0" hangingPunct="0">
                  <a:lnSpc>
                    <a:spcPct val="100000"/>
                  </a:lnSpc>
                  <a:spcBef>
                    <a:spcPct val="0"/>
                  </a:spcBef>
                  <a:spcAft>
                    <a:spcPct val="0"/>
                  </a:spcAft>
                  <a:buClrTx/>
                  <a:buSzTx/>
                  <a:buFontTx/>
                  <a:buNone/>
                  <a:defRPr/>
                </a:pPr>
                <a:r>
                  <a:rPr kumimoji="0" lang="zh-CN" altLang="en-US" sz="1400" b="1" i="0" u="none" strike="noStrike" kern="0" cap="none" spc="0" normalizeH="0" baseline="0" noProof="0" smtClean="0">
                    <a:ln>
                      <a:noFill/>
                    </a:ln>
                    <a:solidFill>
                      <a:srgbClr val="323937"/>
                    </a:solidFill>
                    <a:effectLst/>
                    <a:uLnTx/>
                    <a:uFillTx/>
                    <a:latin typeface="+mn-ea"/>
                    <a:ea typeface="+mn-ea"/>
                  </a:rPr>
                  <a:t>系统上线</a:t>
                </a:r>
              </a:p>
            </p:txBody>
          </p:sp>
          <p:sp>
            <p:nvSpPr>
              <p:cNvPr id="25" name="Text Box 10"/>
              <p:cNvSpPr txBox="1">
                <a:spLocks noChangeArrowheads="1"/>
              </p:cNvSpPr>
              <p:nvPr/>
            </p:nvSpPr>
            <p:spPr bwMode="auto">
              <a:xfrm>
                <a:off x="3072" y="720"/>
                <a:ext cx="564" cy="192"/>
              </a:xfrm>
              <a:prstGeom prst="rect">
                <a:avLst/>
              </a:prstGeom>
              <a:noFill/>
              <a:ln w="12700">
                <a:noFill/>
                <a:miter lim="800000"/>
              </a:ln>
              <a:effectLst/>
            </p:spPr>
            <p:txBody>
              <a:bodyPr wrap="none">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lvl="0" indent="0" algn="ctr" defTabSz="914400" eaLnBrk="0" fontAlgn="auto" latinLnBrk="0" hangingPunct="0">
                  <a:lnSpc>
                    <a:spcPct val="100000"/>
                  </a:lnSpc>
                  <a:spcBef>
                    <a:spcPct val="0"/>
                  </a:spcBef>
                  <a:spcAft>
                    <a:spcPct val="0"/>
                  </a:spcAft>
                  <a:buClrTx/>
                  <a:buSzTx/>
                  <a:buFontTx/>
                  <a:buNone/>
                  <a:defRPr/>
                </a:pPr>
                <a:r>
                  <a:rPr kumimoji="0" lang="zh-CN" altLang="en-US" sz="1400" b="1" i="0" u="none" strike="noStrike" kern="0" cap="none" spc="0" normalizeH="0" baseline="0" noProof="0" smtClean="0">
                    <a:ln>
                      <a:noFill/>
                    </a:ln>
                    <a:solidFill>
                      <a:srgbClr val="323937"/>
                    </a:solidFill>
                    <a:effectLst/>
                    <a:uLnTx/>
                    <a:uFillTx/>
                    <a:latin typeface="+mn-ea"/>
                    <a:ea typeface="+mn-ea"/>
                  </a:rPr>
                  <a:t>持续改进</a:t>
                </a:r>
              </a:p>
            </p:txBody>
          </p:sp>
        </p:grpSp>
        <p:sp>
          <p:nvSpPr>
            <p:cNvPr id="6" name="AutoShape 11"/>
            <p:cNvSpPr>
              <a:spLocks noChangeArrowheads="1"/>
            </p:cNvSpPr>
            <p:nvPr/>
          </p:nvSpPr>
          <p:spPr bwMode="auto">
            <a:xfrm>
              <a:off x="2133600" y="1676400"/>
              <a:ext cx="1600200" cy="3124200"/>
            </a:xfrm>
            <a:prstGeom prst="wedgeRectCallout">
              <a:avLst>
                <a:gd name="adj1" fmla="val 40676"/>
                <a:gd name="adj2" fmla="val 78051"/>
              </a:avLst>
            </a:prstGeom>
            <a:solidFill>
              <a:srgbClr val="FFFFFF"/>
            </a:solidFill>
            <a:ln w="38100" algn="ctr">
              <a:solidFill>
                <a:srgbClr val="005B7F"/>
              </a:solidFill>
              <a:miter lim="800000"/>
            </a:ln>
            <a:effectLst/>
          </p:spPr>
          <p:txBody>
            <a:bodyPr lIns="72000" tIns="36000" rIns="36000" bIns="36000"/>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如何保证系统实施是严格按照业务蓝图设计开展的</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如何保证所有的系统配置点都及时地保留了系统配置的方法</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如何避免大量的配置文档调整和维护工作</a:t>
              </a:r>
              <a:r>
                <a:rPr kumimoji="0" lang="en-US" altLang="zh-CN" sz="1400" b="0" i="0" u="none" strike="noStrike" kern="0" cap="none" spc="0" normalizeH="0" baseline="0" noProof="0" smtClean="0">
                  <a:ln>
                    <a:noFill/>
                  </a:ln>
                  <a:solidFill>
                    <a:srgbClr val="323937"/>
                  </a:solidFill>
                  <a:effectLst/>
                  <a:uLnTx/>
                  <a:uFillTx/>
                  <a:latin typeface="+mn-ea"/>
                  <a:ea typeface="+mn-ea"/>
                </a:rPr>
                <a:t>?</a:t>
              </a:r>
              <a:endParaRPr kumimoji="0" lang="en-US" altLang="zh-CN" sz="1400" b="1" i="0" u="none" strike="noStrike" kern="0" cap="none" spc="0" normalizeH="0" baseline="0" noProof="0" smtClean="0">
                <a:ln>
                  <a:noFill/>
                </a:ln>
                <a:solidFill>
                  <a:srgbClr val="323937"/>
                </a:solidFill>
                <a:effectLst/>
                <a:uLnTx/>
                <a:uFillTx/>
                <a:latin typeface="+mn-ea"/>
                <a:ea typeface="+mn-ea"/>
              </a:endParaRPr>
            </a:p>
          </p:txBody>
        </p:sp>
        <p:sp>
          <p:nvSpPr>
            <p:cNvPr id="7" name="Rectangle 12"/>
            <p:cNvSpPr>
              <a:spLocks noChangeArrowheads="1"/>
            </p:cNvSpPr>
            <p:nvPr/>
          </p:nvSpPr>
          <p:spPr bwMode="auto">
            <a:xfrm>
              <a:off x="2133600" y="1143000"/>
              <a:ext cx="1600200" cy="533400"/>
            </a:xfrm>
            <a:prstGeom prst="rect">
              <a:avLst/>
            </a:prstGeom>
            <a:gradFill rotWithShape="1">
              <a:gsLst>
                <a:gs pos="0">
                  <a:srgbClr val="005B7F">
                    <a:shade val="51000"/>
                    <a:satMod val="130000"/>
                  </a:srgbClr>
                </a:gs>
                <a:gs pos="80000">
                  <a:srgbClr val="005B7F">
                    <a:shade val="93000"/>
                    <a:satMod val="130000"/>
                  </a:srgbClr>
                </a:gs>
                <a:gs pos="100000">
                  <a:srgbClr val="005B7F">
                    <a:shade val="94000"/>
                    <a:satMod val="135000"/>
                  </a:srgbClr>
                </a:gs>
              </a:gsLst>
              <a:lin ang="16200000" scaled="0"/>
            </a:gradFill>
            <a:ln w="9525" cap="flat" cmpd="sng" algn="ctr">
              <a:solidFill>
                <a:srgbClr val="005B7F">
                  <a:shade val="95000"/>
                  <a:satMod val="105000"/>
                </a:srgbClr>
              </a:solidFill>
              <a:prstDash val="solid"/>
            </a:ln>
            <a:effectLst>
              <a:outerShdw blurRad="40000" dist="23000" dir="5400000" rotWithShape="0">
                <a:srgbClr val="000000">
                  <a:alpha val="35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algn="ctr" defTabSz="914400" eaLnBrk="0" fontAlgn="auto" latinLnBrk="0" hangingPunct="0">
                <a:lnSpc>
                  <a:spcPct val="100000"/>
                </a:lnSpc>
                <a:spcBef>
                  <a:spcPct val="40000"/>
                </a:spcBef>
                <a:spcAft>
                  <a:spcPct val="0"/>
                </a:spcAft>
                <a:buClr>
                  <a:srgbClr val="F80046"/>
                </a:buClr>
                <a:buSzTx/>
                <a:buFont typeface="Wingdings" pitchFamily="2" charset="2"/>
                <a:buNone/>
                <a:defRPr/>
              </a:pPr>
              <a:r>
                <a:rPr kumimoji="0" lang="zh-CN" altLang="en-US" sz="2000" b="1" i="0" u="none" strike="noStrike" kern="0" cap="none" spc="50" normalizeH="0" baseline="0" noProof="0" smtClean="0">
                  <a:ln w="13500">
                    <a:solidFill>
                      <a:srgbClr val="005B7F">
                        <a:alpha val="6500"/>
                      </a:srgbClr>
                    </a:solidFill>
                    <a:prstDash val="solid"/>
                  </a:ln>
                  <a:solidFill>
                    <a:srgbClr val="FFFFFF"/>
                  </a:solidFill>
                  <a:effectLst/>
                  <a:uLnTx/>
                  <a:uFillTx/>
                  <a:latin typeface="+mn-ea"/>
                  <a:ea typeface="+mn-ea"/>
                </a:rPr>
                <a:t>系统实现</a:t>
              </a:r>
            </a:p>
          </p:txBody>
        </p:sp>
        <p:sp>
          <p:nvSpPr>
            <p:cNvPr id="8" name="AutoShape 13"/>
            <p:cNvSpPr>
              <a:spLocks noChangeArrowheads="1"/>
            </p:cNvSpPr>
            <p:nvPr/>
          </p:nvSpPr>
          <p:spPr bwMode="auto">
            <a:xfrm>
              <a:off x="457200" y="1676400"/>
              <a:ext cx="1600200" cy="3124200"/>
            </a:xfrm>
            <a:prstGeom prst="wedgeRectCallout">
              <a:avLst>
                <a:gd name="adj1" fmla="val 75097"/>
                <a:gd name="adj2" fmla="val 78505"/>
              </a:avLst>
            </a:prstGeom>
            <a:solidFill>
              <a:srgbClr val="FFFFFF"/>
            </a:solidFill>
            <a:ln w="38100" algn="ctr">
              <a:solidFill>
                <a:srgbClr val="005B7F"/>
              </a:solidFill>
              <a:miter lim="800000"/>
            </a:ln>
            <a:effectLst/>
          </p:spPr>
          <p:txBody>
            <a:bodyPr lIns="72000" tIns="36000" rIns="36000" bIns="36000"/>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如何高效地进行业务需求与系统设计的沟通</a:t>
              </a:r>
              <a:r>
                <a:rPr kumimoji="0" lang="en-US" altLang="zh-CN" sz="1400" b="0" i="0" u="none" strike="noStrike" kern="0" cap="none" spc="0" normalizeH="0" baseline="0" noProof="0" smtClean="0">
                  <a:ln>
                    <a:noFill/>
                  </a:ln>
                  <a:solidFill>
                    <a:srgbClr val="323937"/>
                  </a:solidFill>
                  <a:effectLst/>
                  <a:uLnTx/>
                  <a:uFillTx/>
                  <a:latin typeface="+mn-ea"/>
                  <a:ea typeface="+mn-ea"/>
                </a:rPr>
                <a:t>, </a:t>
              </a:r>
              <a:r>
                <a:rPr kumimoji="0" lang="zh-CN" altLang="en-US" sz="1400" b="0" i="0" u="none" strike="noStrike" kern="0" cap="none" spc="0" normalizeH="0" baseline="0" noProof="0" smtClean="0">
                  <a:ln>
                    <a:noFill/>
                  </a:ln>
                  <a:solidFill>
                    <a:srgbClr val="323937"/>
                  </a:solidFill>
                  <a:effectLst/>
                  <a:uLnTx/>
                  <a:uFillTx/>
                  <a:latin typeface="+mn-ea"/>
                  <a:ea typeface="+mn-ea"/>
                </a:rPr>
                <a:t>描述业务流程</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如何保证业务流程切分合理</a:t>
              </a:r>
              <a:r>
                <a:rPr kumimoji="0" lang="en-US" altLang="zh-CN" sz="1400" b="0" i="0" u="none" strike="noStrike" kern="0" cap="none" spc="0" normalizeH="0" baseline="0" noProof="0" smtClean="0">
                  <a:ln>
                    <a:noFill/>
                  </a:ln>
                  <a:solidFill>
                    <a:srgbClr val="323937"/>
                  </a:solidFill>
                  <a:effectLst/>
                  <a:uLnTx/>
                  <a:uFillTx/>
                  <a:latin typeface="+mn-ea"/>
                  <a:ea typeface="+mn-ea"/>
                </a:rPr>
                <a:t>, </a:t>
              </a:r>
              <a:r>
                <a:rPr kumimoji="0" lang="zh-CN" altLang="en-US" sz="1400" b="0" i="0" u="none" strike="noStrike" kern="0" cap="none" spc="0" normalizeH="0" baseline="0" noProof="0" smtClean="0">
                  <a:ln>
                    <a:noFill/>
                  </a:ln>
                  <a:solidFill>
                    <a:srgbClr val="323937"/>
                  </a:solidFill>
                  <a:effectLst/>
                  <a:uLnTx/>
                  <a:uFillTx/>
                  <a:latin typeface="+mn-ea"/>
                  <a:ea typeface="+mn-ea"/>
                </a:rPr>
                <a:t>使用高效</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如何避免大量的蓝图文档调整和维护工作</a:t>
              </a:r>
              <a:r>
                <a:rPr kumimoji="0" lang="en-US" altLang="zh-CN" sz="1400" b="0" i="0" u="none" strike="noStrike" kern="0" cap="none" spc="0" normalizeH="0" baseline="0" noProof="0" smtClean="0">
                  <a:ln>
                    <a:noFill/>
                  </a:ln>
                  <a:solidFill>
                    <a:srgbClr val="323937"/>
                  </a:solidFill>
                  <a:effectLst/>
                  <a:uLnTx/>
                  <a:uFillTx/>
                  <a:latin typeface="+mn-ea"/>
                  <a:ea typeface="+mn-ea"/>
                </a:rPr>
                <a:t>?</a:t>
              </a:r>
              <a:endParaRPr kumimoji="0" lang="en-US" altLang="zh-CN" sz="1400" b="1" i="0" u="none" strike="noStrike" kern="0" cap="none" spc="0" normalizeH="0" baseline="0" noProof="0" smtClean="0">
                <a:ln>
                  <a:noFill/>
                </a:ln>
                <a:solidFill>
                  <a:srgbClr val="323937"/>
                </a:solidFill>
                <a:effectLst/>
                <a:uLnTx/>
                <a:uFillTx/>
                <a:latin typeface="+mn-ea"/>
                <a:ea typeface="+mn-ea"/>
              </a:endParaRPr>
            </a:p>
          </p:txBody>
        </p:sp>
        <p:sp>
          <p:nvSpPr>
            <p:cNvPr id="9" name="Rectangle 14"/>
            <p:cNvSpPr>
              <a:spLocks noChangeArrowheads="1"/>
            </p:cNvSpPr>
            <p:nvPr/>
          </p:nvSpPr>
          <p:spPr bwMode="auto">
            <a:xfrm>
              <a:off x="457200" y="1143000"/>
              <a:ext cx="1600200" cy="533400"/>
            </a:xfrm>
            <a:prstGeom prst="rect">
              <a:avLst/>
            </a:prstGeom>
            <a:gradFill rotWithShape="1">
              <a:gsLst>
                <a:gs pos="0">
                  <a:srgbClr val="005B7F">
                    <a:shade val="51000"/>
                    <a:satMod val="130000"/>
                  </a:srgbClr>
                </a:gs>
                <a:gs pos="80000">
                  <a:srgbClr val="005B7F">
                    <a:shade val="93000"/>
                    <a:satMod val="130000"/>
                  </a:srgbClr>
                </a:gs>
                <a:gs pos="100000">
                  <a:srgbClr val="005B7F">
                    <a:shade val="94000"/>
                    <a:satMod val="135000"/>
                  </a:srgbClr>
                </a:gs>
              </a:gsLst>
              <a:lin ang="16200000" scaled="0"/>
            </a:gradFill>
            <a:ln w="9525" cap="flat" cmpd="sng" algn="ctr">
              <a:solidFill>
                <a:srgbClr val="005B7F">
                  <a:shade val="95000"/>
                  <a:satMod val="105000"/>
                </a:srgbClr>
              </a:solidFill>
              <a:prstDash val="solid"/>
            </a:ln>
            <a:effectLst>
              <a:outerShdw blurRad="40000" dist="23000" dir="5400000" rotWithShape="0">
                <a:srgbClr val="000000">
                  <a:alpha val="35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algn="ctr" defTabSz="914400" eaLnBrk="0" fontAlgn="auto" latinLnBrk="0" hangingPunct="0">
                <a:lnSpc>
                  <a:spcPct val="100000"/>
                </a:lnSpc>
                <a:spcBef>
                  <a:spcPct val="40000"/>
                </a:spcBef>
                <a:spcAft>
                  <a:spcPct val="0"/>
                </a:spcAft>
                <a:buClr>
                  <a:srgbClr val="F80046"/>
                </a:buClr>
                <a:buSzTx/>
                <a:buFont typeface="Wingdings" pitchFamily="2" charset="2"/>
                <a:buNone/>
                <a:defRPr/>
              </a:pPr>
              <a:r>
                <a:rPr kumimoji="0" lang="zh-CN" altLang="en-US" sz="2800" b="1" i="0" u="none" strike="noStrike" kern="0" cap="none" spc="50" normalizeH="0" baseline="0" noProof="0" smtClean="0">
                  <a:ln w="13500">
                    <a:solidFill>
                      <a:srgbClr val="005B7F">
                        <a:alpha val="6500"/>
                      </a:srgbClr>
                    </a:solidFill>
                    <a:prstDash val="solid"/>
                  </a:ln>
                  <a:solidFill>
                    <a:srgbClr val="FFFFFF"/>
                  </a:solidFill>
                  <a:effectLst/>
                  <a:uLnTx/>
                  <a:uFillTx/>
                  <a:latin typeface="+mn-ea"/>
                  <a:ea typeface="+mn-ea"/>
                </a:rPr>
                <a:t>业务</a:t>
              </a:r>
              <a:r>
                <a:rPr lang="zh-CN" altLang="en-US" sz="2800" b="1" kern="0" spc="50" smtClean="0">
                  <a:ln w="13500">
                    <a:solidFill>
                      <a:srgbClr val="005B7F">
                        <a:alpha val="6500"/>
                      </a:srgbClr>
                    </a:solidFill>
                    <a:prstDash val="solid"/>
                  </a:ln>
                  <a:solidFill>
                    <a:srgbClr val="FFFFFF"/>
                  </a:solidFill>
                  <a:latin typeface="+mn-ea"/>
                  <a:ea typeface="+mn-ea"/>
                </a:rPr>
                <a:t>优化</a:t>
              </a:r>
              <a:endParaRPr kumimoji="0" lang="zh-CN" altLang="en-US" sz="2800" b="1" i="0" u="none" strike="noStrike" kern="0" cap="none" spc="50" normalizeH="0" baseline="0" noProof="0" smtClean="0">
                <a:ln w="13500">
                  <a:solidFill>
                    <a:srgbClr val="005B7F">
                      <a:alpha val="6500"/>
                    </a:srgbClr>
                  </a:solidFill>
                  <a:prstDash val="solid"/>
                </a:ln>
                <a:solidFill>
                  <a:srgbClr val="FFFFFF"/>
                </a:solidFill>
                <a:effectLst/>
                <a:uLnTx/>
                <a:uFillTx/>
                <a:latin typeface="+mn-ea"/>
                <a:ea typeface="+mn-ea"/>
              </a:endParaRPr>
            </a:p>
          </p:txBody>
        </p:sp>
        <p:sp>
          <p:nvSpPr>
            <p:cNvPr id="10" name="AutoShape 15"/>
            <p:cNvSpPr>
              <a:spLocks noChangeArrowheads="1"/>
            </p:cNvSpPr>
            <p:nvPr/>
          </p:nvSpPr>
          <p:spPr bwMode="auto">
            <a:xfrm>
              <a:off x="3810000" y="1676400"/>
              <a:ext cx="1600200" cy="3124200"/>
            </a:xfrm>
            <a:prstGeom prst="wedgeRectCallout">
              <a:avLst>
                <a:gd name="adj1" fmla="val 35713"/>
                <a:gd name="adj2" fmla="val 72000"/>
              </a:avLst>
            </a:prstGeom>
            <a:solidFill>
              <a:srgbClr val="FFFFFF"/>
            </a:solidFill>
            <a:ln w="38100" algn="ctr">
              <a:solidFill>
                <a:srgbClr val="005B7F"/>
              </a:solidFill>
              <a:miter lim="800000"/>
            </a:ln>
            <a:effectLst/>
          </p:spPr>
          <p:txBody>
            <a:bodyPr lIns="72000" tIns="36000" rIns="36000" bIns="36000"/>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如何保证系统测试覆盖了所有的需要测试的业务流程测试点</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如何集成地对测试点和测试结果进行管理和监控</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如何避免大量的测试文档调整和维护工作</a:t>
              </a:r>
              <a:r>
                <a:rPr kumimoji="0" lang="en-US" altLang="zh-CN" sz="1400" b="0" i="0" u="none" strike="noStrike" kern="0" cap="none" spc="0" normalizeH="0" baseline="0" noProof="0" smtClean="0">
                  <a:ln>
                    <a:noFill/>
                  </a:ln>
                  <a:solidFill>
                    <a:srgbClr val="323937"/>
                  </a:solidFill>
                  <a:effectLst/>
                  <a:uLnTx/>
                  <a:uFillTx/>
                  <a:latin typeface="+mn-ea"/>
                  <a:ea typeface="+mn-ea"/>
                </a:rPr>
                <a:t>?</a:t>
              </a:r>
              <a:endParaRPr kumimoji="0" lang="en-US" altLang="zh-CN" sz="1400" b="1" i="0" u="none" strike="noStrike" kern="0" cap="none" spc="0" normalizeH="0" baseline="0" noProof="0" smtClean="0">
                <a:ln>
                  <a:noFill/>
                </a:ln>
                <a:solidFill>
                  <a:srgbClr val="323937"/>
                </a:solidFill>
                <a:effectLst/>
                <a:uLnTx/>
                <a:uFillTx/>
                <a:latin typeface="+mn-ea"/>
                <a:ea typeface="+mn-ea"/>
              </a:endParaRPr>
            </a:p>
          </p:txBody>
        </p:sp>
        <p:sp>
          <p:nvSpPr>
            <p:cNvPr id="11" name="Rectangle 16"/>
            <p:cNvSpPr>
              <a:spLocks noChangeArrowheads="1"/>
            </p:cNvSpPr>
            <p:nvPr/>
          </p:nvSpPr>
          <p:spPr bwMode="auto">
            <a:xfrm>
              <a:off x="3810000" y="1143000"/>
              <a:ext cx="1600200" cy="533400"/>
            </a:xfrm>
            <a:prstGeom prst="rect">
              <a:avLst/>
            </a:prstGeom>
            <a:gradFill rotWithShape="1">
              <a:gsLst>
                <a:gs pos="0">
                  <a:srgbClr val="005B7F">
                    <a:shade val="51000"/>
                    <a:satMod val="130000"/>
                  </a:srgbClr>
                </a:gs>
                <a:gs pos="80000">
                  <a:srgbClr val="005B7F">
                    <a:shade val="93000"/>
                    <a:satMod val="130000"/>
                  </a:srgbClr>
                </a:gs>
                <a:gs pos="100000">
                  <a:srgbClr val="005B7F">
                    <a:shade val="94000"/>
                    <a:satMod val="135000"/>
                  </a:srgbClr>
                </a:gs>
              </a:gsLst>
              <a:lin ang="16200000" scaled="0"/>
            </a:gradFill>
            <a:ln w="9525" cap="flat" cmpd="sng" algn="ctr">
              <a:solidFill>
                <a:srgbClr val="005B7F">
                  <a:shade val="95000"/>
                  <a:satMod val="105000"/>
                </a:srgbClr>
              </a:solidFill>
              <a:prstDash val="solid"/>
            </a:ln>
            <a:effectLst>
              <a:outerShdw blurRad="40000" dist="23000" dir="5400000" rotWithShape="0">
                <a:srgbClr val="000000">
                  <a:alpha val="35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algn="ctr" defTabSz="914400" eaLnBrk="0" fontAlgn="auto" latinLnBrk="0" hangingPunct="0">
                <a:lnSpc>
                  <a:spcPct val="100000"/>
                </a:lnSpc>
                <a:spcBef>
                  <a:spcPct val="40000"/>
                </a:spcBef>
                <a:spcAft>
                  <a:spcPct val="0"/>
                </a:spcAft>
                <a:buClr>
                  <a:srgbClr val="F80046"/>
                </a:buClr>
                <a:buSzTx/>
                <a:buFont typeface="Wingdings" pitchFamily="2" charset="2"/>
                <a:buNone/>
                <a:defRPr/>
              </a:pPr>
              <a:r>
                <a:rPr kumimoji="0" lang="zh-CN" altLang="en-US" sz="2000" b="1" i="0" u="none" strike="noStrike" kern="0" cap="none" spc="50" normalizeH="0" baseline="0" noProof="0" smtClean="0">
                  <a:ln w="13500">
                    <a:solidFill>
                      <a:srgbClr val="005B7F">
                        <a:alpha val="6500"/>
                      </a:srgbClr>
                    </a:solidFill>
                    <a:prstDash val="solid"/>
                  </a:ln>
                  <a:solidFill>
                    <a:srgbClr val="FFFFFF"/>
                  </a:solidFill>
                  <a:effectLst/>
                  <a:uLnTx/>
                  <a:uFillTx/>
                  <a:latin typeface="+mn-ea"/>
                  <a:ea typeface="+mn-ea"/>
                </a:rPr>
                <a:t>上线准备</a:t>
              </a:r>
            </a:p>
          </p:txBody>
        </p:sp>
        <p:sp>
          <p:nvSpPr>
            <p:cNvPr id="12" name="AutoShape 17"/>
            <p:cNvSpPr>
              <a:spLocks noChangeArrowheads="1"/>
            </p:cNvSpPr>
            <p:nvPr/>
          </p:nvSpPr>
          <p:spPr bwMode="auto">
            <a:xfrm>
              <a:off x="5486400" y="1676400"/>
              <a:ext cx="1600200" cy="3124200"/>
            </a:xfrm>
            <a:prstGeom prst="wedgeRectCallout">
              <a:avLst>
                <a:gd name="adj1" fmla="val -12102"/>
                <a:gd name="adj2" fmla="val 72866"/>
              </a:avLst>
            </a:prstGeom>
            <a:solidFill>
              <a:srgbClr val="FFFFFF"/>
            </a:solidFill>
            <a:ln w="38100" algn="ctr">
              <a:solidFill>
                <a:srgbClr val="005B7F"/>
              </a:solidFill>
              <a:miter lim="800000"/>
            </a:ln>
            <a:effectLst/>
          </p:spPr>
          <p:txBody>
            <a:bodyPr lIns="72000" tIns="36000" rIns="36000" bIns="36000"/>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能否从推广流程最佳实践的角度来推广应用系统</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如何保证推广业务</a:t>
              </a:r>
              <a:r>
                <a:rPr kumimoji="0" lang="en-US" altLang="zh-CN" sz="1400" b="0" i="0" u="none" strike="noStrike" kern="0" cap="none" spc="0" normalizeH="0" baseline="0" noProof="0" smtClean="0">
                  <a:ln>
                    <a:noFill/>
                  </a:ln>
                  <a:solidFill>
                    <a:srgbClr val="323937"/>
                  </a:solidFill>
                  <a:effectLst/>
                  <a:uLnTx/>
                  <a:uFillTx/>
                  <a:latin typeface="+mn-ea"/>
                  <a:ea typeface="+mn-ea"/>
                </a:rPr>
                <a:t>/</a:t>
              </a:r>
              <a:r>
                <a:rPr kumimoji="0" lang="zh-CN" altLang="en-US" sz="1400" b="0" i="0" u="none" strike="noStrike" kern="0" cap="none" spc="0" normalizeH="0" baseline="0" noProof="0" smtClean="0">
                  <a:ln>
                    <a:noFill/>
                  </a:ln>
                  <a:solidFill>
                    <a:srgbClr val="323937"/>
                  </a:solidFill>
                  <a:effectLst/>
                  <a:uLnTx/>
                  <a:uFillTx/>
                  <a:latin typeface="+mn-ea"/>
                  <a:ea typeface="+mn-ea"/>
                </a:rPr>
                <a:t>系统的权威性，和承认推广过程中的可变性</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如何快速推广系统设计、系统实现、系统测试和培训</a:t>
              </a:r>
              <a:r>
                <a:rPr kumimoji="0" lang="en-US" altLang="zh-CN" sz="1400" b="0" i="0" u="none" strike="noStrike" kern="0" cap="none" spc="0" normalizeH="0" baseline="0" noProof="0" smtClean="0">
                  <a:ln>
                    <a:noFill/>
                  </a:ln>
                  <a:solidFill>
                    <a:srgbClr val="323937"/>
                  </a:solidFill>
                  <a:effectLst/>
                  <a:uLnTx/>
                  <a:uFillTx/>
                  <a:latin typeface="+mn-ea"/>
                  <a:ea typeface="+mn-ea"/>
                </a:rPr>
                <a:t>?</a:t>
              </a:r>
              <a:endParaRPr kumimoji="0" lang="en-US" altLang="zh-CN" sz="1400" b="1" i="0" u="none" strike="noStrike" kern="0" cap="none" spc="0" normalizeH="0" baseline="0" noProof="0" smtClean="0">
                <a:ln>
                  <a:noFill/>
                </a:ln>
                <a:solidFill>
                  <a:srgbClr val="323937"/>
                </a:solidFill>
                <a:effectLst/>
                <a:uLnTx/>
                <a:uFillTx/>
                <a:latin typeface="+mn-ea"/>
                <a:ea typeface="+mn-ea"/>
              </a:endParaRPr>
            </a:p>
          </p:txBody>
        </p:sp>
        <p:sp>
          <p:nvSpPr>
            <p:cNvPr id="13" name="Rectangle 18"/>
            <p:cNvSpPr>
              <a:spLocks noChangeArrowheads="1"/>
            </p:cNvSpPr>
            <p:nvPr/>
          </p:nvSpPr>
          <p:spPr bwMode="auto">
            <a:xfrm>
              <a:off x="5486400" y="1143000"/>
              <a:ext cx="1600200" cy="533400"/>
            </a:xfrm>
            <a:prstGeom prst="rect">
              <a:avLst/>
            </a:prstGeom>
            <a:gradFill rotWithShape="1">
              <a:gsLst>
                <a:gs pos="0">
                  <a:srgbClr val="005B7F">
                    <a:shade val="51000"/>
                    <a:satMod val="130000"/>
                  </a:srgbClr>
                </a:gs>
                <a:gs pos="80000">
                  <a:srgbClr val="005B7F">
                    <a:shade val="93000"/>
                    <a:satMod val="130000"/>
                  </a:srgbClr>
                </a:gs>
                <a:gs pos="100000">
                  <a:srgbClr val="005B7F">
                    <a:shade val="94000"/>
                    <a:satMod val="135000"/>
                  </a:srgbClr>
                </a:gs>
              </a:gsLst>
              <a:lin ang="16200000" scaled="0"/>
            </a:gradFill>
            <a:ln w="9525" cap="flat" cmpd="sng" algn="ctr">
              <a:solidFill>
                <a:srgbClr val="005B7F">
                  <a:shade val="95000"/>
                  <a:satMod val="105000"/>
                </a:srgbClr>
              </a:solidFill>
              <a:prstDash val="solid"/>
            </a:ln>
            <a:effectLst>
              <a:outerShdw blurRad="40000" dist="23000" dir="5400000" rotWithShape="0">
                <a:srgbClr val="000000">
                  <a:alpha val="35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algn="ctr" defTabSz="914400" eaLnBrk="0" fontAlgn="auto" latinLnBrk="0" hangingPunct="0">
                <a:lnSpc>
                  <a:spcPct val="100000"/>
                </a:lnSpc>
                <a:spcBef>
                  <a:spcPct val="40000"/>
                </a:spcBef>
                <a:spcAft>
                  <a:spcPct val="0"/>
                </a:spcAft>
                <a:buClr>
                  <a:srgbClr val="F80046"/>
                </a:buClr>
                <a:buSzTx/>
                <a:buFont typeface="Wingdings" pitchFamily="2" charset="2"/>
                <a:buNone/>
                <a:defRPr/>
              </a:pPr>
              <a:r>
                <a:rPr kumimoji="0" lang="zh-CN" altLang="en-US" sz="2000" b="1" i="0" u="none" strike="noStrike" kern="0" cap="none" spc="50" normalizeH="0" baseline="0" noProof="0" smtClean="0">
                  <a:ln w="13500">
                    <a:solidFill>
                      <a:srgbClr val="005B7F">
                        <a:alpha val="6500"/>
                      </a:srgbClr>
                    </a:solidFill>
                    <a:prstDash val="solid"/>
                  </a:ln>
                  <a:solidFill>
                    <a:srgbClr val="FFFFFF"/>
                  </a:solidFill>
                  <a:effectLst/>
                  <a:uLnTx/>
                  <a:uFillTx/>
                  <a:latin typeface="+mn-ea"/>
                  <a:ea typeface="+mn-ea"/>
                </a:rPr>
                <a:t>系统上线</a:t>
              </a:r>
            </a:p>
          </p:txBody>
        </p:sp>
        <p:sp>
          <p:nvSpPr>
            <p:cNvPr id="14" name="AutoShape 19"/>
            <p:cNvSpPr>
              <a:spLocks noChangeArrowheads="1"/>
            </p:cNvSpPr>
            <p:nvPr/>
          </p:nvSpPr>
          <p:spPr bwMode="auto">
            <a:xfrm>
              <a:off x="7162800" y="1676400"/>
              <a:ext cx="1600200" cy="3124200"/>
            </a:xfrm>
            <a:prstGeom prst="wedgeRectCallout">
              <a:avLst>
                <a:gd name="adj1" fmla="val -60019"/>
                <a:gd name="adj2" fmla="val 68597"/>
              </a:avLst>
            </a:prstGeom>
            <a:solidFill>
              <a:srgbClr val="FFFFFF"/>
            </a:solidFill>
            <a:ln w="38100" algn="ctr">
              <a:solidFill>
                <a:srgbClr val="005B7F"/>
              </a:solidFill>
              <a:miter lim="800000"/>
            </a:ln>
            <a:effectLst/>
          </p:spPr>
          <p:txBody>
            <a:bodyPr lIns="72000" tIns="36000" rIns="36000" bIns="36000"/>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如何让系统的变更灵活地满足流程改进的需要</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如何更科学地使用应用系统监控业务流程的绩效</a:t>
              </a:r>
              <a:r>
                <a:rPr kumimoji="0" lang="en-US" altLang="zh-CN" sz="1400" b="0" i="0" u="none" strike="noStrike" kern="0" cap="none" spc="0" normalizeH="0" baseline="0" noProof="0" smtClean="0">
                  <a:ln>
                    <a:noFill/>
                  </a:ln>
                  <a:solidFill>
                    <a:srgbClr val="323937"/>
                  </a:solidFill>
                  <a:effectLst/>
                  <a:uLnTx/>
                  <a:uFillTx/>
                  <a:latin typeface="+mn-ea"/>
                  <a:ea typeface="+mn-ea"/>
                </a:rPr>
                <a:t>?</a:t>
              </a:r>
            </a:p>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Char char="n"/>
                <a:defRPr/>
              </a:pPr>
              <a:r>
                <a:rPr kumimoji="0" lang="zh-CN" altLang="en-US" sz="1400" b="0" i="0" u="none" strike="noStrike" kern="0" cap="none" spc="0" normalizeH="0" baseline="0" noProof="0" smtClean="0">
                  <a:ln>
                    <a:noFill/>
                  </a:ln>
                  <a:solidFill>
                    <a:srgbClr val="323937"/>
                  </a:solidFill>
                  <a:effectLst/>
                  <a:uLnTx/>
                  <a:uFillTx/>
                  <a:latin typeface="+mn-ea"/>
                  <a:ea typeface="+mn-ea"/>
                </a:rPr>
                <a:t>如何在系统运维过程中让知识长期地获得有效的维护和管理</a:t>
              </a:r>
              <a:r>
                <a:rPr kumimoji="0" lang="en-US" altLang="zh-CN" sz="1400" b="0" i="0" u="none" strike="noStrike" kern="0" cap="none" spc="0" normalizeH="0" baseline="0" noProof="0" smtClean="0">
                  <a:ln>
                    <a:noFill/>
                  </a:ln>
                  <a:solidFill>
                    <a:srgbClr val="323937"/>
                  </a:solidFill>
                  <a:effectLst/>
                  <a:uLnTx/>
                  <a:uFillTx/>
                  <a:latin typeface="+mn-ea"/>
                  <a:ea typeface="+mn-ea"/>
                </a:rPr>
                <a:t>?</a:t>
              </a:r>
              <a:endParaRPr kumimoji="0" lang="en-US" altLang="zh-CN" sz="1400" b="1" i="0" u="none" strike="noStrike" kern="0" cap="none" spc="0" normalizeH="0" baseline="0" noProof="0" smtClean="0">
                <a:ln>
                  <a:noFill/>
                </a:ln>
                <a:solidFill>
                  <a:srgbClr val="323937"/>
                </a:solidFill>
                <a:effectLst/>
                <a:uLnTx/>
                <a:uFillTx/>
                <a:latin typeface="+mn-ea"/>
                <a:ea typeface="+mn-ea"/>
              </a:endParaRPr>
            </a:p>
          </p:txBody>
        </p:sp>
        <p:sp>
          <p:nvSpPr>
            <p:cNvPr id="15" name="Rectangle 20"/>
            <p:cNvSpPr>
              <a:spLocks noChangeArrowheads="1"/>
            </p:cNvSpPr>
            <p:nvPr/>
          </p:nvSpPr>
          <p:spPr bwMode="auto">
            <a:xfrm>
              <a:off x="7162800" y="1143000"/>
              <a:ext cx="1600200" cy="533400"/>
            </a:xfrm>
            <a:prstGeom prst="rect">
              <a:avLst/>
            </a:prstGeom>
            <a:gradFill rotWithShape="1">
              <a:gsLst>
                <a:gs pos="0">
                  <a:srgbClr val="005B7F">
                    <a:shade val="51000"/>
                    <a:satMod val="130000"/>
                  </a:srgbClr>
                </a:gs>
                <a:gs pos="80000">
                  <a:srgbClr val="005B7F">
                    <a:shade val="93000"/>
                    <a:satMod val="130000"/>
                  </a:srgbClr>
                </a:gs>
                <a:gs pos="100000">
                  <a:srgbClr val="005B7F">
                    <a:shade val="94000"/>
                    <a:satMod val="135000"/>
                  </a:srgbClr>
                </a:gs>
              </a:gsLst>
              <a:lin ang="16200000" scaled="0"/>
            </a:gradFill>
            <a:ln w="9525" cap="flat" cmpd="sng" algn="ctr">
              <a:solidFill>
                <a:srgbClr val="005B7F">
                  <a:shade val="95000"/>
                  <a:satMod val="105000"/>
                </a:srgbClr>
              </a:solidFill>
              <a:prstDash val="solid"/>
            </a:ln>
            <a:effectLst>
              <a:outerShdw blurRad="40000" dist="23000" dir="5400000" rotWithShape="0">
                <a:srgbClr val="000000">
                  <a:alpha val="35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algn="ctr" defTabSz="914400" eaLnBrk="0" fontAlgn="auto" latinLnBrk="0" hangingPunct="0">
                <a:lnSpc>
                  <a:spcPct val="100000"/>
                </a:lnSpc>
                <a:spcBef>
                  <a:spcPct val="40000"/>
                </a:spcBef>
                <a:spcAft>
                  <a:spcPct val="0"/>
                </a:spcAft>
                <a:buClr>
                  <a:srgbClr val="F80046"/>
                </a:buClr>
                <a:buSzTx/>
                <a:buFont typeface="Wingdings" pitchFamily="2" charset="2"/>
                <a:buNone/>
                <a:defRPr/>
              </a:pPr>
              <a:r>
                <a:rPr kumimoji="0" lang="zh-CN" altLang="en-US" sz="2800" b="1" i="0" u="none" strike="noStrike" kern="0" cap="none" spc="50" normalizeH="0" baseline="0" noProof="0" smtClean="0">
                  <a:ln w="13500">
                    <a:solidFill>
                      <a:srgbClr val="005B7F">
                        <a:alpha val="6500"/>
                      </a:srgbClr>
                    </a:solidFill>
                    <a:prstDash val="solid"/>
                  </a:ln>
                  <a:solidFill>
                    <a:srgbClr val="FFFFFF"/>
                  </a:solidFill>
                  <a:effectLst/>
                  <a:uLnTx/>
                  <a:uFillTx/>
                  <a:latin typeface="+mn-ea"/>
                  <a:ea typeface="+mn-ea"/>
                </a:rPr>
                <a:t>持续改进</a:t>
              </a:r>
            </a:p>
          </p:txBody>
        </p:sp>
        <p:sp>
          <p:nvSpPr>
            <p:cNvPr id="16" name="Rectangle 21"/>
            <p:cNvSpPr>
              <a:spLocks noChangeArrowheads="1"/>
            </p:cNvSpPr>
            <p:nvPr/>
          </p:nvSpPr>
          <p:spPr bwMode="auto">
            <a:xfrm>
              <a:off x="228600" y="1815283"/>
              <a:ext cx="8686800" cy="762000"/>
            </a:xfrm>
            <a:prstGeom prst="rect">
              <a:avLst/>
            </a:prstGeom>
            <a:gradFill rotWithShape="1">
              <a:gsLst>
                <a:gs pos="0">
                  <a:srgbClr val="D9DFE2">
                    <a:tint val="50000"/>
                    <a:satMod val="300000"/>
                    <a:alpha val="80000"/>
                  </a:srgbClr>
                </a:gs>
                <a:gs pos="35000">
                  <a:srgbClr val="D9DFE2">
                    <a:tint val="37000"/>
                    <a:satMod val="300000"/>
                    <a:alpha val="80000"/>
                  </a:srgbClr>
                </a:gs>
                <a:gs pos="100000">
                  <a:srgbClr val="D9DFE2">
                    <a:tint val="15000"/>
                    <a:satMod val="350000"/>
                    <a:alpha val="80000"/>
                  </a:srgbClr>
                </a:gs>
              </a:gsLst>
              <a:lin ang="16200000" scaled="1"/>
            </a:gradFill>
            <a:ln w="9525" cap="flat" cmpd="sng" algn="ctr">
              <a:solidFill>
                <a:srgbClr val="D9DFE2">
                  <a:shade val="95000"/>
                  <a:satMod val="105000"/>
                </a:srgbClr>
              </a:solidFill>
              <a:prstDash val="solid"/>
            </a:ln>
            <a:effectLst>
              <a:outerShdw blurRad="40000" dist="20000" dir="5400000" rotWithShape="0">
                <a:srgbClr val="000000">
                  <a:alpha val="38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None/>
                <a:defRPr/>
              </a:pPr>
              <a:r>
                <a:rPr lang="en-US" altLang="zh-CN" sz="2000" b="1" kern="0" spc="50" smtClean="0">
                  <a:ln w="13500">
                    <a:solidFill>
                      <a:srgbClr val="005B7F">
                        <a:alpha val="6500"/>
                      </a:srgbClr>
                    </a:solidFill>
                    <a:prstDash val="solid"/>
                  </a:ln>
                  <a:solidFill>
                    <a:srgbClr val="FF0000"/>
                  </a:solidFill>
                  <a:latin typeface="+mn-ea"/>
                  <a:ea typeface="+mn-ea"/>
                </a:rPr>
                <a:t>1</a:t>
              </a:r>
              <a:r>
                <a:rPr lang="zh-CN" altLang="en-US" sz="2000" b="1" kern="0" spc="50" smtClean="0">
                  <a:ln w="13500">
                    <a:solidFill>
                      <a:srgbClr val="005B7F">
                        <a:alpha val="6500"/>
                      </a:srgbClr>
                    </a:solidFill>
                    <a:prstDash val="solid"/>
                  </a:ln>
                  <a:solidFill>
                    <a:srgbClr val="FF0000"/>
                  </a:solidFill>
                  <a:latin typeface="+mn-ea"/>
                  <a:ea typeface="+mn-ea"/>
                </a:rPr>
                <a:t>）突出业务优化，</a:t>
              </a:r>
              <a:r>
                <a:rPr kumimoji="0" lang="zh-CN" altLang="en-US" sz="2000" b="1" i="0" u="none" strike="noStrike" kern="0" cap="none" spc="50" normalizeH="0" baseline="0" noProof="0" smtClean="0">
                  <a:ln w="13500">
                    <a:solidFill>
                      <a:srgbClr val="005B7F">
                        <a:alpha val="6500"/>
                      </a:srgbClr>
                    </a:solidFill>
                    <a:prstDash val="solid"/>
                  </a:ln>
                  <a:solidFill>
                    <a:srgbClr val="FF0000"/>
                  </a:solidFill>
                  <a:effectLst/>
                  <a:uLnTx/>
                  <a:uFillTx/>
                  <a:latin typeface="+mn-ea"/>
                  <a:ea typeface="+mn-ea"/>
                </a:rPr>
                <a:t>坚决地从实际</a:t>
              </a:r>
              <a:r>
                <a:rPr lang="zh-CN" altLang="en-US" sz="2000" b="1" kern="0" spc="50" smtClean="0">
                  <a:ln w="13500">
                    <a:solidFill>
                      <a:srgbClr val="005B7F">
                        <a:alpha val="6500"/>
                      </a:srgbClr>
                    </a:solidFill>
                    <a:prstDash val="solid"/>
                  </a:ln>
                  <a:solidFill>
                    <a:srgbClr val="FF0000"/>
                  </a:solidFill>
                  <a:latin typeface="+mn-ea"/>
                  <a:ea typeface="+mn-ea"/>
                </a:rPr>
                <a:t>需求</a:t>
              </a:r>
              <a:r>
                <a:rPr kumimoji="0" lang="zh-CN" altLang="en-US" sz="2000" b="1" i="0" u="none" strike="noStrike" kern="0" cap="none" spc="50" normalizeH="0" baseline="0" noProof="0" smtClean="0">
                  <a:ln w="13500">
                    <a:solidFill>
                      <a:srgbClr val="005B7F">
                        <a:alpha val="6500"/>
                      </a:srgbClr>
                    </a:solidFill>
                    <a:prstDash val="solid"/>
                  </a:ln>
                  <a:solidFill>
                    <a:srgbClr val="FF0000"/>
                  </a:solidFill>
                  <a:effectLst/>
                  <a:uLnTx/>
                  <a:uFillTx/>
                  <a:latin typeface="+mn-ea"/>
                  <a:ea typeface="+mn-ea"/>
                </a:rPr>
                <a:t>、业务优化</a:t>
              </a:r>
              <a:r>
                <a:rPr lang="zh-CN" altLang="en-US" sz="2000" b="1" kern="0" spc="50" smtClean="0">
                  <a:ln w="13500">
                    <a:solidFill>
                      <a:srgbClr val="005B7F">
                        <a:alpha val="6500"/>
                      </a:srgbClr>
                    </a:solidFill>
                    <a:prstDash val="solid"/>
                  </a:ln>
                  <a:solidFill>
                    <a:srgbClr val="FF0000"/>
                  </a:solidFill>
                  <a:latin typeface="+mn-ea"/>
                  <a:ea typeface="+mn-ea"/>
                </a:rPr>
                <a:t>的角度</a:t>
              </a:r>
              <a:r>
                <a:rPr kumimoji="0" lang="zh-CN" altLang="en-US" sz="2000" b="1" i="0" u="none" strike="noStrike" kern="0" cap="none" spc="50" normalizeH="0" baseline="0" noProof="0" smtClean="0">
                  <a:ln w="13500">
                    <a:solidFill>
                      <a:srgbClr val="005B7F">
                        <a:alpha val="6500"/>
                      </a:srgbClr>
                    </a:solidFill>
                    <a:prstDash val="solid"/>
                  </a:ln>
                  <a:solidFill>
                    <a:srgbClr val="FF0000"/>
                  </a:solidFill>
                  <a:effectLst/>
                  <a:uLnTx/>
                  <a:uFillTx/>
                  <a:latin typeface="+mn-ea"/>
                  <a:ea typeface="+mn-ea"/>
                </a:rPr>
                <a:t>进行信息系统建设</a:t>
              </a:r>
            </a:p>
          </p:txBody>
        </p:sp>
        <p:sp>
          <p:nvSpPr>
            <p:cNvPr id="17" name="Rectangle 22"/>
            <p:cNvSpPr>
              <a:spLocks noChangeArrowheads="1"/>
            </p:cNvSpPr>
            <p:nvPr/>
          </p:nvSpPr>
          <p:spPr bwMode="auto">
            <a:xfrm>
              <a:off x="228600" y="2743201"/>
              <a:ext cx="8686800" cy="748484"/>
            </a:xfrm>
            <a:prstGeom prst="rect">
              <a:avLst/>
            </a:prstGeom>
            <a:gradFill rotWithShape="1">
              <a:gsLst>
                <a:gs pos="0">
                  <a:srgbClr val="D9DFE2">
                    <a:tint val="50000"/>
                    <a:satMod val="300000"/>
                    <a:alpha val="80000"/>
                  </a:srgbClr>
                </a:gs>
                <a:gs pos="35000">
                  <a:srgbClr val="D9DFE2">
                    <a:tint val="37000"/>
                    <a:satMod val="300000"/>
                    <a:alpha val="80000"/>
                  </a:srgbClr>
                </a:gs>
                <a:gs pos="100000">
                  <a:srgbClr val="D9DFE2">
                    <a:tint val="15000"/>
                    <a:satMod val="350000"/>
                    <a:alpha val="80000"/>
                  </a:srgbClr>
                </a:gs>
              </a:gsLst>
              <a:lin ang="16200000" scaled="1"/>
            </a:gradFill>
            <a:ln w="9525" cap="flat" cmpd="sng" algn="ctr">
              <a:solidFill>
                <a:srgbClr val="D9DFE2">
                  <a:shade val="95000"/>
                  <a:satMod val="105000"/>
                </a:srgbClr>
              </a:solidFill>
              <a:prstDash val="solid"/>
            </a:ln>
            <a:effectLst>
              <a:outerShdw blurRad="40000" dist="20000" dir="5400000" rotWithShape="0">
                <a:srgbClr val="000000">
                  <a:alpha val="38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None/>
                <a:defRPr/>
              </a:pPr>
              <a:r>
                <a:rPr lang="en-US" altLang="zh-CN" sz="2000" b="1" kern="0" spc="50" smtClean="0">
                  <a:ln w="13500">
                    <a:solidFill>
                      <a:srgbClr val="005B7F">
                        <a:alpha val="6500"/>
                      </a:srgbClr>
                    </a:solidFill>
                    <a:prstDash val="solid"/>
                  </a:ln>
                  <a:solidFill>
                    <a:srgbClr val="FF0000"/>
                  </a:solidFill>
                  <a:latin typeface="+mn-ea"/>
                  <a:ea typeface="+mn-ea"/>
                </a:rPr>
                <a:t>2</a:t>
              </a:r>
              <a:r>
                <a:rPr lang="zh-CN" altLang="en-US" sz="2000" b="1" kern="0" spc="50" smtClean="0">
                  <a:ln w="13500">
                    <a:solidFill>
                      <a:srgbClr val="005B7F">
                        <a:alpha val="6500"/>
                      </a:srgbClr>
                    </a:solidFill>
                    <a:prstDash val="solid"/>
                  </a:ln>
                  <a:solidFill>
                    <a:srgbClr val="FF0000"/>
                  </a:solidFill>
                  <a:latin typeface="+mn-ea"/>
                  <a:ea typeface="+mn-ea"/>
                </a:rPr>
                <a:t>）提升项目过程管理能力，确保</a:t>
              </a:r>
              <a:r>
                <a:rPr lang="zh-CN" altLang="en-US" sz="2000" b="1" kern="0" spc="50">
                  <a:ln w="13500">
                    <a:solidFill>
                      <a:srgbClr val="005B7F">
                        <a:alpha val="6500"/>
                      </a:srgbClr>
                    </a:solidFill>
                    <a:prstDash val="solid"/>
                  </a:ln>
                  <a:solidFill>
                    <a:srgbClr val="FF0000"/>
                  </a:solidFill>
                  <a:latin typeface="+mn-ea"/>
                  <a:ea typeface="+mn-ea"/>
                </a:rPr>
                <a:t>信息</a:t>
              </a:r>
              <a:r>
                <a:rPr lang="zh-CN" altLang="en-US" sz="2000" b="1" kern="0" spc="50" smtClean="0">
                  <a:ln w="13500">
                    <a:solidFill>
                      <a:srgbClr val="005B7F">
                        <a:alpha val="6500"/>
                      </a:srgbClr>
                    </a:solidFill>
                    <a:prstDash val="solid"/>
                  </a:ln>
                  <a:solidFill>
                    <a:srgbClr val="FF0000"/>
                  </a:solidFill>
                  <a:latin typeface="+mn-ea"/>
                  <a:ea typeface="+mn-ea"/>
                </a:rPr>
                <a:t>系统实现一定是与业务需求保持一致</a:t>
              </a:r>
              <a:endParaRPr lang="zh-CN" altLang="en-US" sz="2000" b="1" kern="0" spc="50">
                <a:ln w="13500">
                  <a:solidFill>
                    <a:srgbClr val="005B7F">
                      <a:alpha val="6500"/>
                    </a:srgbClr>
                  </a:solidFill>
                  <a:prstDash val="solid"/>
                </a:ln>
                <a:solidFill>
                  <a:srgbClr val="FF0000"/>
                </a:solidFill>
                <a:latin typeface="+mn-ea"/>
                <a:ea typeface="+mn-ea"/>
              </a:endParaRPr>
            </a:p>
          </p:txBody>
        </p:sp>
        <p:sp>
          <p:nvSpPr>
            <p:cNvPr id="18" name="Rectangle 23"/>
            <p:cNvSpPr>
              <a:spLocks noChangeArrowheads="1"/>
            </p:cNvSpPr>
            <p:nvPr/>
          </p:nvSpPr>
          <p:spPr bwMode="auto">
            <a:xfrm>
              <a:off x="228600" y="3733800"/>
              <a:ext cx="8686800" cy="762000"/>
            </a:xfrm>
            <a:prstGeom prst="rect">
              <a:avLst/>
            </a:prstGeom>
            <a:gradFill rotWithShape="1">
              <a:gsLst>
                <a:gs pos="0">
                  <a:srgbClr val="D9DFE2">
                    <a:tint val="50000"/>
                    <a:satMod val="300000"/>
                    <a:alpha val="80000"/>
                  </a:srgbClr>
                </a:gs>
                <a:gs pos="35000">
                  <a:srgbClr val="D9DFE2">
                    <a:tint val="37000"/>
                    <a:satMod val="300000"/>
                    <a:alpha val="80000"/>
                  </a:srgbClr>
                </a:gs>
                <a:gs pos="100000">
                  <a:srgbClr val="D9DFE2">
                    <a:tint val="15000"/>
                    <a:satMod val="350000"/>
                    <a:alpha val="80000"/>
                  </a:srgbClr>
                </a:gs>
              </a:gsLst>
              <a:lin ang="16200000" scaled="1"/>
            </a:gradFill>
            <a:ln w="9525" cap="flat" cmpd="sng" algn="ctr">
              <a:solidFill>
                <a:srgbClr val="D9DFE2">
                  <a:shade val="95000"/>
                  <a:satMod val="105000"/>
                </a:srgbClr>
              </a:solidFill>
              <a:prstDash val="solid"/>
            </a:ln>
            <a:effectLst>
              <a:outerShdw blurRad="40000" dist="20000" dir="5400000" rotWithShape="0">
                <a:srgbClr val="000000">
                  <a:alpha val="38000"/>
                </a:srgbClr>
              </a:outerShdw>
            </a:effectLst>
          </p:spPr>
          <p:txBody>
            <a:bodyPr wrap="none" lIns="36000" tIns="36000" rIns="36000" bIns="3600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274638" marR="0" lvl="0" indent="-274638" defTabSz="914400" eaLnBrk="0" fontAlgn="auto" latinLnBrk="0" hangingPunct="0">
                <a:lnSpc>
                  <a:spcPct val="100000"/>
                </a:lnSpc>
                <a:spcBef>
                  <a:spcPct val="40000"/>
                </a:spcBef>
                <a:spcAft>
                  <a:spcPct val="0"/>
                </a:spcAft>
                <a:buClr>
                  <a:srgbClr val="F80046"/>
                </a:buClr>
                <a:buSzTx/>
                <a:buFont typeface="Wingdings" pitchFamily="2" charset="2"/>
                <a:buNone/>
                <a:defRPr/>
              </a:pPr>
              <a:r>
                <a:rPr lang="en-US" altLang="zh-CN" sz="2000" b="1" kern="0" spc="50" smtClean="0">
                  <a:ln w="13500">
                    <a:solidFill>
                      <a:srgbClr val="005B7F">
                        <a:alpha val="6500"/>
                      </a:srgbClr>
                    </a:solidFill>
                    <a:prstDash val="solid"/>
                  </a:ln>
                  <a:solidFill>
                    <a:srgbClr val="FF0000"/>
                  </a:solidFill>
                  <a:latin typeface="+mn-ea"/>
                  <a:ea typeface="+mn-ea"/>
                </a:rPr>
                <a:t>3</a:t>
              </a:r>
              <a:r>
                <a:rPr lang="zh-CN" altLang="en-US" sz="2000" b="1" kern="0" spc="50" smtClean="0">
                  <a:ln w="13500">
                    <a:solidFill>
                      <a:srgbClr val="005B7F">
                        <a:alpha val="6500"/>
                      </a:srgbClr>
                    </a:solidFill>
                    <a:prstDash val="solid"/>
                  </a:ln>
                  <a:solidFill>
                    <a:srgbClr val="FF0000"/>
                  </a:solidFill>
                  <a:latin typeface="+mn-ea"/>
                  <a:ea typeface="+mn-ea"/>
                </a:rPr>
                <a:t>）高层重视、业务部门积极参与到系统的过程中去，并持续优化</a:t>
              </a:r>
              <a:endParaRPr kumimoji="0" lang="zh-CN" altLang="en-US" sz="2000" b="1" i="0" u="none" strike="noStrike" kern="0" cap="none" spc="50" normalizeH="0" baseline="0" noProof="0" smtClean="0">
                <a:ln w="13500">
                  <a:solidFill>
                    <a:srgbClr val="005B7F">
                      <a:alpha val="6500"/>
                    </a:srgbClr>
                  </a:solidFill>
                  <a:prstDash val="solid"/>
                </a:ln>
                <a:solidFill>
                  <a:srgbClr val="FF0000"/>
                </a:solidFill>
                <a:effectLst/>
                <a:uLnTx/>
                <a:uFillTx/>
                <a:latin typeface="+mn-ea"/>
                <a:ea typeface="+mn-ea"/>
              </a:endParaRPr>
            </a:p>
          </p:txBody>
        </p:sp>
      </p:grpSp>
      <p:sp>
        <p:nvSpPr>
          <p:cNvPr id="26" name="矩形 25"/>
          <p:cNvSpPr/>
          <p:nvPr/>
        </p:nvSpPr>
        <p:spPr bwMode="auto">
          <a:xfrm>
            <a:off x="1120279" y="1908423"/>
            <a:ext cx="1666523" cy="510228"/>
          </a:xfrm>
          <a:prstGeom prst="rect">
            <a:avLst/>
          </a:prstGeom>
          <a:noFill/>
          <a:ln w="28575" cap="flat" cmpd="sng" algn="ctr">
            <a:solidFill>
              <a:srgbClr val="C0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7" name="Rectangle 4"/>
          <p:cNvSpPr>
            <a:spLocks noChangeArrowheads="1"/>
          </p:cNvSpPr>
          <p:nvPr>
            <p:custDataLst>
              <p:tags r:id="rId3"/>
            </p:custDataLst>
          </p:nvPr>
        </p:nvSpPr>
        <p:spPr bwMode="auto">
          <a:xfrm>
            <a:off x="620340" y="1116335"/>
            <a:ext cx="9694912"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l" rtl="0" eaLnBrk="0" fontAlgn="base" hangingPunct="0">
              <a:spcBef>
                <a:spcPct val="20000"/>
              </a:spcBef>
              <a:spcAft>
                <a:spcPct val="0"/>
              </a:spcAft>
              <a:buClr>
                <a:srgbClr val="E10060"/>
              </a:buClr>
              <a:buFont typeface="Wingdings" pitchFamily="2" charset="2"/>
              <a:defRPr sz="2200" b="1" kern="1200">
                <a:solidFill>
                  <a:srgbClr val="323937"/>
                </a:solidFill>
                <a:latin typeface="Arial Black" panose="020b0a04020102020204" pitchFamily="34" charset="0"/>
                <a:ea typeface="黑体" panose="02010609060101010101" pitchFamily="49" charset="-122"/>
                <a:cs typeface="+mn-cs"/>
              </a:defRPr>
            </a:lvl1pPr>
            <a:lvl2pPr marL="742950" indent="-285750" algn="l" rtl="0" eaLnBrk="0" fontAlgn="base" hangingPunct="0">
              <a:spcBef>
                <a:spcPct val="20000"/>
              </a:spcBef>
              <a:spcAft>
                <a:spcPct val="0"/>
              </a:spcAft>
              <a:buClr>
                <a:srgbClr val="323937"/>
              </a:buClr>
              <a:buFont typeface="Webdings" panose="05030102010509060703" pitchFamily="18" charset="2"/>
              <a:buChar char="4"/>
              <a:defRPr sz="2200" kern="1200">
                <a:solidFill>
                  <a:srgbClr val="E10060"/>
                </a:solidFill>
                <a:latin typeface="Arial Black" panose="020b0a04020102020204" pitchFamily="34" charset="0"/>
                <a:ea typeface="黑体" panose="02010609060101010101" pitchFamily="49" charset="-122"/>
                <a:cs typeface="+mn-cs"/>
              </a:defRPr>
            </a:lvl2pPr>
            <a:lvl3pPr marL="1143000" indent="-228600" algn="l" rtl="0" eaLnBrk="0" fontAlgn="base" hangingPunct="0">
              <a:spcBef>
                <a:spcPct val="20000"/>
              </a:spcBef>
              <a:spcAft>
                <a:spcPct val="0"/>
              </a:spcAft>
              <a:buClr>
                <a:srgbClr val="E10060"/>
              </a:buClr>
              <a:buFont typeface="Webdings" panose="05030102010509060703" pitchFamily="18" charset="2"/>
              <a:buChar char="8"/>
              <a:defRPr sz="2000" b="1" kern="1200">
                <a:solidFill>
                  <a:srgbClr val="323937"/>
                </a:solidFill>
                <a:latin typeface="Arial Black" panose="020b0a04020102020204" pitchFamily="34" charset="0"/>
                <a:ea typeface="黑体" panose="02010609060101010101" pitchFamily="49" charset="-122"/>
                <a:cs typeface="+mn-cs"/>
              </a:defRPr>
            </a:lvl3pPr>
            <a:lvl4pPr marL="1600200" indent="-228600" algn="l" rtl="0" eaLnBrk="0" fontAlgn="base" hangingPunct="0">
              <a:spcBef>
                <a:spcPct val="20000"/>
              </a:spcBef>
              <a:spcAft>
                <a:spcPct val="0"/>
              </a:spcAft>
              <a:buChar char="–"/>
              <a:defRPr sz="2000" kern="1200">
                <a:solidFill>
                  <a:srgbClr val="323937"/>
                </a:solidFill>
                <a:latin typeface="Arial Black" panose="020b0a04020102020204" pitchFamily="34" charset="0"/>
                <a:ea typeface="黑体" panose="02010609060101010101" pitchFamily="49" charset="-122"/>
                <a:cs typeface="+mn-cs"/>
              </a:defRPr>
            </a:lvl4pPr>
            <a:lvl5pPr marL="2057400" indent="-228600" algn="l" rtl="0" eaLnBrk="0" fontAlgn="base" hangingPunct="0">
              <a:spcBef>
                <a:spcPct val="20000"/>
              </a:spcBef>
              <a:spcAft>
                <a:spcPct val="0"/>
              </a:spcAft>
              <a:buChar char="»"/>
              <a:defRPr sz="1600" kern="1200">
                <a:solidFill>
                  <a:srgbClr val="323937"/>
                </a:solidFill>
                <a:latin typeface="Arial" pitchFamily="34" charset="0"/>
                <a:ea typeface="黑体" panose="02010609060101010101" pitchFamily="49" charset="-122"/>
                <a:cs typeface="+mn-cs"/>
              </a:defRPr>
            </a:lvl5pPr>
            <a:lvl6pPr marL="2514600" indent="-228600" algn="l" defTabSz="914400" rtl="0" eaLnBrk="0" fontAlgn="base" latinLnBrk="0" hangingPunct="0">
              <a:spcBef>
                <a:spcPct val="20000"/>
              </a:spcBef>
              <a:spcAft>
                <a:spcPct val="0"/>
              </a:spcAft>
              <a:buChar char="»"/>
              <a:defRPr sz="1600" kern="1200">
                <a:solidFill>
                  <a:srgbClr val="323937"/>
                </a:solidFill>
                <a:latin typeface="Arial" pitchFamily="34" charset="0"/>
                <a:ea typeface="黑体" panose="02010609060101010101" pitchFamily="49" charset="-122"/>
                <a:cs typeface="+mn-cs"/>
              </a:defRPr>
            </a:lvl6pPr>
            <a:lvl7pPr marL="2971800" indent="-228600" algn="l" defTabSz="914400" rtl="0" eaLnBrk="0" fontAlgn="base" latinLnBrk="0" hangingPunct="0">
              <a:spcBef>
                <a:spcPct val="20000"/>
              </a:spcBef>
              <a:spcAft>
                <a:spcPct val="0"/>
              </a:spcAft>
              <a:buChar char="»"/>
              <a:defRPr sz="1600" kern="1200">
                <a:solidFill>
                  <a:srgbClr val="323937"/>
                </a:solidFill>
                <a:latin typeface="Arial" pitchFamily="34" charset="0"/>
                <a:ea typeface="黑体" panose="02010609060101010101" pitchFamily="49" charset="-122"/>
                <a:cs typeface="+mn-cs"/>
              </a:defRPr>
            </a:lvl7pPr>
            <a:lvl8pPr marL="3429000" indent="-228600" algn="l" defTabSz="914400" rtl="0" eaLnBrk="0" fontAlgn="base" latinLnBrk="0" hangingPunct="0">
              <a:spcBef>
                <a:spcPct val="20000"/>
              </a:spcBef>
              <a:spcAft>
                <a:spcPct val="0"/>
              </a:spcAft>
              <a:buChar char="»"/>
              <a:defRPr sz="1600" kern="1200">
                <a:solidFill>
                  <a:srgbClr val="323937"/>
                </a:solidFill>
                <a:latin typeface="Arial" pitchFamily="34" charset="0"/>
                <a:ea typeface="黑体" panose="02010609060101010101" pitchFamily="49" charset="-122"/>
                <a:cs typeface="+mn-cs"/>
              </a:defRPr>
            </a:lvl8pPr>
            <a:lvl9pPr marL="3886200" indent="-228600" algn="l" defTabSz="914400" rtl="0" eaLnBrk="0" fontAlgn="base" latinLnBrk="0" hangingPunct="0">
              <a:spcBef>
                <a:spcPct val="20000"/>
              </a:spcBef>
              <a:spcAft>
                <a:spcPct val="0"/>
              </a:spcAft>
              <a:buChar char="»"/>
              <a:defRPr sz="1600" kern="1200">
                <a:solidFill>
                  <a:srgbClr val="323937"/>
                </a:solidFill>
                <a:latin typeface="Arial" pitchFamily="34" charset="0"/>
                <a:ea typeface="黑体" panose="02010609060101010101" pitchFamily="49" charset="-122"/>
                <a:cs typeface="+mn-cs"/>
              </a:defRPr>
            </a:lvl9pPr>
          </a:lstStyle>
          <a:p>
            <a:pPr marL="392049" lvl="1" indent="-196025">
              <a:lnSpc>
                <a:spcPct val="90000"/>
              </a:lnSpc>
              <a:spcBef>
                <a:spcPct val="10000"/>
              </a:spcBef>
              <a:spcAft>
                <a:spcPct val="10000"/>
              </a:spcAft>
              <a:buClr>
                <a:srgbClr val="4E9EA2"/>
              </a:buClr>
              <a:buSzPct val="80000"/>
              <a:buFont typeface="Wingdings" pitchFamily="2" charset="2"/>
              <a:buChar char="n"/>
              <a:tabLst>
                <a:tab pos="9395174" algn="r"/>
              </a:tabLst>
            </a:pPr>
            <a:r>
              <a:rPr kumimoji="1" lang="zh-CN" altLang="en-US" sz="1800" smtClean="0">
                <a:solidFill>
                  <a:schemeClr val="tx1"/>
                </a:solidFill>
                <a:latin typeface="+mn-ea"/>
                <a:ea typeface="+mn-ea"/>
              </a:rPr>
              <a:t>通常信息系统的建设分</a:t>
            </a:r>
            <a:r>
              <a:rPr kumimoji="1" lang="zh-CN" altLang="en-US" sz="1800" b="1" smtClean="0">
                <a:solidFill>
                  <a:schemeClr val="tx1"/>
                </a:solidFill>
                <a:latin typeface="+mn-ea"/>
                <a:ea typeface="+mn-ea"/>
              </a:rPr>
              <a:t>为五个阶段：业务优化、系统实现、上线准备、系统上线、持续改进</a:t>
            </a:r>
            <a:endParaRPr kumimoji="1" lang="en-US" altLang="zh-CN" sz="1800" smtClean="0">
              <a:solidFill>
                <a:schemeClr val="tx1"/>
              </a:solidFill>
              <a:latin typeface="+mn-ea"/>
              <a:ea typeface="+mn-ea"/>
            </a:endParaRPr>
          </a:p>
          <a:p>
            <a:pPr marL="392049" lvl="1" indent="-196025">
              <a:lnSpc>
                <a:spcPct val="90000"/>
              </a:lnSpc>
              <a:spcBef>
                <a:spcPct val="10000"/>
              </a:spcBef>
              <a:spcAft>
                <a:spcPct val="10000"/>
              </a:spcAft>
              <a:buClr>
                <a:srgbClr val="4E9EA2"/>
              </a:buClr>
              <a:buSzPct val="80000"/>
              <a:buFont typeface="Wingdings" pitchFamily="2" charset="2"/>
              <a:buChar char="n"/>
              <a:tabLst>
                <a:tab pos="9395174" algn="r"/>
              </a:tabLst>
            </a:pPr>
            <a:r>
              <a:rPr kumimoji="1" lang="zh-CN" altLang="en-US" sz="1800" smtClean="0">
                <a:solidFill>
                  <a:schemeClr val="tx1"/>
                </a:solidFill>
                <a:latin typeface="+mn-ea"/>
                <a:ea typeface="+mn-ea"/>
              </a:rPr>
              <a:t>避免“两张皮</a:t>
            </a:r>
            <a:r>
              <a:rPr kumimoji="1" lang="en-US" altLang="zh-CN" sz="1800" smtClean="0">
                <a:solidFill>
                  <a:schemeClr val="tx1"/>
                </a:solidFill>
                <a:latin typeface="+mn-ea"/>
                <a:ea typeface="+mn-ea"/>
              </a:rPr>
              <a:t>”</a:t>
            </a:r>
            <a:r>
              <a:rPr kumimoji="1" lang="zh-CN" altLang="en-US" sz="1800" smtClean="0">
                <a:solidFill>
                  <a:schemeClr val="tx1"/>
                </a:solidFill>
                <a:latin typeface="+mn-ea"/>
                <a:ea typeface="+mn-ea"/>
              </a:rPr>
              <a:t>现象的措施，在应用系统建设过程中</a:t>
            </a:r>
            <a:r>
              <a:rPr kumimoji="1" lang="zh-CN" altLang="en-US" sz="1800" b="1" smtClean="0">
                <a:solidFill>
                  <a:schemeClr val="tx1"/>
                </a:solidFill>
                <a:latin typeface="+mn-ea"/>
                <a:ea typeface="+mn-ea"/>
              </a:rPr>
              <a:t>强化两端：业务优化、持续改进</a:t>
            </a:r>
            <a:endParaRPr kumimoji="1" lang="en-US" altLang="zh-CN" sz="1800" smtClean="0">
              <a:solidFill>
                <a:schemeClr val="tx1"/>
              </a:solidFill>
              <a:latin typeface="+mn-ea"/>
              <a:ea typeface="+mn-ea"/>
            </a:endParaRPr>
          </a:p>
        </p:txBody>
      </p:sp>
      <p:sp>
        <p:nvSpPr>
          <p:cNvPr id="29" name="矩形 28"/>
          <p:cNvSpPr/>
          <p:nvPr/>
        </p:nvSpPr>
        <p:spPr bwMode="auto">
          <a:xfrm>
            <a:off x="8129683" y="1908423"/>
            <a:ext cx="1666523" cy="510228"/>
          </a:xfrm>
          <a:prstGeom prst="rect">
            <a:avLst/>
          </a:prstGeom>
          <a:noFill/>
          <a:ln w="28575" cap="flat" cmpd="sng" algn="ctr">
            <a:solidFill>
              <a:srgbClr val="C00000"/>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2346651201"/>
      </p:ext>
    </p:extLst>
  </p:cSld>
  <p:clrMapOvr>
    <a:masterClrMapping/>
  </p:clrMapOvr>
  <p:transition>
    <p:split orient="ver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1" name="Rectangle 2"/>
          <p:cNvSpPr>
            <a:spLocks noGrp="1" noChangeArrowheads="1"/>
          </p:cNvSpPr>
          <p:nvPr>
            <p:ph type="title" idx="4294967295"/>
          </p:nvPr>
        </p:nvSpPr>
        <p:spPr>
          <a:xfrm>
            <a:off x="375870" y="127772"/>
            <a:ext cx="8198369" cy="714119"/>
          </a:xfrm>
        </p:spPr>
        <p:txBody>
          <a:bodyPr/>
          <a:lstStyle/>
          <a:p>
            <a:r>
              <a:rPr lang="zh-CN" altLang="en-US" smtClean="0"/>
              <a:t>目录</a:t>
            </a:r>
            <a:endParaRPr lang="zh-CN" altLang="en-US" smtClean="0">
              <a:solidFill>
                <a:srgbClr val="FF0000"/>
              </a:solidFill>
            </a:endParaRPr>
          </a:p>
        </p:txBody>
      </p:sp>
      <p:sp>
        <p:nvSpPr>
          <p:cNvPr id="40962" name="Text Box 2"/>
          <p:cNvSpPr txBox="1">
            <a:spLocks noChangeArrowheads="1"/>
          </p:cNvSpPr>
          <p:nvPr/>
        </p:nvSpPr>
        <p:spPr bwMode="auto">
          <a:xfrm>
            <a:off x="613910" y="1876313"/>
            <a:ext cx="1349476" cy="431657"/>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latin typeface="Arial" pitchFamily="34" charset="0"/>
              </a:rPr>
              <a:t>第二部分</a:t>
            </a:r>
          </a:p>
        </p:txBody>
      </p:sp>
      <p:sp>
        <p:nvSpPr>
          <p:cNvPr id="40963" name="Text Box 6"/>
          <p:cNvSpPr txBox="1">
            <a:spLocks noChangeArrowheads="1"/>
          </p:cNvSpPr>
          <p:nvPr/>
        </p:nvSpPr>
        <p:spPr bwMode="auto">
          <a:xfrm>
            <a:off x="1973887" y="1874564"/>
            <a:ext cx="7741542" cy="431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solidFill>
                  <a:srgbClr val="080808"/>
                </a:solidFill>
                <a:latin typeface="Arial" pitchFamily="34" charset="0"/>
              </a:rPr>
              <a:t>信息</a:t>
            </a:r>
            <a:r>
              <a:rPr kumimoji="1" lang="zh-CN" altLang="en-US" sz="2205" b="1" smtClean="0">
                <a:solidFill>
                  <a:srgbClr val="080808"/>
                </a:solidFill>
                <a:latin typeface="Arial" pitchFamily="34" charset="0"/>
              </a:rPr>
              <a:t>化规划及配套建设</a:t>
            </a:r>
            <a:endParaRPr kumimoji="1" lang="zh-CN" altLang="en-US" sz="2205" b="1">
              <a:solidFill>
                <a:srgbClr val="080808"/>
              </a:solidFill>
              <a:latin typeface="Arial" pitchFamily="34" charset="0"/>
            </a:endParaRPr>
          </a:p>
        </p:txBody>
      </p:sp>
      <p:sp>
        <p:nvSpPr>
          <p:cNvPr id="40966" name="Text Box 5"/>
          <p:cNvSpPr txBox="1">
            <a:spLocks noChangeArrowheads="1"/>
          </p:cNvSpPr>
          <p:nvPr/>
        </p:nvSpPr>
        <p:spPr bwMode="auto">
          <a:xfrm>
            <a:off x="613910" y="1228705"/>
            <a:ext cx="1349476" cy="431657"/>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latin typeface="Arial" pitchFamily="34" charset="0"/>
              </a:rPr>
              <a:t>第一部分</a:t>
            </a:r>
          </a:p>
        </p:txBody>
      </p:sp>
      <p:sp>
        <p:nvSpPr>
          <p:cNvPr id="40967" name="Text Box 15"/>
          <p:cNvSpPr txBox="1">
            <a:spLocks noChangeArrowheads="1"/>
          </p:cNvSpPr>
          <p:nvPr/>
        </p:nvSpPr>
        <p:spPr bwMode="auto">
          <a:xfrm>
            <a:off x="1973887" y="1226956"/>
            <a:ext cx="7741542" cy="431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a:solidFill>
                  <a:srgbClr val="080808"/>
                </a:solidFill>
                <a:latin typeface="Arial" pitchFamily="34" charset="0"/>
              </a:rPr>
              <a:t>战略、业务理解与</a:t>
            </a:r>
            <a:r>
              <a:rPr kumimoji="1" lang="en-US" altLang="zh-CN" sz="2205" b="1">
                <a:solidFill>
                  <a:srgbClr val="080808"/>
                </a:solidFill>
                <a:latin typeface="Arial" pitchFamily="34" charset="0"/>
              </a:rPr>
              <a:t>IT</a:t>
            </a:r>
            <a:r>
              <a:rPr kumimoji="1" lang="zh-CN" altLang="en-US" sz="2205" b="1">
                <a:solidFill>
                  <a:srgbClr val="080808"/>
                </a:solidFill>
                <a:latin typeface="Arial" pitchFamily="34" charset="0"/>
              </a:rPr>
              <a:t>支撑</a:t>
            </a:r>
          </a:p>
        </p:txBody>
      </p:sp>
      <p:sp>
        <p:nvSpPr>
          <p:cNvPr id="40968" name="Line 10"/>
          <p:cNvSpPr>
            <a:spLocks noChangeShapeType="1"/>
          </p:cNvSpPr>
          <p:nvPr/>
        </p:nvSpPr>
        <p:spPr bwMode="auto">
          <a:xfrm flipV="1">
            <a:off x="582405" y="2412479"/>
            <a:ext cx="7622523" cy="0"/>
          </a:xfrm>
          <a:prstGeom prst="line">
            <a:avLst/>
          </a:prstGeom>
          <a:noFill/>
          <a:ln w="28575">
            <a:solidFill>
              <a:srgbClr val="008080"/>
            </a:solidFill>
            <a:round/>
          </a:ln>
          <a:extLst>
            <a:ext uri="{909E8E84-426E-40DD-AFC4-6F175D3DCCD1}">
              <a14:hiddenFill xmlns:a14="http://schemas.microsoft.com/office/drawing/2010/main">
                <a:noFill/>
              </a14:hiddenFill>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sz="1764"/>
          </a:p>
        </p:txBody>
      </p:sp>
      <p:sp>
        <p:nvSpPr>
          <p:cNvPr id="40969" name="Text Box 3"/>
          <p:cNvSpPr txBox="1">
            <a:spLocks noChangeArrowheads="1"/>
          </p:cNvSpPr>
          <p:nvPr/>
        </p:nvSpPr>
        <p:spPr bwMode="auto">
          <a:xfrm>
            <a:off x="626162" y="2495917"/>
            <a:ext cx="1349475" cy="431657"/>
          </a:xfrm>
          <a:prstGeom prst="rect">
            <a:avLst/>
          </a:prstGeom>
          <a:noFill/>
          <a:ln w="9525" algn="ctr">
            <a:solidFill>
              <a:srgbClr val="346A6C"/>
            </a:solidFill>
            <a:miter lim="800000"/>
          </a:ln>
          <a:extLst>
            <a:ext uri="{909E8E84-426E-40DD-AFC4-6F175D3DCCD1}">
              <a14:hiddenFill xmlns:a14="http://schemas.microsoft.com/office/drawing/2010/main">
                <a:solidFill>
                  <a:srgbClr val="FFFFFF"/>
                </a:solidFill>
              </a14:hiddenFill>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buFont typeface="Wingdings" pitchFamily="2" charset="2"/>
              <a:buNone/>
            </a:pPr>
            <a:r>
              <a:rPr kumimoji="1" lang="zh-CN" altLang="en-US" sz="2205" b="1" smtClean="0">
                <a:latin typeface="Arial" pitchFamily="34" charset="0"/>
              </a:rPr>
              <a:t>第三部分</a:t>
            </a:r>
            <a:endParaRPr kumimoji="1" lang="zh-CN" altLang="en-US" sz="2205" b="1">
              <a:latin typeface="Arial" pitchFamily="34" charset="0"/>
            </a:endParaRPr>
          </a:p>
        </p:txBody>
      </p:sp>
      <p:sp>
        <p:nvSpPr>
          <p:cNvPr id="40970" name="Text Box 13"/>
          <p:cNvSpPr txBox="1">
            <a:spLocks noChangeArrowheads="1"/>
          </p:cNvSpPr>
          <p:nvPr/>
        </p:nvSpPr>
        <p:spPr bwMode="auto">
          <a:xfrm>
            <a:off x="1986140" y="2518671"/>
            <a:ext cx="7741543" cy="431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defPPr>
              <a:defRPr lang="zh-CN"/>
            </a:defPPr>
            <a:lvl1pPr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1pPr>
            <a:lvl2pPr marL="742950" indent="-28575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2pPr>
            <a:lvl3pPr marL="11430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3pPr>
            <a:lvl4pPr marL="16002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4pPr>
            <a:lvl5pPr marL="2057400" indent="-228600" algn="ctr" rtl="0" fontAlgn="base">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1" fontAlgn="base" latinLnBrk="0" hangingPunct="1">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lgn="l">
              <a:spcBef>
                <a:spcPct val="50000"/>
              </a:spcBef>
              <a:buClrTx/>
            </a:pPr>
            <a:r>
              <a:rPr kumimoji="1" lang="zh-CN" altLang="en-US" sz="2205" b="1">
                <a:solidFill>
                  <a:srgbClr val="080808"/>
                </a:solidFill>
                <a:latin typeface="Arial" pitchFamily="34" charset="0"/>
              </a:rPr>
              <a:t>信息化建设计划与策略</a:t>
            </a:r>
          </a:p>
        </p:txBody>
      </p:sp>
    </p:spTree>
    <p:extLst>
      <p:ext uri="{BB962C8B-B14F-4D97-AF65-F5344CB8AC3E}">
        <p14:creationId xmlns:p14="http://schemas.microsoft.com/office/powerpoint/2010/main" val="396617839"/>
      </p:ext>
    </p:extLst>
  </p:cSld>
  <p:clrMapOvr>
    <a:masterClrMapping/>
  </p:clrMapOvr>
  <p:transition>
    <p:split orient="vert"/>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目录</a:t>
            </a:r>
          </a:p>
        </p:txBody>
      </p:sp>
      <p:sp>
        <p:nvSpPr>
          <p:cNvPr id="4" name="Text Box 3"/>
          <p:cNvSpPr txBox="1">
            <a:spLocks noChangeArrowheads="1"/>
          </p:cNvSpPr>
          <p:nvPr/>
        </p:nvSpPr>
        <p:spPr bwMode="auto">
          <a:xfrm>
            <a:off x="622662" y="2775966"/>
            <a:ext cx="1349475" cy="441054"/>
          </a:xfrm>
          <a:prstGeom prst="rect">
            <a:avLst/>
          </a:prstGeom>
          <a:solidFill>
            <a:srgbClr val="346A6C"/>
          </a:solidFill>
          <a:ln w="9525" algn="ctr">
            <a:solidFill>
              <a:srgbClr val="346A6C"/>
            </a:solidFill>
            <a:miter lim="800000"/>
          </a:ln>
        </p:spPr>
        <p:txBody>
          <a:bodyPr lIns="100746" tIns="50373" rIns="100746" bIns="50373">
            <a:spAutoFit/>
          </a:bodyPr>
          <a:lstStyle>
            <a:defPPr>
              <a:defRPr lang="zh-CN"/>
            </a:defPPr>
            <a:lvl1pPr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1pPr>
            <a:lvl2pPr marL="742950" indent="-28575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2pPr>
            <a:lvl3pPr marL="11430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3pPr>
            <a:lvl4pPr marL="16002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4pPr>
            <a:lvl5pPr marL="20574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eaLnBrk="1" hangingPunct="1">
              <a:spcBef>
                <a:spcPct val="50000"/>
              </a:spcBef>
              <a:buFont typeface="Wingdings" pitchFamily="2" charset="2"/>
              <a:buNone/>
            </a:pPr>
            <a:r>
              <a:rPr kumimoji="1" lang="zh-CN" altLang="en-US" sz="2205" smtClean="0">
                <a:solidFill>
                  <a:srgbClr val="FFFFFF"/>
                </a:solidFill>
              </a:rPr>
              <a:t>第二部分</a:t>
            </a:r>
            <a:endParaRPr kumimoji="1" lang="zh-CN" altLang="en-US" sz="2205">
              <a:solidFill>
                <a:srgbClr val="FFFFFF"/>
              </a:solidFill>
            </a:endParaRPr>
          </a:p>
        </p:txBody>
      </p:sp>
      <p:sp>
        <p:nvSpPr>
          <p:cNvPr id="5" name="Text Box 4"/>
          <p:cNvSpPr txBox="1">
            <a:spLocks noChangeArrowheads="1"/>
          </p:cNvSpPr>
          <p:nvPr/>
        </p:nvSpPr>
        <p:spPr bwMode="auto">
          <a:xfrm>
            <a:off x="3361871" y="2747962"/>
            <a:ext cx="6192534" cy="441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100746" tIns="50373" rIns="100746" bIns="50373">
            <a:spAutoFit/>
          </a:bodyPr>
          <a:lstStyle>
            <a:defPPr>
              <a:defRPr lang="zh-CN"/>
            </a:defPPr>
            <a:lvl1pPr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1pPr>
            <a:lvl2pPr marL="742950" indent="-28575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2pPr>
            <a:lvl3pPr marL="11430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3pPr>
            <a:lvl4pPr marL="16002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4pPr>
            <a:lvl5pPr marL="20574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a:spcBef>
                <a:spcPct val="50000"/>
              </a:spcBef>
            </a:pPr>
            <a:r>
              <a:rPr kumimoji="1" lang="zh-CN" altLang="en-US" sz="2205" b="1">
                <a:solidFill>
                  <a:srgbClr val="080808"/>
                </a:solidFill>
                <a:latin typeface="Arial" pitchFamily="34" charset="0"/>
              </a:rPr>
              <a:t>信息化规划及配套建设</a:t>
            </a:r>
          </a:p>
        </p:txBody>
      </p:sp>
      <p:sp>
        <p:nvSpPr>
          <p:cNvPr id="6" name="Line 5"/>
          <p:cNvSpPr>
            <a:spLocks noChangeShapeType="1"/>
          </p:cNvSpPr>
          <p:nvPr/>
        </p:nvSpPr>
        <p:spPr bwMode="auto">
          <a:xfrm>
            <a:off x="622662" y="3302802"/>
            <a:ext cx="9129524" cy="0"/>
          </a:xfrm>
          <a:prstGeom prst="line">
            <a:avLst/>
          </a:prstGeom>
          <a:noFill/>
          <a:ln w="12700">
            <a:solidFill>
              <a:srgbClr val="346A6C"/>
            </a:solidFill>
            <a:round/>
            <a:tailEnd type="triangle" w="med" len="med"/>
          </a:ln>
          <a:extLst>
            <a:ext uri="{909E8E84-426E-40DD-AFC4-6F175D3DCCD1}">
              <a14:hiddenFill xmlns:a14="http://schemas.microsoft.com/office/drawing/2010/main">
                <a:noFill/>
              </a14:hiddenFill>
            </a:ext>
          </a:extLst>
        </p:spPr>
        <p:txBody>
          <a:bodyPr wrap="none" lIns="100746" tIns="50373" rIns="100746" bIns="50373"/>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endParaRPr lang="zh-CN" altLang="en-US" sz="1764">
              <a:solidFill>
                <a:srgbClr val="080808"/>
              </a:solidFill>
              <a:ea typeface="楷体_GB2312" pitchFamily="49" charset="-122"/>
            </a:endParaRPr>
          </a:p>
        </p:txBody>
      </p:sp>
      <p:sp>
        <p:nvSpPr>
          <p:cNvPr id="7" name="Rectangle 6"/>
          <p:cNvSpPr>
            <a:spLocks noChangeArrowheads="1"/>
          </p:cNvSpPr>
          <p:nvPr/>
        </p:nvSpPr>
        <p:spPr bwMode="auto">
          <a:xfrm>
            <a:off x="3146587" y="3383317"/>
            <a:ext cx="6407817" cy="794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00746" tIns="50373" rIns="100746" bIns="5037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636730" lvl="1" indent="-342900">
              <a:spcBef>
                <a:spcPct val="25000"/>
              </a:spcBef>
              <a:spcAft>
                <a:spcPct val="25000"/>
              </a:spcAft>
              <a:buSzPct val="80000"/>
              <a:buFont typeface="+mj-lt"/>
              <a:buAutoNum type="arabicPeriod"/>
            </a:pPr>
            <a:r>
              <a:rPr kumimoji="1" lang="zh-CN" altLang="en-US" sz="1800" b="1" u="sng">
                <a:solidFill>
                  <a:srgbClr val="C00000"/>
                </a:solidFill>
                <a:latin typeface="Arial"/>
                <a:ea typeface="楷体_GB2312" pitchFamily="49" charset="-122"/>
              </a:rPr>
              <a:t>应</a:t>
            </a:r>
            <a:r>
              <a:rPr kumimoji="1" lang="zh-CN" altLang="en-US" sz="1800" b="1" u="sng" smtClean="0">
                <a:solidFill>
                  <a:srgbClr val="C00000"/>
                </a:solidFill>
                <a:latin typeface="Arial"/>
                <a:ea typeface="楷体_GB2312" pitchFamily="49" charset="-122"/>
              </a:rPr>
              <a:t>用系统规</a:t>
            </a:r>
            <a:r>
              <a:rPr kumimoji="1" lang="zh-CN" altLang="en-US" sz="1800" b="1" u="sng">
                <a:solidFill>
                  <a:srgbClr val="C00000"/>
                </a:solidFill>
                <a:latin typeface="Arial"/>
                <a:ea typeface="楷体_GB2312" pitchFamily="49" charset="-122"/>
              </a:rPr>
              <a:t>划</a:t>
            </a:r>
            <a:endParaRPr kumimoji="1" lang="en-US" altLang="zh-CN" sz="1800" b="1" u="sng">
              <a:solidFill>
                <a:srgbClr val="C00000"/>
              </a:solidFill>
              <a:latin typeface="Arial"/>
              <a:ea typeface="楷体_GB2312" pitchFamily="49" charset="-122"/>
            </a:endParaRPr>
          </a:p>
          <a:p>
            <a:pPr marL="636730" lvl="1" indent="-342900">
              <a:spcBef>
                <a:spcPct val="25000"/>
              </a:spcBef>
              <a:spcAft>
                <a:spcPct val="25000"/>
              </a:spcAft>
              <a:buSzPct val="80000"/>
              <a:buFont typeface="+mj-lt"/>
              <a:buAutoNum type="arabicPeriod"/>
            </a:pPr>
            <a:r>
              <a:rPr kumimoji="1" lang="zh-CN" altLang="en-US" sz="1800">
                <a:solidFill>
                  <a:srgbClr val="080808"/>
                </a:solidFill>
                <a:latin typeface="Arial"/>
                <a:ea typeface="楷体_GB2312" pitchFamily="49" charset="-122"/>
              </a:rPr>
              <a:t>信息化配套（网络基础架构、安</a:t>
            </a:r>
            <a:r>
              <a:rPr kumimoji="1" lang="zh-CN" altLang="en-US" sz="1800" smtClean="0">
                <a:solidFill>
                  <a:srgbClr val="080808"/>
                </a:solidFill>
                <a:latin typeface="Arial"/>
                <a:ea typeface="楷体_GB2312" pitchFamily="49" charset="-122"/>
              </a:rPr>
              <a:t>全、组织及运营模式）</a:t>
            </a:r>
            <a:endParaRPr kumimoji="1" lang="en-US" altLang="zh-CN" sz="1800">
              <a:solidFill>
                <a:srgbClr val="080808"/>
              </a:solidFill>
              <a:latin typeface="Arial"/>
              <a:ea typeface="楷体_GB2312" pitchFamily="49" charset="-122"/>
            </a:endParaRPr>
          </a:p>
        </p:txBody>
      </p:sp>
      <p:sp>
        <p:nvSpPr>
          <p:cNvPr id="8" name="Text Box 7"/>
          <p:cNvSpPr txBox="1">
            <a:spLocks noChangeArrowheads="1"/>
          </p:cNvSpPr>
          <p:nvPr/>
        </p:nvSpPr>
        <p:spPr bwMode="auto">
          <a:xfrm>
            <a:off x="622662" y="3383318"/>
            <a:ext cx="1349475" cy="441054"/>
          </a:xfrm>
          <a:prstGeom prst="rect">
            <a:avLst/>
          </a:prstGeom>
          <a:solidFill>
            <a:srgbClr val="346A6C"/>
          </a:solidFill>
          <a:ln w="9525" algn="ctr">
            <a:solidFill>
              <a:srgbClr val="346A6C"/>
            </a:solidFill>
            <a:miter lim="800000"/>
          </a:ln>
        </p:spPr>
        <p:txBody>
          <a:bodyPr lIns="100746" tIns="50373" rIns="100746" bIns="50373">
            <a:spAutoFit/>
          </a:bodyPr>
          <a:lstStyle>
            <a:defPPr>
              <a:defRPr lang="zh-CN"/>
            </a:defPPr>
            <a:lvl1pPr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1pPr>
            <a:lvl2pPr marL="742950" indent="-28575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2pPr>
            <a:lvl3pPr marL="11430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3pPr>
            <a:lvl4pPr marL="16002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4pPr>
            <a:lvl5pPr marL="2057400" indent="-228600" algn="l" rtl="0" eaLnBrk="0" fontAlgn="base" hangingPunct="0">
              <a:spcBef>
                <a:spcPct val="0"/>
              </a:spcBef>
              <a:spcAft>
                <a:spcPct val="0"/>
              </a:spcAft>
              <a:defRPr sz="1400" kern="1200">
                <a:solidFill>
                  <a:schemeClr val="tx1"/>
                </a:solidFill>
                <a:latin typeface="楷体_GB2312" panose="02010609030101010101" pitchFamily="49" charset="-122"/>
                <a:ea typeface="楷体_GB2312" pitchFamily="49" charset="-122"/>
                <a:cs typeface="+mn-cs"/>
              </a:defRPr>
            </a:lvl5pPr>
            <a:lvl6pPr marL="25146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6pPr>
            <a:lvl7pPr marL="29718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7pPr>
            <a:lvl8pPr marL="34290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8pPr>
            <a:lvl9pPr marL="3886200" indent="-228600" algn="ctr" defTabSz="914400" rtl="0" eaLnBrk="0" fontAlgn="base" latinLnBrk="0" hangingPunct="0">
              <a:spcBef>
                <a:spcPct val="0"/>
              </a:spcBef>
              <a:spcAft>
                <a:spcPct val="0"/>
              </a:spcAft>
              <a:buClr>
                <a:srgbClr val="000000"/>
              </a:buClr>
              <a:defRPr sz="1400" kern="1200">
                <a:solidFill>
                  <a:schemeClr val="tx1"/>
                </a:solidFill>
                <a:latin typeface="楷体_GB2312" panose="02010609030101010101" pitchFamily="49" charset="-122"/>
                <a:ea typeface="楷体_GB2312" pitchFamily="49" charset="-122"/>
                <a:cs typeface="+mn-cs"/>
              </a:defRPr>
            </a:lvl9pPr>
          </a:lstStyle>
          <a:p>
            <a:pPr eaLnBrk="1" hangingPunct="1">
              <a:spcBef>
                <a:spcPct val="50000"/>
              </a:spcBef>
              <a:buFont typeface="Wingdings" pitchFamily="2" charset="2"/>
              <a:buNone/>
            </a:pPr>
            <a:r>
              <a:rPr kumimoji="1" lang="zh-CN" altLang="en-US" sz="2205">
                <a:solidFill>
                  <a:srgbClr val="FFFFFF"/>
                </a:solidFill>
              </a:rPr>
              <a:t>摘    要</a:t>
            </a:r>
          </a:p>
        </p:txBody>
      </p:sp>
    </p:spTree>
    <p:extLst>
      <p:ext uri="{BB962C8B-B14F-4D97-AF65-F5344CB8AC3E}">
        <p14:creationId xmlns:p14="http://schemas.microsoft.com/office/powerpoint/2010/main" val="2186591958"/>
      </p:ext>
    </p:extLst>
  </p:cSld>
  <p:clrMapOvr>
    <a:masterClrMapping/>
  </p:clrMapOvr>
  <p:transition>
    <p:split orient="vert"/>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4614" y="127000"/>
            <a:ext cx="8689633" cy="714375"/>
          </a:xfrm>
        </p:spPr>
        <p:txBody>
          <a:bodyPr/>
          <a:lstStyle/>
          <a:p>
            <a:r>
              <a:rPr lang="zh-CN" altLang="en-US" smtClean="0"/>
              <a:t>海利得</a:t>
            </a:r>
            <a:r>
              <a:rPr lang="zh-CN" altLang="zh-CN" smtClean="0"/>
              <a:t>未来</a:t>
            </a:r>
            <a:r>
              <a:rPr lang="zh-CN" altLang="en-US" smtClean="0"/>
              <a:t>应用信息</a:t>
            </a:r>
            <a:r>
              <a:rPr lang="zh-CN" altLang="en-US"/>
              <a:t>规</a:t>
            </a:r>
            <a:r>
              <a:rPr lang="zh-CN" altLang="en-US" smtClean="0"/>
              <a:t>划架构蓝图</a:t>
            </a:r>
            <a:endParaRPr lang="zh-CN" altLang="en-US"/>
          </a:p>
        </p:txBody>
      </p:sp>
      <p:sp>
        <p:nvSpPr>
          <p:cNvPr id="66" name="Rectangle 8"/>
          <p:cNvSpPr>
            <a:spLocks noChangeArrowheads="1"/>
          </p:cNvSpPr>
          <p:nvPr/>
        </p:nvSpPr>
        <p:spPr bwMode="blackWhite">
          <a:xfrm>
            <a:off x="4787454" y="3117204"/>
            <a:ext cx="1816100" cy="74930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67" name="Rectangle 10"/>
          <p:cNvSpPr>
            <a:spLocks noChangeArrowheads="1"/>
          </p:cNvSpPr>
          <p:nvPr/>
        </p:nvSpPr>
        <p:spPr bwMode="blackWhite">
          <a:xfrm>
            <a:off x="3758754" y="2964804"/>
            <a:ext cx="3933825" cy="2603500"/>
          </a:xfrm>
          <a:prstGeom prst="rect">
            <a:avLst/>
          </a:prstGeom>
          <a:noFill/>
          <a:ln w="28575" algn="ctr">
            <a:solidFill>
              <a:srgbClr val="047066"/>
            </a:solidFill>
            <a:miter lim="800000"/>
          </a:ln>
          <a:effectLst/>
          <a:extLst>
            <a:ext uri="{909E8E84-426E-40DD-AFC4-6F175D3DCCD1}">
              <a14:hiddenFill xmlns:a14="http://schemas.microsoft.com/office/drawing/2010/main">
                <a:solidFill>
                  <a:srgbClr val="0470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68" name="Text Box 11"/>
          <p:cNvSpPr txBox="1">
            <a:spLocks noChangeArrowheads="1"/>
          </p:cNvSpPr>
          <p:nvPr/>
        </p:nvSpPr>
        <p:spPr bwMode="blackWhite">
          <a:xfrm>
            <a:off x="5197029" y="4060179"/>
            <a:ext cx="911225" cy="427038"/>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en-US" altLang="zh-CN" sz="2800" b="1" smtClean="0">
                <a:solidFill>
                  <a:srgbClr val="0066FF"/>
                </a:solidFill>
                <a:latin typeface="楷体_GB2312" panose="02010609030101010101" pitchFamily="49" charset="-122"/>
                <a:ea typeface="楷体_GB2312" pitchFamily="49" charset="-122"/>
              </a:rPr>
              <a:t>ERP</a:t>
            </a:r>
          </a:p>
        </p:txBody>
      </p:sp>
      <p:sp>
        <p:nvSpPr>
          <p:cNvPr id="70" name="Rectangle 17"/>
          <p:cNvSpPr>
            <a:spLocks noChangeArrowheads="1"/>
          </p:cNvSpPr>
          <p:nvPr/>
        </p:nvSpPr>
        <p:spPr bwMode="blackWhite">
          <a:xfrm>
            <a:off x="1499742" y="2494904"/>
            <a:ext cx="7662862" cy="36830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71" name="Text Box 18"/>
          <p:cNvSpPr txBox="1">
            <a:spLocks noChangeArrowheads="1"/>
          </p:cNvSpPr>
          <p:nvPr/>
        </p:nvSpPr>
        <p:spPr bwMode="blackWhite">
          <a:xfrm>
            <a:off x="3441700" y="2558404"/>
            <a:ext cx="3114131" cy="215444"/>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hangingPunct="0">
              <a:spcBef>
                <a:spcPct val="50000"/>
              </a:spcBef>
              <a:buSzPct val="75000"/>
            </a:pPr>
            <a:r>
              <a:rPr kumimoji="0" lang="zh-CN" altLang="en-US" sz="1400" b="1">
                <a:solidFill>
                  <a:schemeClr val="bg1"/>
                </a:solidFill>
                <a:latin typeface="楷体_GB2312" panose="02010609030101010101" pitchFamily="49" charset="-122"/>
                <a:ea typeface="楷体_GB2312" pitchFamily="49" charset="-122"/>
              </a:rPr>
              <a:t>协同办公知识管理系统（</a:t>
            </a:r>
            <a:r>
              <a:rPr kumimoji="0" lang="en-US" altLang="zh-CN" sz="1400" b="1">
                <a:solidFill>
                  <a:schemeClr val="bg1"/>
                </a:solidFill>
                <a:latin typeface="楷体_GB2312" panose="02010609030101010101" pitchFamily="49" charset="-122"/>
                <a:ea typeface="楷体_GB2312" pitchFamily="49" charset="-122"/>
              </a:rPr>
              <a:t>CB/KM</a:t>
            </a:r>
            <a:r>
              <a:rPr kumimoji="0" lang="zh-CN" altLang="en-US" sz="1400" b="1" smtClean="0">
                <a:solidFill>
                  <a:schemeClr val="bg1"/>
                </a:solidFill>
                <a:latin typeface="楷体_GB2312" panose="02010609030101010101" pitchFamily="49" charset="-122"/>
                <a:ea typeface="楷体_GB2312" pitchFamily="49" charset="-122"/>
              </a:rPr>
              <a:t>）</a:t>
            </a:r>
            <a:endParaRPr kumimoji="0" lang="zh-CN" altLang="en-US" sz="1400" b="1">
              <a:solidFill>
                <a:schemeClr val="bg1"/>
              </a:solidFill>
              <a:latin typeface="楷体_GB2312" panose="02010609030101010101" pitchFamily="49" charset="-122"/>
              <a:ea typeface="楷体_GB2312" pitchFamily="49" charset="-122"/>
            </a:endParaRPr>
          </a:p>
        </p:txBody>
      </p:sp>
      <p:sp>
        <p:nvSpPr>
          <p:cNvPr id="73" name="Rectangle 20"/>
          <p:cNvSpPr>
            <a:spLocks noChangeArrowheads="1"/>
          </p:cNvSpPr>
          <p:nvPr/>
        </p:nvSpPr>
        <p:spPr bwMode="blackWhite">
          <a:xfrm>
            <a:off x="882204" y="2545704"/>
            <a:ext cx="381000" cy="309880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74" name="Text Box 21"/>
          <p:cNvSpPr txBox="1">
            <a:spLocks noChangeArrowheads="1"/>
          </p:cNvSpPr>
          <p:nvPr/>
        </p:nvSpPr>
        <p:spPr bwMode="blackWhite">
          <a:xfrm>
            <a:off x="986979" y="3089353"/>
            <a:ext cx="212725" cy="2011502"/>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smtClean="0">
                <a:solidFill>
                  <a:srgbClr val="FFFFFF"/>
                </a:solidFill>
                <a:latin typeface="楷体_GB2312" panose="02010609030101010101" pitchFamily="49" charset="-122"/>
                <a:ea typeface="楷体_GB2312" pitchFamily="49" charset="-122"/>
              </a:rPr>
              <a:t>供应商门户</a:t>
            </a:r>
          </a:p>
        </p:txBody>
      </p:sp>
      <p:sp>
        <p:nvSpPr>
          <p:cNvPr id="135" name="AutoShape 22"/>
          <p:cNvSpPr>
            <a:spLocks noChangeArrowheads="1"/>
          </p:cNvSpPr>
          <p:nvPr/>
        </p:nvSpPr>
        <p:spPr bwMode="blackWhite">
          <a:xfrm>
            <a:off x="1248917" y="3574404"/>
            <a:ext cx="304800" cy="1778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36" name="AutoShape 23"/>
          <p:cNvSpPr>
            <a:spLocks noChangeArrowheads="1"/>
          </p:cNvSpPr>
          <p:nvPr/>
        </p:nvSpPr>
        <p:spPr bwMode="blackWhite">
          <a:xfrm rot="10800000">
            <a:off x="1248917" y="3866504"/>
            <a:ext cx="304800" cy="169863"/>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39" name="Rectangle 43"/>
          <p:cNvSpPr>
            <a:spLocks noChangeArrowheads="1"/>
          </p:cNvSpPr>
          <p:nvPr/>
        </p:nvSpPr>
        <p:spPr bwMode="blackWhite">
          <a:xfrm>
            <a:off x="1674292" y="6335588"/>
            <a:ext cx="7416800" cy="298450"/>
          </a:xfrm>
          <a:prstGeom prst="rect">
            <a:avLst/>
          </a:prstGeom>
          <a:solidFill>
            <a:srgbClr val="059587"/>
          </a:solidFill>
          <a:ln w="9525" algn="ctr">
            <a:solidFill>
              <a:srgbClr val="047066"/>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hangingPunct="0">
              <a:spcBef>
                <a:spcPct val="50000"/>
              </a:spcBef>
              <a:buSzPct val="75000"/>
            </a:pPr>
            <a:r>
              <a:rPr kumimoji="0" lang="zh-CN" altLang="en-US" sz="1400" b="1">
                <a:solidFill>
                  <a:srgbClr val="FFFFFF"/>
                </a:solidFill>
                <a:latin typeface="楷体_GB2312" panose="02010609030101010101" pitchFamily="49" charset="-122"/>
                <a:ea typeface="楷体_GB2312" pitchFamily="49" charset="-122"/>
              </a:rPr>
              <a:t>主数据管理</a:t>
            </a:r>
            <a:r>
              <a:rPr kumimoji="0" lang="en-US" altLang="zh-CN" sz="1400" b="1">
                <a:solidFill>
                  <a:srgbClr val="FFFFFF"/>
                </a:solidFill>
                <a:latin typeface="楷体_GB2312" panose="02010609030101010101" pitchFamily="49" charset="-122"/>
                <a:ea typeface="楷体_GB2312" pitchFamily="49" charset="-122"/>
              </a:rPr>
              <a:t>/</a:t>
            </a:r>
            <a:r>
              <a:rPr kumimoji="0" lang="zh-CN" altLang="en-US" sz="1400" b="1">
                <a:solidFill>
                  <a:srgbClr val="FFFFFF"/>
                </a:solidFill>
                <a:latin typeface="楷体_GB2312" panose="02010609030101010101" pitchFamily="49" charset="-122"/>
                <a:ea typeface="楷体_GB2312" pitchFamily="49" charset="-122"/>
              </a:rPr>
              <a:t>企业集成平台</a:t>
            </a:r>
            <a:r>
              <a:rPr kumimoji="0" lang="en-US" altLang="zh-CN" sz="1400" b="1">
                <a:solidFill>
                  <a:srgbClr val="FFFFFF"/>
                </a:solidFill>
                <a:latin typeface="楷体_GB2312" panose="02010609030101010101" pitchFamily="49" charset="-122"/>
                <a:ea typeface="楷体_GB2312" pitchFamily="49" charset="-122"/>
              </a:rPr>
              <a:t>ESB/SOA/ITSM</a:t>
            </a:r>
          </a:p>
        </p:txBody>
      </p:sp>
      <p:sp>
        <p:nvSpPr>
          <p:cNvPr id="140" name="Rectangle 44"/>
          <p:cNvSpPr>
            <a:spLocks noChangeArrowheads="1"/>
          </p:cNvSpPr>
          <p:nvPr/>
        </p:nvSpPr>
        <p:spPr bwMode="blackWhite">
          <a:xfrm>
            <a:off x="1674294" y="6703887"/>
            <a:ext cx="7431086" cy="315913"/>
          </a:xfrm>
          <a:prstGeom prst="rect">
            <a:avLst/>
          </a:prstGeom>
          <a:solidFill>
            <a:srgbClr val="059587"/>
          </a:solidFill>
          <a:ln w="9525" algn="ctr">
            <a:solidFill>
              <a:srgbClr val="047066"/>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GB" sz="1400" b="1" smtClean="0">
                <a:solidFill>
                  <a:srgbClr val="FFFFFF"/>
                </a:solidFill>
                <a:latin typeface="楷体_GB2312" panose="02010609030101010101" pitchFamily="49" charset="-122"/>
                <a:ea typeface="楷体_GB2312" pitchFamily="49" charset="-122"/>
              </a:rPr>
              <a:t>邮件</a:t>
            </a:r>
            <a:r>
              <a:rPr kumimoji="0" lang="en-GB" altLang="zh-CN" sz="1400" b="1" smtClean="0">
                <a:solidFill>
                  <a:srgbClr val="FFFFFF"/>
                </a:solidFill>
                <a:latin typeface="楷体_GB2312" panose="02010609030101010101" pitchFamily="49" charset="-122"/>
                <a:ea typeface="楷体_GB2312" pitchFamily="49" charset="-122"/>
              </a:rPr>
              <a:t>/</a:t>
            </a:r>
            <a:r>
              <a:rPr kumimoji="0" lang="zh-CN" altLang="en-GB" sz="1400" b="1" smtClean="0">
                <a:solidFill>
                  <a:srgbClr val="FFFFFF"/>
                </a:solidFill>
                <a:latin typeface="楷体_GB2312" panose="02010609030101010101" pitchFamily="49" charset="-122"/>
                <a:ea typeface="楷体_GB2312" pitchFamily="49" charset="-122"/>
              </a:rPr>
              <a:t>基础设施</a:t>
            </a:r>
            <a:r>
              <a:rPr kumimoji="0" lang="en-GB" altLang="zh-CN" sz="1400" b="1" smtClean="0">
                <a:solidFill>
                  <a:srgbClr val="FFFFFF"/>
                </a:solidFill>
                <a:latin typeface="楷体_GB2312" panose="02010609030101010101" pitchFamily="49" charset="-122"/>
                <a:ea typeface="楷体_GB2312" pitchFamily="49" charset="-122"/>
              </a:rPr>
              <a:t>/</a:t>
            </a:r>
            <a:r>
              <a:rPr kumimoji="0" lang="zh-CN" altLang="en-GB" sz="1400" b="1" smtClean="0">
                <a:solidFill>
                  <a:srgbClr val="FFFFFF"/>
                </a:solidFill>
                <a:latin typeface="楷体_GB2312" panose="02010609030101010101" pitchFamily="49" charset="-122"/>
                <a:ea typeface="楷体_GB2312" pitchFamily="49" charset="-122"/>
              </a:rPr>
              <a:t>广域网</a:t>
            </a:r>
          </a:p>
        </p:txBody>
      </p:sp>
      <p:sp>
        <p:nvSpPr>
          <p:cNvPr id="141" name="AutoShape 45"/>
          <p:cNvSpPr>
            <a:spLocks noChangeArrowheads="1"/>
          </p:cNvSpPr>
          <p:nvPr/>
        </p:nvSpPr>
        <p:spPr bwMode="blackWhite">
          <a:xfrm>
            <a:off x="1248917" y="4768204"/>
            <a:ext cx="292100" cy="147638"/>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42" name="AutoShape 46"/>
          <p:cNvSpPr>
            <a:spLocks noChangeArrowheads="1"/>
          </p:cNvSpPr>
          <p:nvPr/>
        </p:nvSpPr>
        <p:spPr bwMode="blackWhite">
          <a:xfrm rot="10800000">
            <a:off x="1248917" y="5060304"/>
            <a:ext cx="292100" cy="1778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44" name="Rectangle 48"/>
          <p:cNvSpPr>
            <a:spLocks noChangeArrowheads="1"/>
          </p:cNvSpPr>
          <p:nvPr/>
        </p:nvSpPr>
        <p:spPr bwMode="blackWhite">
          <a:xfrm>
            <a:off x="2434779" y="1188343"/>
            <a:ext cx="5562600" cy="36830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45" name="Text Box 49"/>
          <p:cNvSpPr txBox="1">
            <a:spLocks noChangeArrowheads="1"/>
          </p:cNvSpPr>
          <p:nvPr/>
        </p:nvSpPr>
        <p:spPr bwMode="blackWhite">
          <a:xfrm>
            <a:off x="3844479" y="1251843"/>
            <a:ext cx="2260600" cy="212725"/>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smtClean="0">
                <a:solidFill>
                  <a:srgbClr val="FFFFFF"/>
                </a:solidFill>
                <a:latin typeface="楷体_GB2312" panose="02010609030101010101" pitchFamily="49" charset="-122"/>
                <a:ea typeface="楷体_GB2312" pitchFamily="49" charset="-122"/>
              </a:rPr>
              <a:t>员工门户</a:t>
            </a:r>
          </a:p>
        </p:txBody>
      </p:sp>
      <p:sp>
        <p:nvSpPr>
          <p:cNvPr id="146" name="AutoShape 50"/>
          <p:cNvSpPr>
            <a:spLocks noChangeArrowheads="1"/>
          </p:cNvSpPr>
          <p:nvPr/>
        </p:nvSpPr>
        <p:spPr bwMode="blackWhite">
          <a:xfrm rot="16200000">
            <a:off x="5431718" y="1624397"/>
            <a:ext cx="355228" cy="2032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47" name="AutoShape 51"/>
          <p:cNvSpPr>
            <a:spLocks noChangeArrowheads="1"/>
          </p:cNvSpPr>
          <p:nvPr/>
        </p:nvSpPr>
        <p:spPr bwMode="blackWhite">
          <a:xfrm rot="5400000">
            <a:off x="4574729" y="1613793"/>
            <a:ext cx="304800" cy="2032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48" name="Rectangle 55"/>
          <p:cNvSpPr>
            <a:spLocks noChangeArrowheads="1"/>
          </p:cNvSpPr>
          <p:nvPr/>
        </p:nvSpPr>
        <p:spPr bwMode="blackWhite">
          <a:xfrm>
            <a:off x="8757792" y="3630588"/>
            <a:ext cx="361950" cy="1892298"/>
          </a:xfrm>
          <a:prstGeom prst="rect">
            <a:avLst/>
          </a:prstGeom>
          <a:solidFill>
            <a:srgbClr val="059587"/>
          </a:solidFill>
          <a:ln w="9525"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a:solidFill>
                  <a:srgbClr val="FFFFFF"/>
                </a:solidFill>
                <a:latin typeface="楷体_GB2312" panose="02010609030101010101" pitchFamily="49" charset="-122"/>
                <a:ea typeface="楷体_GB2312" pitchFamily="49" charset="-122"/>
              </a:rPr>
              <a:t>客</a:t>
            </a:r>
            <a:r>
              <a:rPr kumimoji="0" lang="zh-CN" altLang="en-US" sz="1400" b="1" smtClean="0">
                <a:solidFill>
                  <a:srgbClr val="FFFFFF"/>
                </a:solidFill>
                <a:latin typeface="楷体_GB2312" panose="02010609030101010101" pitchFamily="49" charset="-122"/>
                <a:ea typeface="楷体_GB2312" pitchFamily="49" charset="-122"/>
              </a:rPr>
              <a:t>户满意度</a:t>
            </a:r>
          </a:p>
        </p:txBody>
      </p:sp>
      <p:sp>
        <p:nvSpPr>
          <p:cNvPr id="150" name="Rectangle 82"/>
          <p:cNvSpPr>
            <a:spLocks noChangeArrowheads="1"/>
          </p:cNvSpPr>
          <p:nvPr/>
        </p:nvSpPr>
        <p:spPr bwMode="blackWhite">
          <a:xfrm>
            <a:off x="1628329" y="3323579"/>
            <a:ext cx="890588" cy="473075"/>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51" name="Text Box 83"/>
          <p:cNvSpPr txBox="1">
            <a:spLocks noChangeArrowheads="1"/>
          </p:cNvSpPr>
          <p:nvPr/>
        </p:nvSpPr>
        <p:spPr bwMode="blackWhite">
          <a:xfrm>
            <a:off x="1726754" y="3382317"/>
            <a:ext cx="708025" cy="425450"/>
          </a:xfrm>
          <a:prstGeom prst="rect">
            <a:avLst/>
          </a:prstGeom>
          <a:noFill/>
          <a:ln>
            <a:noFill/>
          </a:ln>
          <a:effectLst/>
          <a:extLst>
            <a:ext uri="{909E8E84-426E-40DD-AFC4-6F175D3DCCD1}">
              <a14:hiddenFill xmlns:a14="http://schemas.microsoft.com/office/drawing/2010/main">
                <a:solidFill>
                  <a:srgbClr val="059587"/>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smtClean="0">
                <a:solidFill>
                  <a:srgbClr val="FFFFFF"/>
                </a:solidFill>
                <a:latin typeface="楷体_GB2312" panose="02010609030101010101" pitchFamily="49" charset="-122"/>
                <a:ea typeface="楷体_GB2312" pitchFamily="49" charset="-122"/>
              </a:rPr>
              <a:t>研发项目管理</a:t>
            </a:r>
          </a:p>
        </p:txBody>
      </p:sp>
      <p:sp>
        <p:nvSpPr>
          <p:cNvPr id="152" name="Rectangle 85"/>
          <p:cNvSpPr>
            <a:spLocks noChangeArrowheads="1"/>
          </p:cNvSpPr>
          <p:nvPr/>
        </p:nvSpPr>
        <p:spPr bwMode="blackWhite">
          <a:xfrm>
            <a:off x="2645917" y="3323579"/>
            <a:ext cx="889000" cy="511175"/>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53" name="Text Box 86"/>
          <p:cNvSpPr txBox="1">
            <a:spLocks noChangeArrowheads="1"/>
          </p:cNvSpPr>
          <p:nvPr/>
        </p:nvSpPr>
        <p:spPr bwMode="blackWhite">
          <a:xfrm>
            <a:off x="2720529" y="3480742"/>
            <a:ext cx="758825" cy="214312"/>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smtClean="0">
                <a:solidFill>
                  <a:srgbClr val="FFFFFF"/>
                </a:solidFill>
                <a:latin typeface="楷体_GB2312" panose="02010609030101010101" pitchFamily="49" charset="-122"/>
                <a:ea typeface="楷体_GB2312" pitchFamily="49" charset="-122"/>
              </a:rPr>
              <a:t>物料信息</a:t>
            </a:r>
          </a:p>
        </p:txBody>
      </p:sp>
      <p:sp>
        <p:nvSpPr>
          <p:cNvPr id="155" name="Rectangle 88"/>
          <p:cNvSpPr>
            <a:spLocks noChangeArrowheads="1"/>
          </p:cNvSpPr>
          <p:nvPr/>
        </p:nvSpPr>
        <p:spPr bwMode="blackWhite">
          <a:xfrm>
            <a:off x="1642617" y="3901429"/>
            <a:ext cx="876300" cy="38735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56" name="Text Box 89"/>
          <p:cNvSpPr txBox="1">
            <a:spLocks noChangeArrowheads="1"/>
          </p:cNvSpPr>
          <p:nvPr/>
        </p:nvSpPr>
        <p:spPr bwMode="blackWhite">
          <a:xfrm>
            <a:off x="1715642" y="3973222"/>
            <a:ext cx="758825" cy="212041"/>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smtClean="0">
                <a:solidFill>
                  <a:srgbClr val="FFFFFF"/>
                </a:solidFill>
                <a:latin typeface="楷体_GB2312" panose="02010609030101010101" pitchFamily="49" charset="-122"/>
                <a:ea typeface="楷体_GB2312" pitchFamily="49" charset="-122"/>
              </a:rPr>
              <a:t>配方管理</a:t>
            </a:r>
          </a:p>
        </p:txBody>
      </p:sp>
      <p:sp>
        <p:nvSpPr>
          <p:cNvPr id="158" name="Rectangle 92"/>
          <p:cNvSpPr>
            <a:spLocks noChangeArrowheads="1"/>
          </p:cNvSpPr>
          <p:nvPr/>
        </p:nvSpPr>
        <p:spPr bwMode="blackWhite">
          <a:xfrm>
            <a:off x="2633217" y="3901429"/>
            <a:ext cx="889000" cy="38735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59" name="Text Box 93"/>
          <p:cNvSpPr txBox="1">
            <a:spLocks noChangeArrowheads="1"/>
          </p:cNvSpPr>
          <p:nvPr/>
        </p:nvSpPr>
        <p:spPr bwMode="blackWhite">
          <a:xfrm>
            <a:off x="2706242" y="3974892"/>
            <a:ext cx="758825" cy="212041"/>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smtClean="0">
                <a:solidFill>
                  <a:srgbClr val="FFFFFF"/>
                </a:solidFill>
                <a:latin typeface="楷体_GB2312" panose="02010609030101010101" pitchFamily="49" charset="-122"/>
                <a:ea typeface="楷体_GB2312" pitchFamily="49" charset="-122"/>
              </a:rPr>
              <a:t>工艺管理</a:t>
            </a:r>
          </a:p>
        </p:txBody>
      </p:sp>
      <p:sp>
        <p:nvSpPr>
          <p:cNvPr id="160" name="Rectangle 94"/>
          <p:cNvSpPr>
            <a:spLocks noChangeArrowheads="1"/>
          </p:cNvSpPr>
          <p:nvPr/>
        </p:nvSpPr>
        <p:spPr bwMode="blackWhite">
          <a:xfrm>
            <a:off x="1631504" y="4825354"/>
            <a:ext cx="887413" cy="677863"/>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1"/>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r>
              <a:rPr kumimoji="1" lang="zh-CN" altLang="en-US" sz="1400" b="1" smtClean="0">
                <a:solidFill>
                  <a:srgbClr val="FFFFFF"/>
                </a:solidFill>
                <a:latin typeface="+mn-ea"/>
                <a:ea typeface="+mn-ea"/>
              </a:rPr>
              <a:t>供应商开发管理</a:t>
            </a:r>
          </a:p>
        </p:txBody>
      </p:sp>
      <p:sp>
        <p:nvSpPr>
          <p:cNvPr id="161" name="Rectangle 100"/>
          <p:cNvSpPr>
            <a:spLocks noChangeArrowheads="1"/>
          </p:cNvSpPr>
          <p:nvPr/>
        </p:nvSpPr>
        <p:spPr bwMode="blackWhite">
          <a:xfrm>
            <a:off x="1553717" y="4474517"/>
            <a:ext cx="2032000" cy="1093787"/>
          </a:xfrm>
          <a:prstGeom prst="rect">
            <a:avLst/>
          </a:prstGeom>
          <a:noFill/>
          <a:ln w="28575" algn="ctr">
            <a:solidFill>
              <a:srgbClr val="047066"/>
            </a:solidFill>
            <a:miter lim="800000"/>
          </a:ln>
          <a:effectLst/>
          <a:extLst>
            <a:ext uri="{909E8E84-426E-40DD-AFC4-6F175D3DCCD1}">
              <a14:hiddenFill xmlns:a14="http://schemas.microsoft.com/office/drawing/2010/main">
                <a:solidFill>
                  <a:srgbClr val="0470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62" name="Rectangle 101"/>
          <p:cNvSpPr>
            <a:spLocks noChangeArrowheads="1"/>
          </p:cNvSpPr>
          <p:nvPr/>
        </p:nvSpPr>
        <p:spPr bwMode="blackWhite">
          <a:xfrm>
            <a:off x="1541017" y="2982267"/>
            <a:ext cx="2057400" cy="1385887"/>
          </a:xfrm>
          <a:prstGeom prst="rect">
            <a:avLst/>
          </a:prstGeom>
          <a:noFill/>
          <a:ln w="28575" algn="ctr">
            <a:solidFill>
              <a:srgbClr val="047066"/>
            </a:solidFill>
            <a:miter lim="800000"/>
          </a:ln>
          <a:effectLst/>
          <a:extLst>
            <a:ext uri="{909E8E84-426E-40DD-AFC4-6F175D3DCCD1}">
              <a14:hiddenFill xmlns:a14="http://schemas.microsoft.com/office/drawing/2010/main">
                <a:solidFill>
                  <a:srgbClr val="047066"/>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63" name="Text Box 102"/>
          <p:cNvSpPr txBox="1">
            <a:spLocks noChangeArrowheads="1"/>
          </p:cNvSpPr>
          <p:nvPr/>
        </p:nvSpPr>
        <p:spPr bwMode="blackWhite">
          <a:xfrm>
            <a:off x="1687067" y="4530079"/>
            <a:ext cx="1824037" cy="244475"/>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eaLnBrk="0" fontAlgn="base" hangingPunct="0">
              <a:spcBef>
                <a:spcPct val="50000"/>
              </a:spcBef>
              <a:spcAft>
                <a:spcPct val="0"/>
              </a:spcAft>
              <a:buSzPct val="75000"/>
            </a:pPr>
            <a:r>
              <a:rPr kumimoji="0" lang="en-US" altLang="zh-CN" sz="1600" b="1" smtClean="0">
                <a:solidFill>
                  <a:srgbClr val="0066FF"/>
                </a:solidFill>
                <a:latin typeface="楷体_GB2312" panose="02010609030101010101" pitchFamily="49" charset="-122"/>
                <a:ea typeface="楷体_GB2312" pitchFamily="49" charset="-122"/>
              </a:rPr>
              <a:t>SRM</a:t>
            </a:r>
          </a:p>
        </p:txBody>
      </p:sp>
      <p:sp>
        <p:nvSpPr>
          <p:cNvPr id="165" name="Rectangle 107"/>
          <p:cNvSpPr>
            <a:spLocks noChangeArrowheads="1"/>
          </p:cNvSpPr>
          <p:nvPr/>
        </p:nvSpPr>
        <p:spPr bwMode="blackWhite">
          <a:xfrm>
            <a:off x="9538842" y="2574279"/>
            <a:ext cx="381000" cy="309880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66" name="Text Box 108"/>
          <p:cNvSpPr txBox="1">
            <a:spLocks noChangeArrowheads="1"/>
          </p:cNvSpPr>
          <p:nvPr/>
        </p:nvSpPr>
        <p:spPr bwMode="blackWhite">
          <a:xfrm>
            <a:off x="9643617" y="3117928"/>
            <a:ext cx="212725" cy="2011502"/>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smtClean="0">
                <a:solidFill>
                  <a:srgbClr val="FFFFFF"/>
                </a:solidFill>
                <a:latin typeface="楷体_GB2312" panose="02010609030101010101" pitchFamily="49" charset="-122"/>
                <a:ea typeface="楷体_GB2312" pitchFamily="49" charset="-122"/>
              </a:rPr>
              <a:t>客户门户</a:t>
            </a:r>
          </a:p>
        </p:txBody>
      </p:sp>
      <p:sp>
        <p:nvSpPr>
          <p:cNvPr id="167" name="AutoShape 113"/>
          <p:cNvSpPr>
            <a:spLocks noChangeArrowheads="1"/>
          </p:cNvSpPr>
          <p:nvPr/>
        </p:nvSpPr>
        <p:spPr bwMode="blackWhite">
          <a:xfrm>
            <a:off x="9249917" y="3566467"/>
            <a:ext cx="292100" cy="230187"/>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68" name="AutoShape 114"/>
          <p:cNvSpPr>
            <a:spLocks noChangeArrowheads="1"/>
          </p:cNvSpPr>
          <p:nvPr/>
        </p:nvSpPr>
        <p:spPr bwMode="blackWhite">
          <a:xfrm rot="10800000">
            <a:off x="9224517" y="3858567"/>
            <a:ext cx="317500" cy="1778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71" name="Rectangle 120"/>
          <p:cNvSpPr>
            <a:spLocks noChangeArrowheads="1"/>
          </p:cNvSpPr>
          <p:nvPr/>
        </p:nvSpPr>
        <p:spPr bwMode="blackWhite">
          <a:xfrm>
            <a:off x="8354567" y="3629000"/>
            <a:ext cx="361950" cy="1892300"/>
          </a:xfrm>
          <a:prstGeom prst="rect">
            <a:avLst/>
          </a:prstGeom>
          <a:solidFill>
            <a:srgbClr val="059587"/>
          </a:solidFill>
          <a:ln w="9525"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a:solidFill>
                  <a:srgbClr val="FFFFFF"/>
                </a:solidFill>
                <a:latin typeface="楷体_GB2312" panose="02010609030101010101" pitchFamily="49" charset="-122"/>
                <a:ea typeface="楷体_GB2312" pitchFamily="49" charset="-122"/>
              </a:rPr>
              <a:t>销售</a:t>
            </a:r>
            <a:r>
              <a:rPr kumimoji="0" lang="zh-CN" altLang="en-US" sz="1400" b="1" smtClean="0">
                <a:solidFill>
                  <a:srgbClr val="FFFFFF"/>
                </a:solidFill>
                <a:latin typeface="楷体_GB2312" panose="02010609030101010101" pitchFamily="49" charset="-122"/>
                <a:ea typeface="楷体_GB2312" pitchFamily="49" charset="-122"/>
              </a:rPr>
              <a:t>管理</a:t>
            </a:r>
          </a:p>
        </p:txBody>
      </p:sp>
      <p:sp>
        <p:nvSpPr>
          <p:cNvPr id="172" name="Rectangle 123"/>
          <p:cNvSpPr>
            <a:spLocks noChangeArrowheads="1"/>
          </p:cNvSpPr>
          <p:nvPr/>
        </p:nvSpPr>
        <p:spPr bwMode="blackWhite">
          <a:xfrm>
            <a:off x="7946579" y="3276575"/>
            <a:ext cx="1171575" cy="306388"/>
          </a:xfrm>
          <a:prstGeom prst="rect">
            <a:avLst/>
          </a:prstGeom>
          <a:solidFill>
            <a:srgbClr val="059587"/>
          </a:solidFill>
          <a:ln w="9525"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en-US" altLang="zh-CN" sz="1400" b="1" smtClean="0">
                <a:solidFill>
                  <a:srgbClr val="FFFFFF"/>
                </a:solidFill>
                <a:latin typeface="楷体_GB2312" panose="02010609030101010101" pitchFamily="49" charset="-122"/>
                <a:ea typeface="楷体_GB2312" pitchFamily="49" charset="-122"/>
              </a:rPr>
              <a:t>Call Center</a:t>
            </a:r>
          </a:p>
        </p:txBody>
      </p:sp>
      <p:sp>
        <p:nvSpPr>
          <p:cNvPr id="173" name="Rectangle 124"/>
          <p:cNvSpPr>
            <a:spLocks noChangeArrowheads="1"/>
          </p:cNvSpPr>
          <p:nvPr/>
        </p:nvSpPr>
        <p:spPr bwMode="blackWhite">
          <a:xfrm>
            <a:off x="7962454" y="3629000"/>
            <a:ext cx="361950" cy="1892300"/>
          </a:xfrm>
          <a:prstGeom prst="rect">
            <a:avLst/>
          </a:prstGeom>
          <a:solidFill>
            <a:srgbClr val="059587"/>
          </a:solidFill>
          <a:ln w="9525" algn="ctr">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a:solidFill>
                  <a:srgbClr val="FFFFFF"/>
                </a:solidFill>
                <a:latin typeface="楷体_GB2312" panose="02010609030101010101" pitchFamily="49" charset="-122"/>
                <a:ea typeface="楷体_GB2312" pitchFamily="49" charset="-122"/>
              </a:rPr>
              <a:t>市场</a:t>
            </a:r>
            <a:r>
              <a:rPr kumimoji="0" lang="zh-CN" altLang="en-US" sz="1400" b="1" smtClean="0">
                <a:solidFill>
                  <a:srgbClr val="FFFFFF"/>
                </a:solidFill>
                <a:latin typeface="楷体_GB2312" panose="02010609030101010101" pitchFamily="49" charset="-122"/>
                <a:ea typeface="楷体_GB2312" pitchFamily="49" charset="-122"/>
              </a:rPr>
              <a:t>管理</a:t>
            </a:r>
          </a:p>
        </p:txBody>
      </p:sp>
      <p:sp>
        <p:nvSpPr>
          <p:cNvPr id="175" name="Rectangle 133"/>
          <p:cNvSpPr>
            <a:spLocks noChangeArrowheads="1"/>
          </p:cNvSpPr>
          <p:nvPr/>
        </p:nvSpPr>
        <p:spPr bwMode="blackWhite">
          <a:xfrm>
            <a:off x="6755954" y="3117204"/>
            <a:ext cx="871538" cy="2401888"/>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76" name="Text Box 134"/>
          <p:cNvSpPr txBox="1">
            <a:spLocks noChangeArrowheads="1"/>
          </p:cNvSpPr>
          <p:nvPr/>
        </p:nvSpPr>
        <p:spPr bwMode="blackWhite">
          <a:xfrm>
            <a:off x="6755954" y="3582342"/>
            <a:ext cx="871538" cy="1344612"/>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销</a:t>
            </a:r>
          </a:p>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售</a:t>
            </a:r>
          </a:p>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管</a:t>
            </a:r>
          </a:p>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理</a:t>
            </a:r>
          </a:p>
        </p:txBody>
      </p:sp>
      <p:sp>
        <p:nvSpPr>
          <p:cNvPr id="177" name="Rectangle 143"/>
          <p:cNvSpPr>
            <a:spLocks noChangeArrowheads="1"/>
          </p:cNvSpPr>
          <p:nvPr/>
        </p:nvSpPr>
        <p:spPr bwMode="blackWhite">
          <a:xfrm>
            <a:off x="4755704" y="4771379"/>
            <a:ext cx="1855788" cy="747713"/>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78" name="Text Box 144"/>
          <p:cNvSpPr txBox="1">
            <a:spLocks noChangeArrowheads="1"/>
          </p:cNvSpPr>
          <p:nvPr/>
        </p:nvSpPr>
        <p:spPr bwMode="blackWhite">
          <a:xfrm>
            <a:off x="5171629" y="5003154"/>
            <a:ext cx="1076325" cy="244475"/>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生产管理</a:t>
            </a:r>
          </a:p>
        </p:txBody>
      </p:sp>
      <p:sp>
        <p:nvSpPr>
          <p:cNvPr id="179" name="Rectangle 146"/>
          <p:cNvSpPr>
            <a:spLocks noChangeArrowheads="1"/>
          </p:cNvSpPr>
          <p:nvPr/>
        </p:nvSpPr>
        <p:spPr bwMode="blackWhite">
          <a:xfrm>
            <a:off x="3868292" y="3088629"/>
            <a:ext cx="771525" cy="2414588"/>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80" name="Text Box 147"/>
          <p:cNvSpPr txBox="1">
            <a:spLocks noChangeArrowheads="1"/>
          </p:cNvSpPr>
          <p:nvPr/>
        </p:nvSpPr>
        <p:spPr bwMode="blackWhite">
          <a:xfrm>
            <a:off x="3879404" y="3510904"/>
            <a:ext cx="760413" cy="1344613"/>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采</a:t>
            </a:r>
          </a:p>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购</a:t>
            </a:r>
          </a:p>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管</a:t>
            </a:r>
          </a:p>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理</a:t>
            </a:r>
          </a:p>
        </p:txBody>
      </p:sp>
      <p:sp>
        <p:nvSpPr>
          <p:cNvPr id="181" name="Text Box 148"/>
          <p:cNvSpPr txBox="1">
            <a:spLocks noChangeArrowheads="1"/>
          </p:cNvSpPr>
          <p:nvPr/>
        </p:nvSpPr>
        <p:spPr bwMode="blackWhite">
          <a:xfrm>
            <a:off x="5191239" y="3250287"/>
            <a:ext cx="1076325" cy="492443"/>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600" b="1" smtClean="0">
                <a:solidFill>
                  <a:srgbClr val="FFFFFF"/>
                </a:solidFill>
                <a:latin typeface="楷体_GB2312" panose="02010609030101010101" pitchFamily="49" charset="-122"/>
                <a:ea typeface="楷体_GB2312" pitchFamily="49" charset="-122"/>
              </a:rPr>
              <a:t>财务管理</a:t>
            </a:r>
            <a:r>
              <a:rPr kumimoji="0" lang="en-US" altLang="zh-CN" sz="1600" b="1" smtClean="0">
                <a:solidFill>
                  <a:srgbClr val="FFFFFF"/>
                </a:solidFill>
                <a:latin typeface="楷体_GB2312" panose="02010609030101010101" pitchFamily="49" charset="-122"/>
                <a:ea typeface="楷体_GB2312" pitchFamily="49" charset="-122"/>
              </a:rPr>
              <a:t>/</a:t>
            </a:r>
            <a:r>
              <a:rPr kumimoji="0" lang="zh-CN" altLang="en-US" sz="1600" b="1">
                <a:solidFill>
                  <a:srgbClr val="FFFFFF"/>
                </a:solidFill>
                <a:latin typeface="楷体_GB2312" panose="02010609030101010101" pitchFamily="49" charset="-122"/>
                <a:ea typeface="楷体_GB2312" pitchFamily="49" charset="-122"/>
              </a:rPr>
              <a:t>人</a:t>
            </a:r>
            <a:r>
              <a:rPr kumimoji="0" lang="zh-CN" altLang="en-US" sz="1600" b="1" smtClean="0">
                <a:solidFill>
                  <a:srgbClr val="FFFFFF"/>
                </a:solidFill>
                <a:latin typeface="楷体_GB2312" panose="02010609030101010101" pitchFamily="49" charset="-122"/>
                <a:ea typeface="楷体_GB2312" pitchFamily="49" charset="-122"/>
              </a:rPr>
              <a:t>力资源</a:t>
            </a:r>
          </a:p>
        </p:txBody>
      </p:sp>
      <p:sp>
        <p:nvSpPr>
          <p:cNvPr id="183" name="Rectangle 150"/>
          <p:cNvSpPr>
            <a:spLocks noChangeArrowheads="1"/>
          </p:cNvSpPr>
          <p:nvPr/>
        </p:nvSpPr>
        <p:spPr bwMode="blackWhite">
          <a:xfrm>
            <a:off x="1499742" y="1859855"/>
            <a:ext cx="7662862" cy="36830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84" name="Text Box 151"/>
          <p:cNvSpPr txBox="1">
            <a:spLocks noChangeArrowheads="1"/>
          </p:cNvSpPr>
          <p:nvPr/>
        </p:nvSpPr>
        <p:spPr bwMode="blackWhite">
          <a:xfrm>
            <a:off x="3441700" y="1923355"/>
            <a:ext cx="3114131" cy="215444"/>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hangingPunct="0">
              <a:spcBef>
                <a:spcPct val="50000"/>
              </a:spcBef>
              <a:buSzPct val="75000"/>
            </a:pPr>
            <a:r>
              <a:rPr kumimoji="0" lang="zh-CN" altLang="en-US" sz="1400" b="1">
                <a:solidFill>
                  <a:schemeClr val="bg1"/>
                </a:solidFill>
                <a:latin typeface="楷体_GB2312" panose="02010609030101010101" pitchFamily="49" charset="-122"/>
                <a:ea typeface="楷体_GB2312" pitchFamily="49" charset="-122"/>
              </a:rPr>
              <a:t>决策支持</a:t>
            </a:r>
            <a:r>
              <a:rPr kumimoji="0" lang="en-US" altLang="zh-CN" sz="1400" b="1">
                <a:solidFill>
                  <a:schemeClr val="bg1"/>
                </a:solidFill>
                <a:latin typeface="楷体_GB2312" panose="02010609030101010101" pitchFamily="49" charset="-122"/>
                <a:ea typeface="楷体_GB2312" pitchFamily="49" charset="-122"/>
              </a:rPr>
              <a:t>&amp;</a:t>
            </a:r>
            <a:r>
              <a:rPr kumimoji="0" lang="zh-CN" altLang="en-US" sz="1400" b="1">
                <a:solidFill>
                  <a:schemeClr val="bg1"/>
                </a:solidFill>
                <a:latin typeface="楷体_GB2312" panose="02010609030101010101" pitchFamily="49" charset="-122"/>
                <a:ea typeface="楷体_GB2312" pitchFamily="49" charset="-122"/>
              </a:rPr>
              <a:t>商务智能系统（</a:t>
            </a:r>
            <a:r>
              <a:rPr kumimoji="0" lang="en-US" altLang="zh-CN" sz="1400" b="1">
                <a:solidFill>
                  <a:schemeClr val="bg1"/>
                </a:solidFill>
                <a:latin typeface="楷体_GB2312" panose="02010609030101010101" pitchFamily="49" charset="-122"/>
                <a:ea typeface="楷体_GB2312" pitchFamily="49" charset="-122"/>
              </a:rPr>
              <a:t>BI</a:t>
            </a:r>
            <a:r>
              <a:rPr kumimoji="0" lang="zh-CN" altLang="en-US" sz="1400" b="1">
                <a:solidFill>
                  <a:schemeClr val="bg1"/>
                </a:solidFill>
                <a:latin typeface="楷体_GB2312" panose="02010609030101010101" pitchFamily="49" charset="-122"/>
                <a:ea typeface="楷体_GB2312" pitchFamily="49" charset="-122"/>
              </a:rPr>
              <a:t>）</a:t>
            </a:r>
          </a:p>
        </p:txBody>
      </p:sp>
      <p:sp>
        <p:nvSpPr>
          <p:cNvPr id="185" name="Rectangle 153"/>
          <p:cNvSpPr>
            <a:spLocks noChangeArrowheads="1"/>
          </p:cNvSpPr>
          <p:nvPr/>
        </p:nvSpPr>
        <p:spPr bwMode="blackWhite">
          <a:xfrm>
            <a:off x="1674293" y="5868863"/>
            <a:ext cx="7416800" cy="393700"/>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86" name="Text Box 154"/>
          <p:cNvSpPr txBox="1">
            <a:spLocks noChangeArrowheads="1"/>
          </p:cNvSpPr>
          <p:nvPr/>
        </p:nvSpPr>
        <p:spPr bwMode="blackWhite">
          <a:xfrm>
            <a:off x="4410596" y="5970463"/>
            <a:ext cx="1770063" cy="215444"/>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algn="ctr" eaLnBrk="0" fontAlgn="base" hangingPunct="0">
              <a:spcBef>
                <a:spcPct val="50000"/>
              </a:spcBef>
              <a:spcAft>
                <a:spcPct val="0"/>
              </a:spcAft>
              <a:buSzPct val="75000"/>
            </a:pPr>
            <a:r>
              <a:rPr kumimoji="0" lang="zh-CN" altLang="en-US" sz="1400" b="1">
                <a:solidFill>
                  <a:schemeClr val="bg1"/>
                </a:solidFill>
                <a:latin typeface="楷体_GB2312" panose="02010609030101010101" pitchFamily="49" charset="-122"/>
                <a:ea typeface="楷体_GB2312" pitchFamily="49" charset="-122"/>
              </a:rPr>
              <a:t>生</a:t>
            </a:r>
            <a:r>
              <a:rPr kumimoji="0" lang="zh-CN" altLang="en-US" sz="1400" b="1" smtClean="0">
                <a:solidFill>
                  <a:schemeClr val="bg1"/>
                </a:solidFill>
                <a:latin typeface="楷体_GB2312" panose="02010609030101010101" pitchFamily="49" charset="-122"/>
                <a:ea typeface="楷体_GB2312" pitchFamily="49" charset="-122"/>
              </a:rPr>
              <a:t>产制造执行系统</a:t>
            </a:r>
          </a:p>
        </p:txBody>
      </p:sp>
      <p:sp>
        <p:nvSpPr>
          <p:cNvPr id="187" name="Rectangle 155"/>
          <p:cNvSpPr>
            <a:spLocks noChangeArrowheads="1"/>
          </p:cNvSpPr>
          <p:nvPr/>
        </p:nvSpPr>
        <p:spPr bwMode="blackWhite">
          <a:xfrm>
            <a:off x="2633217" y="4825354"/>
            <a:ext cx="889000" cy="677863"/>
          </a:xfrm>
          <a:prstGeom prst="rect">
            <a:avLst/>
          </a:prstGeom>
          <a:solidFill>
            <a:srgbClr val="059587"/>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nchorCtr="1"/>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r>
              <a:rPr kumimoji="1" lang="zh-CN" altLang="en-US" sz="1400" b="1" smtClean="0">
                <a:solidFill>
                  <a:srgbClr val="FFFFFF"/>
                </a:solidFill>
                <a:latin typeface="+mn-ea"/>
                <a:ea typeface="+mn-ea"/>
              </a:rPr>
              <a:t>供应商维护</a:t>
            </a:r>
          </a:p>
        </p:txBody>
      </p:sp>
      <p:sp>
        <p:nvSpPr>
          <p:cNvPr id="188" name="Text Box 156"/>
          <p:cNvSpPr txBox="1">
            <a:spLocks noChangeArrowheads="1"/>
          </p:cNvSpPr>
          <p:nvPr/>
        </p:nvSpPr>
        <p:spPr bwMode="blackWhite">
          <a:xfrm>
            <a:off x="1606104" y="3010842"/>
            <a:ext cx="1824038" cy="244475"/>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eaLnBrk="0" fontAlgn="base" hangingPunct="0">
              <a:spcBef>
                <a:spcPct val="50000"/>
              </a:spcBef>
              <a:spcAft>
                <a:spcPct val="0"/>
              </a:spcAft>
              <a:buSzPct val="75000"/>
            </a:pPr>
            <a:r>
              <a:rPr kumimoji="0" lang="en-US" altLang="zh-CN" sz="1600" b="1" smtClean="0">
                <a:solidFill>
                  <a:srgbClr val="0066FF"/>
                </a:solidFill>
                <a:latin typeface="楷体_GB2312" panose="02010609030101010101" pitchFamily="49" charset="-122"/>
                <a:ea typeface="楷体_GB2312" pitchFamily="49" charset="-122"/>
              </a:rPr>
              <a:t>PDM</a:t>
            </a:r>
          </a:p>
        </p:txBody>
      </p:sp>
      <p:sp>
        <p:nvSpPr>
          <p:cNvPr id="194" name="Text Box 156"/>
          <p:cNvSpPr txBox="1">
            <a:spLocks noChangeArrowheads="1"/>
          </p:cNvSpPr>
          <p:nvPr/>
        </p:nvSpPr>
        <p:spPr bwMode="blackWhite">
          <a:xfrm>
            <a:off x="7954081" y="2988543"/>
            <a:ext cx="1165661" cy="246221"/>
          </a:xfrm>
          <a:prstGeom prst="rect">
            <a:avLst/>
          </a:prstGeom>
          <a:noFill/>
          <a:ln>
            <a:noFill/>
          </a:ln>
          <a:effectLst/>
          <a:extLst>
            <a:ext uri="{909E8E84-426E-40DD-AFC4-6F175D3DCCD1}">
              <a14:hiddenFill xmlns:a14="http://schemas.microsoft.com/office/drawing/2010/main">
                <a:solidFill>
                  <a:srgbClr val="047066"/>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1pPr>
            <a:lvl2pPr marL="520700" indent="-63500"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2pPr>
            <a:lvl3pPr marL="1042988" indent="-1285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3pPr>
            <a:lvl4pPr marL="1563688" indent="-192088"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4pPr>
            <a:lvl5pPr marL="2085975" indent="-257175" algn="l" defTabSz="895350" rtl="0" fontAlgn="base">
              <a:spcBef>
                <a:spcPct val="0"/>
              </a:spcBef>
              <a:spcAft>
                <a:spcPct val="0"/>
              </a:spcAft>
              <a:defRPr kumimoji="1" sz="2400" kern="1200">
                <a:solidFill>
                  <a:schemeClr val="tx1"/>
                </a:solidFill>
                <a:latin typeface="Times New Roman" pitchFamily="18" charset="0"/>
                <a:ea typeface="宋体" pitchFamily="2" charset="-122"/>
                <a:cs typeface="+mn-cs"/>
              </a:defRPr>
            </a:lvl5pPr>
            <a:lvl6pPr marL="22860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6pPr>
            <a:lvl7pPr marL="27432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7pPr>
            <a:lvl8pPr marL="32004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8pPr>
            <a:lvl9pPr marL="3657600" algn="l" defTabSz="895350" rtl="0" eaLnBrk="1" fontAlgn="base" latinLnBrk="0" hangingPunct="1">
              <a:spcBef>
                <a:spcPct val="0"/>
              </a:spcBef>
              <a:spcAft>
                <a:spcPct val="0"/>
              </a:spcAft>
              <a:defRPr kumimoji="1" sz="2400" kern="1200">
                <a:solidFill>
                  <a:schemeClr val="tx1"/>
                </a:solidFill>
                <a:latin typeface="Times New Roman" pitchFamily="18" charset="0"/>
                <a:ea typeface="宋体" pitchFamily="2" charset="-122"/>
                <a:cs typeface="+mn-cs"/>
              </a:defRPr>
            </a:lvl9pPr>
          </a:lstStyle>
          <a:p>
            <a:pPr eaLnBrk="0" fontAlgn="base" hangingPunct="0">
              <a:spcBef>
                <a:spcPct val="50000"/>
              </a:spcBef>
              <a:spcAft>
                <a:spcPct val="0"/>
              </a:spcAft>
              <a:buSzPct val="75000"/>
            </a:pPr>
            <a:r>
              <a:rPr kumimoji="0" lang="en-US" altLang="zh-CN" sz="1600" b="1" smtClean="0">
                <a:solidFill>
                  <a:srgbClr val="0066FF"/>
                </a:solidFill>
                <a:latin typeface="楷体_GB2312" panose="02010609030101010101" pitchFamily="49" charset="-122"/>
                <a:ea typeface="楷体_GB2312" pitchFamily="49" charset="-122"/>
              </a:rPr>
              <a:t>CRM</a:t>
            </a:r>
          </a:p>
        </p:txBody>
      </p:sp>
      <p:sp>
        <p:nvSpPr>
          <p:cNvPr id="4" name="矩形 3"/>
          <p:cNvSpPr/>
          <p:nvPr/>
        </p:nvSpPr>
        <p:spPr bwMode="auto">
          <a:xfrm>
            <a:off x="7901634" y="2944960"/>
            <a:ext cx="1298128" cy="2623344"/>
          </a:xfrm>
          <a:prstGeom prst="rect">
            <a:avLst/>
          </a:prstGeom>
          <a:noFill/>
          <a:ln w="28575" cap="flat" cmpd="sng" algn="ctr">
            <a:solidFill>
              <a:schemeClr val="bg2">
                <a:lumMod val="75000"/>
              </a:schemeClr>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96" name="AutoShape 113"/>
          <p:cNvSpPr>
            <a:spLocks noChangeArrowheads="1"/>
          </p:cNvSpPr>
          <p:nvPr/>
        </p:nvSpPr>
        <p:spPr bwMode="blackWhite">
          <a:xfrm>
            <a:off x="7646888" y="3598763"/>
            <a:ext cx="292100" cy="230187"/>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97" name="AutoShape 114"/>
          <p:cNvSpPr>
            <a:spLocks noChangeArrowheads="1"/>
          </p:cNvSpPr>
          <p:nvPr/>
        </p:nvSpPr>
        <p:spPr bwMode="blackWhite">
          <a:xfrm rot="10800000">
            <a:off x="7621488" y="3890863"/>
            <a:ext cx="317500" cy="1778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98" name="AutoShape 113"/>
          <p:cNvSpPr>
            <a:spLocks noChangeArrowheads="1"/>
          </p:cNvSpPr>
          <p:nvPr/>
        </p:nvSpPr>
        <p:spPr bwMode="blackWhite">
          <a:xfrm>
            <a:off x="3542432" y="3557234"/>
            <a:ext cx="292100" cy="230187"/>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199" name="AutoShape 114"/>
          <p:cNvSpPr>
            <a:spLocks noChangeArrowheads="1"/>
          </p:cNvSpPr>
          <p:nvPr/>
        </p:nvSpPr>
        <p:spPr bwMode="blackWhite">
          <a:xfrm rot="10800000">
            <a:off x="3517032" y="3849334"/>
            <a:ext cx="317500" cy="177800"/>
          </a:xfrm>
          <a:custGeom>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hlink"/>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fontAlgn="base">
              <a:spcBef>
                <a:spcPct val="50000"/>
              </a:spcBef>
              <a:spcAft>
                <a:spcPct val="0"/>
              </a:spcAft>
            </a:pPr>
            <a:endParaRPr kumimoji="1" lang="zh-CN" altLang="en-US" sz="1400" smtClean="0">
              <a:solidFill>
                <a:srgbClr val="000000"/>
              </a:solidFill>
              <a:latin typeface="楷体_GB2312" panose="02010609030101010101" pitchFamily="49" charset="-122"/>
            </a:endParaRPr>
          </a:p>
        </p:txBody>
      </p:sp>
      <p:sp>
        <p:nvSpPr>
          <p:cNvPr id="7" name="虚尾箭头 6"/>
          <p:cNvSpPr/>
          <p:nvPr/>
        </p:nvSpPr>
        <p:spPr bwMode="auto">
          <a:xfrm rot="5400000">
            <a:off x="4102050" y="5611736"/>
            <a:ext cx="392807" cy="224284"/>
          </a:xfrm>
          <a:prstGeom prst="stripedRightArrow">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02" name="虚尾箭头 201"/>
          <p:cNvSpPr/>
          <p:nvPr/>
        </p:nvSpPr>
        <p:spPr bwMode="auto">
          <a:xfrm rot="16200000">
            <a:off x="6108653" y="5598415"/>
            <a:ext cx="392807" cy="224284"/>
          </a:xfrm>
          <a:prstGeom prst="stripedRightArrow">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03" name="虚尾箭头 202"/>
          <p:cNvSpPr/>
          <p:nvPr/>
        </p:nvSpPr>
        <p:spPr bwMode="auto">
          <a:xfrm rot="5400000">
            <a:off x="4038303" y="2222030"/>
            <a:ext cx="392807" cy="224284"/>
          </a:xfrm>
          <a:prstGeom prst="stripedRightArrow">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204" name="虚尾箭头 203"/>
          <p:cNvSpPr/>
          <p:nvPr/>
        </p:nvSpPr>
        <p:spPr bwMode="auto">
          <a:xfrm rot="16200000">
            <a:off x="6054527" y="2208709"/>
            <a:ext cx="392807" cy="224284"/>
          </a:xfrm>
          <a:prstGeom prst="stripedRightArrow">
            <a:avLst/>
          </a:prstGeom>
          <a:solidFill>
            <a:schemeClr val="accent1">
              <a:lumMod val="75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3459541230"/>
      </p:ext>
    </p:extLst>
  </p:cSld>
  <p:clrMapOvr>
    <a:masterClrMapping/>
  </p:clrMapOvr>
  <p:transition>
    <p:split orient="vert"/>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海利得</a:t>
            </a:r>
            <a:r>
              <a:rPr lang="zh-CN" altLang="zh-CN"/>
              <a:t>未来</a:t>
            </a:r>
            <a:r>
              <a:rPr lang="zh-CN" altLang="en-US"/>
              <a:t>应用信息规划架构蓝图</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8500" y="1047799"/>
            <a:ext cx="9296400" cy="604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5319869"/>
      </p:ext>
    </p:extLst>
  </p:cSld>
  <p:clrMapOvr>
    <a:masterClrMapping/>
  </p:clrMapOvr>
  <p:transition>
    <p:split orient="vert"/>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4614" y="127000"/>
            <a:ext cx="8689633" cy="714375"/>
          </a:xfrm>
        </p:spPr>
        <p:txBody>
          <a:bodyPr/>
          <a:lstStyle/>
          <a:p>
            <a:r>
              <a:rPr lang="zh-CN" altLang="en-US" smtClean="0"/>
              <a:t>海利得</a:t>
            </a:r>
            <a:r>
              <a:rPr lang="zh-CN" altLang="zh-CN" smtClean="0"/>
              <a:t>未来</a:t>
            </a:r>
            <a:r>
              <a:rPr lang="zh-CN" altLang="en-US" smtClean="0"/>
              <a:t>信息</a:t>
            </a:r>
            <a:r>
              <a:rPr lang="zh-CN" altLang="zh-CN" smtClean="0"/>
              <a:t>应用</a:t>
            </a:r>
            <a:r>
              <a:rPr lang="zh-CN" altLang="en-US"/>
              <a:t>蓝</a:t>
            </a:r>
            <a:r>
              <a:rPr lang="zh-CN" altLang="en-US" smtClean="0"/>
              <a:t>图应</a:t>
            </a:r>
            <a:r>
              <a:rPr lang="zh-CN" altLang="zh-CN" smtClean="0"/>
              <a:t>由</a:t>
            </a:r>
            <a:r>
              <a:rPr lang="zh-CN" altLang="en-US"/>
              <a:t>业务运营层、</a:t>
            </a:r>
            <a:r>
              <a:rPr lang="zh-CN" altLang="zh-CN"/>
              <a:t>管理</a:t>
            </a:r>
            <a:r>
              <a:rPr lang="zh-CN" altLang="en-US"/>
              <a:t>支撑</a:t>
            </a:r>
            <a:r>
              <a:rPr lang="zh-CN" altLang="zh-CN"/>
              <a:t>层和</a:t>
            </a:r>
            <a:r>
              <a:rPr lang="zh-CN" altLang="en-US"/>
              <a:t>决策支持</a:t>
            </a:r>
            <a:r>
              <a:rPr lang="zh-CN" altLang="zh-CN"/>
              <a:t>层</a:t>
            </a:r>
            <a:r>
              <a:rPr lang="zh-CN" altLang="en-US"/>
              <a:t>、呈现</a:t>
            </a:r>
            <a:r>
              <a:rPr lang="zh-CN" altLang="en-US" smtClean="0"/>
              <a:t>层共四个层面</a:t>
            </a:r>
            <a:r>
              <a:rPr lang="zh-CN" altLang="zh-CN" smtClean="0"/>
              <a:t>组成</a:t>
            </a:r>
            <a:endParaRPr lang="zh-CN" altLang="en-US"/>
          </a:p>
        </p:txBody>
      </p:sp>
      <p:sp>
        <p:nvSpPr>
          <p:cNvPr id="19" name="线形标注 1(带强调线) 18"/>
          <p:cNvSpPr/>
          <p:nvPr/>
        </p:nvSpPr>
        <p:spPr bwMode="auto">
          <a:xfrm>
            <a:off x="2669812" y="1007743"/>
            <a:ext cx="4045039" cy="612648"/>
          </a:xfrm>
          <a:prstGeom prst="accentCallout1">
            <a:avLst>
              <a:gd name="adj1" fmla="val 18750"/>
              <a:gd name="adj2" fmla="val -8333"/>
              <a:gd name="adj3" fmla="val 189370"/>
              <a:gd name="adj4" fmla="val -20936"/>
            </a:avLst>
          </a:prstGeom>
          <a:no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pPr>
            <a:r>
              <a:rPr lang="zh-CN" altLang="en-US" sz="1400" smtClean="0">
                <a:solidFill>
                  <a:srgbClr val="CC0000"/>
                </a:solidFill>
                <a:latin typeface="Arial"/>
                <a:ea typeface="楷体_GB2312" pitchFamily="49" charset="-122"/>
              </a:rPr>
              <a:t>为企</a:t>
            </a:r>
            <a:r>
              <a:rPr lang="zh-CN" altLang="en-US" sz="1400">
                <a:solidFill>
                  <a:srgbClr val="CC0000"/>
                </a:solidFill>
                <a:latin typeface="Arial"/>
                <a:ea typeface="楷体_GB2312" pitchFamily="49" charset="-122"/>
              </a:rPr>
              <a:t>业的决策层与管理层提供的业务监控、计划和决策分析的统一平台</a:t>
            </a: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85" name="线形标注 1(带强调线) 84"/>
          <p:cNvSpPr/>
          <p:nvPr/>
        </p:nvSpPr>
        <p:spPr bwMode="auto">
          <a:xfrm>
            <a:off x="74613" y="2411231"/>
            <a:ext cx="1465661" cy="684489"/>
          </a:xfrm>
          <a:prstGeom prst="accentCallout1">
            <a:avLst>
              <a:gd name="adj1" fmla="val 35647"/>
              <a:gd name="adj2" fmla="val 95759"/>
              <a:gd name="adj3" fmla="val 120584"/>
              <a:gd name="adj4" fmla="val 130781"/>
            </a:avLst>
          </a:prstGeom>
          <a:no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pPr>
            <a:r>
              <a:rPr lang="zh-CN" altLang="en-US" sz="1400" smtClean="0">
                <a:solidFill>
                  <a:srgbClr val="CC0000"/>
                </a:solidFill>
                <a:latin typeface="Arial"/>
                <a:ea typeface="楷体_GB2312" pitchFamily="49" charset="-122"/>
              </a:rPr>
              <a:t>支</a:t>
            </a:r>
            <a:r>
              <a:rPr lang="zh-CN" altLang="en-US" sz="1400">
                <a:solidFill>
                  <a:srgbClr val="CC0000"/>
                </a:solidFill>
                <a:latin typeface="Arial"/>
                <a:ea typeface="楷体_GB2312" pitchFamily="49" charset="-122"/>
              </a:rPr>
              <a:t>持集团实现办公自动化和知识管理的统一应用平台；</a:t>
            </a:r>
          </a:p>
        </p:txBody>
      </p:sp>
      <p:sp>
        <p:nvSpPr>
          <p:cNvPr id="86" name="线形标注 1(带强调线) 85"/>
          <p:cNvSpPr/>
          <p:nvPr/>
        </p:nvSpPr>
        <p:spPr bwMode="auto">
          <a:xfrm>
            <a:off x="74614" y="3565289"/>
            <a:ext cx="1407203" cy="1198339"/>
          </a:xfrm>
          <a:prstGeom prst="accentCallout1">
            <a:avLst>
              <a:gd name="adj1" fmla="val 35647"/>
              <a:gd name="adj2" fmla="val 95759"/>
              <a:gd name="adj3" fmla="val 13275"/>
              <a:gd name="adj4" fmla="val 136918"/>
            </a:avLst>
          </a:prstGeom>
          <a:no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pPr>
            <a:r>
              <a:rPr lang="zh-CN" altLang="en-US" sz="1400">
                <a:solidFill>
                  <a:srgbClr val="CC0000"/>
                </a:solidFill>
                <a:latin typeface="Arial"/>
                <a:ea typeface="楷体_GB2312" pitchFamily="49" charset="-122"/>
              </a:rPr>
              <a:t>是实现集团人、财、</a:t>
            </a:r>
            <a:r>
              <a:rPr lang="zh-CN" altLang="en-US" sz="1400" smtClean="0">
                <a:solidFill>
                  <a:srgbClr val="CC0000"/>
                </a:solidFill>
                <a:latin typeface="Arial"/>
                <a:ea typeface="楷体_GB2312" pitchFamily="49" charset="-122"/>
              </a:rPr>
              <a:t>物及风险等统</a:t>
            </a:r>
            <a:r>
              <a:rPr lang="zh-CN" altLang="en-US" sz="1400">
                <a:solidFill>
                  <a:srgbClr val="CC0000"/>
                </a:solidFill>
                <a:latin typeface="Arial"/>
                <a:ea typeface="楷体_GB2312" pitchFamily="49" charset="-122"/>
              </a:rPr>
              <a:t>一管理的主要平台</a:t>
            </a:r>
            <a:r>
              <a:rPr lang="zh-CN" altLang="en-US" sz="1400" smtClean="0">
                <a:solidFill>
                  <a:srgbClr val="CC0000"/>
                </a:solidFill>
                <a:latin typeface="Arial"/>
                <a:ea typeface="楷体_GB2312" pitchFamily="49" charset="-122"/>
              </a:rPr>
              <a:t>；</a:t>
            </a:r>
            <a:endParaRPr lang="zh-CN" altLang="en-US" sz="1400">
              <a:solidFill>
                <a:srgbClr val="CC0000"/>
              </a:solidFill>
              <a:latin typeface="Arial"/>
              <a:ea typeface="楷体_GB2312" pitchFamily="49" charset="-122"/>
            </a:endParaRPr>
          </a:p>
        </p:txBody>
      </p:sp>
      <p:sp>
        <p:nvSpPr>
          <p:cNvPr id="87" name="线形标注 1(带强调线) 86"/>
          <p:cNvSpPr/>
          <p:nvPr/>
        </p:nvSpPr>
        <p:spPr bwMode="auto">
          <a:xfrm>
            <a:off x="74613" y="5037000"/>
            <a:ext cx="1365707" cy="1039968"/>
          </a:xfrm>
          <a:prstGeom prst="accentCallout1">
            <a:avLst>
              <a:gd name="adj1" fmla="val 35647"/>
              <a:gd name="adj2" fmla="val 95759"/>
              <a:gd name="adj3" fmla="val -46412"/>
              <a:gd name="adj4" fmla="val 141009"/>
            </a:avLst>
          </a:prstGeom>
          <a:no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pPr>
            <a:r>
              <a:rPr lang="zh-CN" altLang="en-US" sz="1400">
                <a:solidFill>
                  <a:srgbClr val="CC0000"/>
                </a:solidFill>
                <a:latin typeface="Arial"/>
                <a:ea typeface="楷体_GB2312" pitchFamily="49" charset="-122"/>
              </a:rPr>
              <a:t>是集团统一建设、统一管理的集中化的业务管理平台；</a:t>
            </a:r>
          </a:p>
        </p:txBody>
      </p:sp>
      <p:sp>
        <p:nvSpPr>
          <p:cNvPr id="90" name="线形标注 1(带强调线) 89"/>
          <p:cNvSpPr/>
          <p:nvPr/>
        </p:nvSpPr>
        <p:spPr bwMode="auto">
          <a:xfrm>
            <a:off x="2789848" y="6721266"/>
            <a:ext cx="5077132" cy="612648"/>
          </a:xfrm>
          <a:prstGeom prst="accentCallout1">
            <a:avLst>
              <a:gd name="adj1" fmla="val 18750"/>
              <a:gd name="adj2" fmla="val -8333"/>
              <a:gd name="adj3" fmla="val -117497"/>
              <a:gd name="adj4" fmla="val -20245"/>
            </a:avLst>
          </a:prstGeom>
          <a:no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pPr>
            <a:r>
              <a:rPr lang="zh-CN" altLang="en-US" sz="1400">
                <a:solidFill>
                  <a:srgbClr val="CC0000"/>
                </a:solidFill>
                <a:latin typeface="Arial"/>
                <a:ea typeface="楷体_GB2312" pitchFamily="49" charset="-122"/>
              </a:rPr>
              <a:t>主要实</a:t>
            </a:r>
            <a:r>
              <a:rPr lang="zh-CN" altLang="en-US" sz="1400" smtClean="0">
                <a:solidFill>
                  <a:srgbClr val="CC0000"/>
                </a:solidFill>
                <a:latin typeface="Arial"/>
                <a:ea typeface="楷体_GB2312" pitchFamily="49" charset="-122"/>
              </a:rPr>
              <a:t>现生产现场的智能化，</a:t>
            </a:r>
            <a:r>
              <a:rPr lang="zh-CN" altLang="en-US" sz="1400">
                <a:solidFill>
                  <a:srgbClr val="CC0000"/>
                </a:solidFill>
                <a:latin typeface="Arial"/>
                <a:ea typeface="楷体_GB2312" pitchFamily="49" charset="-122"/>
              </a:rPr>
              <a:t>提升人力和设备的利用率，提</a:t>
            </a:r>
            <a:r>
              <a:rPr lang="zh-CN" altLang="en-US" sz="1400" smtClean="0">
                <a:solidFill>
                  <a:srgbClr val="CC0000"/>
                </a:solidFill>
                <a:latin typeface="Arial"/>
                <a:ea typeface="楷体_GB2312" pitchFamily="49" charset="-122"/>
              </a:rPr>
              <a:t>高现场生</a:t>
            </a:r>
            <a:r>
              <a:rPr lang="zh-CN" altLang="en-US" sz="1400">
                <a:solidFill>
                  <a:srgbClr val="CC0000"/>
                </a:solidFill>
                <a:latin typeface="Arial"/>
                <a:ea typeface="楷体_GB2312" pitchFamily="49" charset="-122"/>
              </a:rPr>
              <a:t>产效率、产品品质以及有效控制成本；</a:t>
            </a:r>
          </a:p>
        </p:txBody>
      </p:sp>
      <p:sp>
        <p:nvSpPr>
          <p:cNvPr id="35" name="文本框 34"/>
          <p:cNvSpPr txBox="1"/>
          <p:nvPr/>
        </p:nvSpPr>
        <p:spPr>
          <a:xfrm>
            <a:off x="4035316" y="1563990"/>
            <a:ext cx="2956523" cy="372409"/>
          </a:xfrm>
          <a:prstGeom prst="rect">
            <a:avLst/>
          </a:prstGeom>
          <a:noFill/>
        </p:spPr>
        <p:txBody>
          <a:bodyPr wrap="square" rtlCol="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r>
              <a:rPr lang="zh-CN" altLang="en-US" b="1" smtClean="0">
                <a:latin typeface="+mn-ea"/>
                <a:ea typeface="+mn-ea"/>
              </a:rPr>
              <a:t>海利得应用系统规划蓝图</a:t>
            </a:r>
            <a:endParaRPr lang="zh-CN" altLang="en-US" b="1">
              <a:latin typeface="+mn-ea"/>
              <a:ea typeface="+mn-ea"/>
            </a:endParaRPr>
          </a:p>
        </p:txBody>
      </p:sp>
      <p:grpSp>
        <p:nvGrpSpPr>
          <p:cNvPr id="75" name="组合 74"/>
          <p:cNvGrpSpPr/>
          <p:nvPr/>
        </p:nvGrpSpPr>
        <p:grpSpPr>
          <a:xfrm>
            <a:off x="1530276" y="1824720"/>
            <a:ext cx="8039480" cy="4692215"/>
            <a:chOff x="573467" y="1188343"/>
            <a:chExt cx="9669777" cy="5782890"/>
          </a:xfrm>
        </p:grpSpPr>
        <p:sp>
          <p:nvSpPr>
            <p:cNvPr id="76" name="Rectangle 10"/>
            <p:cNvSpPr>
              <a:spLocks noChangeArrowheads="1"/>
            </p:cNvSpPr>
            <p:nvPr/>
          </p:nvSpPr>
          <p:spPr bwMode="auto">
            <a:xfrm>
              <a:off x="9106808" y="5937376"/>
              <a:ext cx="617866" cy="953041"/>
            </a:xfrm>
            <a:prstGeom prst="rect">
              <a:avLst/>
            </a:prstGeom>
            <a:solidFill>
              <a:srgbClr val="FFFFCC"/>
            </a:solidFill>
            <a:ln w="12700" algn="ctr">
              <a:solidFill>
                <a:srgbClr val="FFFFCC"/>
              </a:solidFill>
              <a:miter lim="800000"/>
            </a:ln>
            <a:effectLst>
              <a:outerShdw dist="35921" dir="2700000" algn="ctr" rotWithShape="0">
                <a:schemeClr val="bg2"/>
              </a:outerShdw>
            </a:effec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endParaRPr lang="en-US" altLang="zh-CN">
                <a:latin typeface="+mn-ea"/>
                <a:ea typeface="+mn-ea"/>
              </a:endParaRPr>
            </a:p>
          </p:txBody>
        </p:sp>
        <p:sp>
          <p:nvSpPr>
            <p:cNvPr id="77" name="Text Box 3"/>
            <p:cNvSpPr txBox="1">
              <a:spLocks noChangeArrowheads="1"/>
            </p:cNvSpPr>
            <p:nvPr/>
          </p:nvSpPr>
          <p:spPr bwMode="auto">
            <a:xfrm>
              <a:off x="8889610" y="1188343"/>
              <a:ext cx="950614" cy="244246"/>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呈现层</a:t>
              </a:r>
            </a:p>
          </p:txBody>
        </p:sp>
        <p:sp>
          <p:nvSpPr>
            <p:cNvPr id="78" name="Line 4"/>
            <p:cNvSpPr>
              <a:spLocks noChangeShapeType="1"/>
            </p:cNvSpPr>
            <p:nvPr/>
          </p:nvSpPr>
          <p:spPr bwMode="auto">
            <a:xfrm>
              <a:off x="746511" y="2434717"/>
              <a:ext cx="8279401" cy="0"/>
            </a:xfrm>
            <a:prstGeom prst="line">
              <a:avLst/>
            </a:prstGeom>
            <a:noFill/>
            <a:ln w="9525">
              <a:solidFill>
                <a:schemeClr val="tx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79" name="Line 5"/>
            <p:cNvSpPr>
              <a:spLocks noChangeShapeType="1"/>
            </p:cNvSpPr>
            <p:nvPr/>
          </p:nvSpPr>
          <p:spPr bwMode="auto">
            <a:xfrm flipV="1">
              <a:off x="746511" y="5433451"/>
              <a:ext cx="8279401" cy="1"/>
            </a:xfrm>
            <a:prstGeom prst="line">
              <a:avLst/>
            </a:prstGeom>
            <a:noFill/>
            <a:ln w="9525">
              <a:solidFill>
                <a:schemeClr val="tx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80" name="Rectangle 6"/>
            <p:cNvSpPr>
              <a:spLocks noChangeArrowheads="1"/>
            </p:cNvSpPr>
            <p:nvPr/>
          </p:nvSpPr>
          <p:spPr bwMode="auto">
            <a:xfrm>
              <a:off x="1855104" y="5507552"/>
              <a:ext cx="6474309" cy="1382865"/>
            </a:xfrm>
            <a:prstGeom prst="rect">
              <a:avLst/>
            </a:prstGeom>
            <a:solidFill>
              <a:srgbClr val="EAEAEA"/>
            </a:solidFill>
            <a:ln w="6350">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81" name="Rectangle 7"/>
            <p:cNvSpPr>
              <a:spLocks noChangeArrowheads="1"/>
            </p:cNvSpPr>
            <p:nvPr/>
          </p:nvSpPr>
          <p:spPr bwMode="auto">
            <a:xfrm>
              <a:off x="1892814" y="1457732"/>
              <a:ext cx="6423632" cy="732739"/>
            </a:xfrm>
            <a:prstGeom prst="rect">
              <a:avLst/>
            </a:prstGeom>
            <a:solidFill>
              <a:srgbClr val="F0F0F0"/>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endParaRPr lang="zh-CN" altLang="en-US" sz="1400">
                <a:latin typeface="+mn-ea"/>
                <a:ea typeface="+mn-ea"/>
              </a:endParaRPr>
            </a:p>
          </p:txBody>
        </p:sp>
        <p:sp>
          <p:nvSpPr>
            <p:cNvPr id="82" name="Rectangle 8"/>
            <p:cNvSpPr>
              <a:spLocks noChangeArrowheads="1"/>
            </p:cNvSpPr>
            <p:nvPr/>
          </p:nvSpPr>
          <p:spPr bwMode="auto">
            <a:xfrm>
              <a:off x="1974944" y="1594223"/>
              <a:ext cx="2142376" cy="515432"/>
            </a:xfrm>
            <a:prstGeom prst="rect">
              <a:avLst/>
            </a:prstGeom>
            <a:solidFill>
              <a:srgbClr val="D1E9E8"/>
            </a:solidFill>
            <a:ln w="12700" algn="ctr">
              <a:noFill/>
              <a:miter lim="800000"/>
            </a:ln>
            <a:effectLst>
              <a:outerShdw dist="35921" dir="2700000" algn="ctr" rotWithShape="0">
                <a:schemeClr val="bg2"/>
              </a:outerShdw>
            </a:effec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全</a:t>
              </a:r>
              <a:r>
                <a:rPr lang="zh-CN" altLang="en-US" sz="1400" smtClean="0">
                  <a:latin typeface="+mn-ea"/>
                  <a:ea typeface="+mn-ea"/>
                </a:rPr>
                <a:t>面预算管理系统</a:t>
              </a:r>
              <a:endParaRPr lang="zh-CN" altLang="en-US" sz="1400">
                <a:latin typeface="+mn-ea"/>
                <a:ea typeface="+mn-ea"/>
              </a:endParaRPr>
            </a:p>
          </p:txBody>
        </p:sp>
        <p:sp>
          <p:nvSpPr>
            <p:cNvPr id="83" name="Rectangle 9"/>
            <p:cNvSpPr>
              <a:spLocks noChangeArrowheads="1"/>
            </p:cNvSpPr>
            <p:nvPr/>
          </p:nvSpPr>
          <p:spPr bwMode="auto">
            <a:xfrm>
              <a:off x="6264649" y="1594223"/>
              <a:ext cx="1979863" cy="515432"/>
            </a:xfrm>
            <a:prstGeom prst="rect">
              <a:avLst/>
            </a:prstGeom>
            <a:solidFill>
              <a:srgbClr val="D1E9E8"/>
            </a:solidFill>
            <a:ln w="12700" algn="ctr">
              <a:noFill/>
              <a:miter lim="800000"/>
            </a:ln>
            <a:effectLst>
              <a:outerShdw dist="35921" dir="2700000" algn="ctr" rotWithShape="0">
                <a:schemeClr val="bg2"/>
              </a:outerShdw>
            </a:effec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战略绩效管</a:t>
              </a:r>
              <a:r>
                <a:rPr lang="zh-CN" altLang="en-US" sz="1400" smtClean="0">
                  <a:latin typeface="+mn-ea"/>
                  <a:ea typeface="+mn-ea"/>
                </a:rPr>
                <a:t>理系统</a:t>
              </a:r>
              <a:endParaRPr lang="zh-CN" altLang="en-US" sz="1400">
                <a:latin typeface="+mn-ea"/>
                <a:ea typeface="+mn-ea"/>
              </a:endParaRPr>
            </a:p>
            <a:p>
              <a:pPr algn="ctr" eaLnBrk="0" hangingPunct="0">
                <a:buFontTx/>
                <a:buNone/>
              </a:pPr>
              <a:r>
                <a:rPr lang="en-US" altLang="zh-CN" sz="1400">
                  <a:latin typeface="+mn-ea"/>
                  <a:ea typeface="+mn-ea"/>
                </a:rPr>
                <a:t>(EPM)</a:t>
              </a:r>
            </a:p>
          </p:txBody>
        </p:sp>
        <p:sp>
          <p:nvSpPr>
            <p:cNvPr id="84" name="Rectangle 10"/>
            <p:cNvSpPr>
              <a:spLocks noChangeArrowheads="1"/>
            </p:cNvSpPr>
            <p:nvPr/>
          </p:nvSpPr>
          <p:spPr bwMode="auto">
            <a:xfrm>
              <a:off x="9104546" y="1513407"/>
              <a:ext cx="617866" cy="4374881"/>
            </a:xfrm>
            <a:prstGeom prst="rect">
              <a:avLst/>
            </a:prstGeom>
            <a:solidFill>
              <a:srgbClr val="FFFFCC"/>
            </a:solidFill>
            <a:ln w="12700" algn="ctr">
              <a:solidFill>
                <a:srgbClr val="FFFFCC"/>
              </a:solidFill>
              <a:miter lim="800000"/>
            </a:ln>
            <a:effectLst>
              <a:outerShdw dist="35921" dir="2700000" algn="ctr" rotWithShape="0">
                <a:schemeClr val="bg2"/>
              </a:outerShdw>
            </a:effec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endParaRPr lang="en-US" altLang="zh-CN">
                <a:latin typeface="+mn-ea"/>
                <a:ea typeface="+mn-ea"/>
              </a:endParaRPr>
            </a:p>
          </p:txBody>
        </p:sp>
        <p:sp>
          <p:nvSpPr>
            <p:cNvPr id="88" name="AutoShape 13"/>
            <p:cNvSpPr>
              <a:spLocks noChangeArrowheads="1"/>
            </p:cNvSpPr>
            <p:nvPr/>
          </p:nvSpPr>
          <p:spPr bwMode="auto">
            <a:xfrm>
              <a:off x="6343573" y="5333346"/>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91" name="AutoShape 14"/>
            <p:cNvSpPr>
              <a:spLocks noChangeArrowheads="1"/>
            </p:cNvSpPr>
            <p:nvPr/>
          </p:nvSpPr>
          <p:spPr bwMode="auto">
            <a:xfrm>
              <a:off x="4510497" y="2271288"/>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92" name="AutoShape 15"/>
            <p:cNvSpPr>
              <a:spLocks noChangeArrowheads="1"/>
            </p:cNvSpPr>
            <p:nvPr/>
          </p:nvSpPr>
          <p:spPr bwMode="auto">
            <a:xfrm>
              <a:off x="5581684" y="2271288"/>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93" name="Rectangle 16"/>
            <p:cNvSpPr>
              <a:spLocks noChangeArrowheads="1"/>
            </p:cNvSpPr>
            <p:nvPr/>
          </p:nvSpPr>
          <p:spPr bwMode="auto">
            <a:xfrm>
              <a:off x="573467" y="1375120"/>
              <a:ext cx="477055" cy="815352"/>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决策分析层</a:t>
              </a:r>
              <a:endParaRPr lang="en-US" altLang="zh-CN" b="1">
                <a:latin typeface="+mn-ea"/>
                <a:ea typeface="+mn-ea"/>
              </a:endParaRPr>
            </a:p>
          </p:txBody>
        </p:sp>
        <p:sp>
          <p:nvSpPr>
            <p:cNvPr id="94" name="Rectangle 17"/>
            <p:cNvSpPr>
              <a:spLocks noChangeArrowheads="1"/>
            </p:cNvSpPr>
            <p:nvPr/>
          </p:nvSpPr>
          <p:spPr bwMode="auto">
            <a:xfrm>
              <a:off x="573467" y="3632602"/>
              <a:ext cx="477055" cy="815352"/>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管理支撑层</a:t>
              </a:r>
            </a:p>
          </p:txBody>
        </p:sp>
        <p:sp>
          <p:nvSpPr>
            <p:cNvPr id="95" name="Rectangle 18"/>
            <p:cNvSpPr>
              <a:spLocks noChangeArrowheads="1"/>
            </p:cNvSpPr>
            <p:nvPr/>
          </p:nvSpPr>
          <p:spPr bwMode="auto">
            <a:xfrm>
              <a:off x="573467" y="5778736"/>
              <a:ext cx="477055" cy="815352"/>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业务运营层</a:t>
              </a:r>
            </a:p>
          </p:txBody>
        </p:sp>
        <p:sp>
          <p:nvSpPr>
            <p:cNvPr id="96" name="Rectangle 19"/>
            <p:cNvSpPr>
              <a:spLocks noChangeArrowheads="1"/>
            </p:cNvSpPr>
            <p:nvPr/>
          </p:nvSpPr>
          <p:spPr bwMode="auto">
            <a:xfrm>
              <a:off x="1870096" y="6237283"/>
              <a:ext cx="6432369" cy="495676"/>
            </a:xfrm>
            <a:prstGeom prst="rect">
              <a:avLst/>
            </a:prstGeom>
            <a:solidFill>
              <a:srgbClr val="9999FF"/>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主数</a:t>
              </a:r>
              <a:r>
                <a:rPr lang="zh-CN" altLang="en-US" sz="1400" smtClean="0">
                  <a:latin typeface="+mn-ea"/>
                  <a:ea typeface="+mn-ea"/>
                </a:rPr>
                <a:t>据管理</a:t>
              </a:r>
              <a:r>
                <a:rPr lang="en-US" altLang="zh-CN" sz="1400" smtClean="0">
                  <a:latin typeface="+mn-ea"/>
                  <a:ea typeface="+mn-ea"/>
                </a:rPr>
                <a:t>/</a:t>
              </a:r>
              <a:r>
                <a:rPr lang="zh-CN" altLang="en-US" sz="1400" smtClean="0">
                  <a:latin typeface="+mn-ea"/>
                  <a:ea typeface="+mn-ea"/>
                </a:rPr>
                <a:t>企业集成平台</a:t>
              </a:r>
              <a:r>
                <a:rPr lang="en-US" altLang="zh-CN" sz="1400" smtClean="0">
                  <a:latin typeface="+mn-ea"/>
                  <a:ea typeface="+mn-ea"/>
                </a:rPr>
                <a:t>ESB/SOA/ITSM</a:t>
              </a:r>
              <a:endParaRPr lang="zh-CN" altLang="en-US" sz="1400">
                <a:latin typeface="+mn-ea"/>
                <a:ea typeface="+mn-ea"/>
              </a:endParaRPr>
            </a:p>
          </p:txBody>
        </p:sp>
        <p:sp>
          <p:nvSpPr>
            <p:cNvPr id="97" name="Rectangle 21"/>
            <p:cNvSpPr>
              <a:spLocks noChangeArrowheads="1"/>
            </p:cNvSpPr>
            <p:nvPr/>
          </p:nvSpPr>
          <p:spPr bwMode="auto">
            <a:xfrm>
              <a:off x="9189084" y="2247733"/>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报</a:t>
              </a:r>
              <a:r>
                <a:rPr lang="zh-CN" altLang="en-US" sz="1200" smtClean="0">
                  <a:latin typeface="+mn-ea"/>
                  <a:ea typeface="+mn-ea"/>
                </a:rPr>
                <a:t>销</a:t>
              </a:r>
              <a:endParaRPr lang="en-US" altLang="zh-CN" sz="1200" smtClean="0">
                <a:latin typeface="+mn-ea"/>
                <a:ea typeface="+mn-ea"/>
              </a:endParaRPr>
            </a:p>
            <a:p>
              <a:pPr algn="ctr" eaLnBrk="0" hangingPunct="0">
                <a:buFontTx/>
                <a:buNone/>
              </a:pPr>
              <a:r>
                <a:rPr lang="zh-CN" altLang="en-US" sz="1200" smtClean="0">
                  <a:latin typeface="+mn-ea"/>
                  <a:ea typeface="+mn-ea"/>
                </a:rPr>
                <a:t>平台</a:t>
              </a:r>
              <a:endParaRPr lang="en-US" altLang="zh-CN" sz="1200">
                <a:latin typeface="+mn-ea"/>
                <a:ea typeface="+mn-ea"/>
              </a:endParaRPr>
            </a:p>
          </p:txBody>
        </p:sp>
        <p:sp>
          <p:nvSpPr>
            <p:cNvPr id="98" name="Rectangle 23"/>
            <p:cNvSpPr>
              <a:spLocks noChangeArrowheads="1"/>
            </p:cNvSpPr>
            <p:nvPr/>
          </p:nvSpPr>
          <p:spPr bwMode="auto">
            <a:xfrm>
              <a:off x="1896309" y="2598147"/>
              <a:ext cx="2138881" cy="488493"/>
            </a:xfrm>
            <a:prstGeom prst="rect">
              <a:avLst/>
            </a:prstGeom>
            <a:solidFill>
              <a:schemeClr val="bg2">
                <a:lumMod val="40000"/>
                <a:lumOff val="60000"/>
              </a:schemeClr>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办公自动</a:t>
              </a:r>
              <a:r>
                <a:rPr lang="zh-CN" altLang="en-US" sz="1400" smtClean="0">
                  <a:latin typeface="+mn-ea"/>
                  <a:ea typeface="+mn-ea"/>
                </a:rPr>
                <a:t>化系统（</a:t>
              </a:r>
              <a:r>
                <a:rPr lang="en-US" altLang="zh-CN" sz="1400">
                  <a:latin typeface="+mn-ea"/>
                  <a:ea typeface="+mn-ea"/>
                </a:rPr>
                <a:t>OA</a:t>
              </a:r>
              <a:r>
                <a:rPr lang="zh-CN" altLang="en-US" sz="1400">
                  <a:latin typeface="+mn-ea"/>
                  <a:ea typeface="+mn-ea"/>
                </a:rPr>
                <a:t>）</a:t>
              </a:r>
            </a:p>
          </p:txBody>
        </p:sp>
        <p:sp>
          <p:nvSpPr>
            <p:cNvPr id="99" name="Rectangle 24"/>
            <p:cNvSpPr>
              <a:spLocks noChangeArrowheads="1"/>
            </p:cNvSpPr>
            <p:nvPr/>
          </p:nvSpPr>
          <p:spPr bwMode="auto">
            <a:xfrm>
              <a:off x="4122564" y="2598147"/>
              <a:ext cx="2070151" cy="489846"/>
            </a:xfrm>
            <a:prstGeom prst="rect">
              <a:avLst/>
            </a:prstGeom>
            <a:solidFill>
              <a:schemeClr val="bg2">
                <a:lumMod val="40000"/>
                <a:lumOff val="60000"/>
              </a:schemeClr>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知识管</a:t>
              </a:r>
              <a:r>
                <a:rPr lang="zh-CN" altLang="en-US" sz="1400" smtClean="0">
                  <a:latin typeface="+mn-ea"/>
                  <a:ea typeface="+mn-ea"/>
                </a:rPr>
                <a:t>理系统（</a:t>
              </a:r>
              <a:r>
                <a:rPr lang="en-US" altLang="zh-CN" sz="1400">
                  <a:latin typeface="+mn-ea"/>
                  <a:ea typeface="+mn-ea"/>
                </a:rPr>
                <a:t>KM</a:t>
              </a:r>
              <a:r>
                <a:rPr lang="zh-CN" altLang="en-US" sz="1400">
                  <a:latin typeface="+mn-ea"/>
                  <a:ea typeface="+mn-ea"/>
                </a:rPr>
                <a:t>）</a:t>
              </a:r>
            </a:p>
          </p:txBody>
        </p:sp>
        <p:sp>
          <p:nvSpPr>
            <p:cNvPr id="100" name="Rectangle 25"/>
            <p:cNvSpPr>
              <a:spLocks noChangeArrowheads="1"/>
            </p:cNvSpPr>
            <p:nvPr/>
          </p:nvSpPr>
          <p:spPr bwMode="auto">
            <a:xfrm>
              <a:off x="1896309" y="3195730"/>
              <a:ext cx="2138881"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财务管</a:t>
              </a:r>
              <a:r>
                <a:rPr lang="zh-CN" altLang="en-US" sz="1400" smtClean="0">
                  <a:latin typeface="+mn-ea"/>
                  <a:ea typeface="+mn-ea"/>
                </a:rPr>
                <a:t>理系统</a:t>
              </a:r>
              <a:endParaRPr lang="en-US" altLang="zh-CN" sz="1400">
                <a:latin typeface="+mn-ea"/>
                <a:ea typeface="+mn-ea"/>
              </a:endParaRPr>
            </a:p>
          </p:txBody>
        </p:sp>
        <p:sp>
          <p:nvSpPr>
            <p:cNvPr id="101" name="Rectangle 26"/>
            <p:cNvSpPr>
              <a:spLocks noChangeArrowheads="1"/>
            </p:cNvSpPr>
            <p:nvPr/>
          </p:nvSpPr>
          <p:spPr bwMode="auto">
            <a:xfrm>
              <a:off x="6256200" y="3195730"/>
              <a:ext cx="950614"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审</a:t>
              </a:r>
              <a:r>
                <a:rPr lang="zh-CN" altLang="en-US" sz="1400" smtClean="0">
                  <a:latin typeface="+mn-ea"/>
                  <a:ea typeface="+mn-ea"/>
                </a:rPr>
                <a:t>计与</a:t>
              </a:r>
              <a:endParaRPr lang="en-US" altLang="zh-CN" sz="1400" smtClean="0">
                <a:latin typeface="+mn-ea"/>
                <a:ea typeface="+mn-ea"/>
              </a:endParaRPr>
            </a:p>
            <a:p>
              <a:pPr algn="ctr" eaLnBrk="0" hangingPunct="0">
                <a:buFontTx/>
                <a:buNone/>
              </a:pPr>
              <a:r>
                <a:rPr lang="zh-CN" altLang="en-US" sz="1400" smtClean="0">
                  <a:latin typeface="+mn-ea"/>
                  <a:ea typeface="+mn-ea"/>
                </a:rPr>
                <a:t>风险管</a:t>
              </a:r>
              <a:r>
                <a:rPr lang="zh-CN" altLang="en-US" sz="1400">
                  <a:latin typeface="+mn-ea"/>
                  <a:ea typeface="+mn-ea"/>
                </a:rPr>
                <a:t>理</a:t>
              </a:r>
              <a:endParaRPr lang="en-US" altLang="zh-CN" sz="1400">
                <a:latin typeface="+mn-ea"/>
                <a:ea typeface="+mn-ea"/>
              </a:endParaRPr>
            </a:p>
          </p:txBody>
        </p:sp>
        <p:sp>
          <p:nvSpPr>
            <p:cNvPr id="102" name="Rectangle 27"/>
            <p:cNvSpPr>
              <a:spLocks noChangeArrowheads="1"/>
            </p:cNvSpPr>
            <p:nvPr/>
          </p:nvSpPr>
          <p:spPr bwMode="auto">
            <a:xfrm>
              <a:off x="5801863" y="4289912"/>
              <a:ext cx="1282629" cy="504658"/>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销</a:t>
              </a:r>
              <a:r>
                <a:rPr lang="zh-CN" altLang="en-US" sz="1400" smtClean="0">
                  <a:latin typeface="+mn-ea"/>
                  <a:ea typeface="+mn-ea"/>
                </a:rPr>
                <a:t>售管</a:t>
              </a:r>
              <a:r>
                <a:rPr lang="zh-CN" altLang="en-US" sz="1400">
                  <a:latin typeface="+mn-ea"/>
                  <a:ea typeface="+mn-ea"/>
                </a:rPr>
                <a:t>理</a:t>
              </a:r>
            </a:p>
          </p:txBody>
        </p:sp>
        <p:sp>
          <p:nvSpPr>
            <p:cNvPr id="103" name="Rectangle 30"/>
            <p:cNvSpPr>
              <a:spLocks noChangeArrowheads="1"/>
            </p:cNvSpPr>
            <p:nvPr/>
          </p:nvSpPr>
          <p:spPr bwMode="auto">
            <a:xfrm>
              <a:off x="4468558" y="4289912"/>
              <a:ext cx="1282629" cy="504658"/>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生</a:t>
              </a:r>
              <a:r>
                <a:rPr lang="zh-CN" altLang="en-US" sz="1400" smtClean="0">
                  <a:latin typeface="+mn-ea"/>
                  <a:ea typeface="+mn-ea"/>
                </a:rPr>
                <a:t>产管理</a:t>
              </a:r>
              <a:endParaRPr lang="en-US" altLang="zh-CN" sz="1400">
                <a:latin typeface="+mn-ea"/>
                <a:ea typeface="+mn-ea"/>
              </a:endParaRPr>
            </a:p>
          </p:txBody>
        </p:sp>
        <p:sp>
          <p:nvSpPr>
            <p:cNvPr id="104" name="Rectangle 31"/>
            <p:cNvSpPr>
              <a:spLocks noChangeArrowheads="1"/>
            </p:cNvSpPr>
            <p:nvPr/>
          </p:nvSpPr>
          <p:spPr bwMode="auto">
            <a:xfrm>
              <a:off x="7285450" y="3195730"/>
              <a:ext cx="1030996"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环境</a:t>
              </a:r>
              <a:r>
                <a:rPr lang="en-US" altLang="zh-CN" sz="1400">
                  <a:latin typeface="+mn-ea"/>
                  <a:ea typeface="+mn-ea"/>
                </a:rPr>
                <a:t>/</a:t>
              </a:r>
              <a:r>
                <a:rPr lang="zh-CN" altLang="en-US" sz="1400">
                  <a:latin typeface="+mn-ea"/>
                  <a:ea typeface="+mn-ea"/>
                </a:rPr>
                <a:t>健康</a:t>
              </a:r>
              <a:br>
                <a:rPr lang="zh-CN" altLang="en-US" sz="1400">
                  <a:latin typeface="+mn-ea"/>
                  <a:ea typeface="+mn-ea"/>
                </a:rPr>
              </a:br>
              <a:r>
                <a:rPr lang="zh-CN" altLang="en-US" sz="1400">
                  <a:latin typeface="+mn-ea"/>
                  <a:ea typeface="+mn-ea"/>
                </a:rPr>
                <a:t>安全管理</a:t>
              </a:r>
              <a:endParaRPr lang="en-US" altLang="zh-CN" sz="1400">
                <a:latin typeface="+mn-ea"/>
                <a:ea typeface="+mn-ea"/>
              </a:endParaRPr>
            </a:p>
          </p:txBody>
        </p:sp>
        <p:sp>
          <p:nvSpPr>
            <p:cNvPr id="105" name="Rectangle 32"/>
            <p:cNvSpPr>
              <a:spLocks noChangeArrowheads="1"/>
            </p:cNvSpPr>
            <p:nvPr/>
          </p:nvSpPr>
          <p:spPr bwMode="auto">
            <a:xfrm>
              <a:off x="3231362" y="4289912"/>
              <a:ext cx="1184772" cy="504658"/>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采购</a:t>
              </a:r>
              <a:r>
                <a:rPr lang="zh-CN" altLang="en-US" sz="1400" smtClean="0">
                  <a:latin typeface="+mn-ea"/>
                  <a:ea typeface="+mn-ea"/>
                </a:rPr>
                <a:t>管</a:t>
              </a:r>
              <a:r>
                <a:rPr lang="zh-CN" altLang="en-US" sz="1400">
                  <a:latin typeface="+mn-ea"/>
                  <a:ea typeface="+mn-ea"/>
                </a:rPr>
                <a:t>理</a:t>
              </a:r>
              <a:endParaRPr lang="en-US" altLang="zh-CN" sz="1400">
                <a:latin typeface="+mn-ea"/>
                <a:ea typeface="+mn-ea"/>
              </a:endParaRPr>
            </a:p>
          </p:txBody>
        </p:sp>
        <p:sp>
          <p:nvSpPr>
            <p:cNvPr id="106" name="AutoShape 33"/>
            <p:cNvSpPr>
              <a:spLocks noChangeArrowheads="1"/>
            </p:cNvSpPr>
            <p:nvPr/>
          </p:nvSpPr>
          <p:spPr bwMode="auto">
            <a:xfrm rot="5400000" flipH="1">
              <a:off x="8575011" y="3862125"/>
              <a:ext cx="380934" cy="313447"/>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07" name="AutoShape 34"/>
            <p:cNvSpPr>
              <a:spLocks noChangeArrowheads="1"/>
            </p:cNvSpPr>
            <p:nvPr/>
          </p:nvSpPr>
          <p:spPr bwMode="auto">
            <a:xfrm rot="5357102" flipH="1">
              <a:off x="8601238" y="1771917"/>
              <a:ext cx="326859" cy="316288"/>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08" name="Line 37"/>
            <p:cNvSpPr>
              <a:spLocks noChangeShapeType="1"/>
            </p:cNvSpPr>
            <p:nvPr/>
          </p:nvSpPr>
          <p:spPr bwMode="auto">
            <a:xfrm flipH="1" flipV="1">
              <a:off x="9025912" y="1269160"/>
              <a:ext cx="0" cy="5702073"/>
            </a:xfrm>
            <a:prstGeom prst="line">
              <a:avLst/>
            </a:prstGeom>
            <a:noFill/>
            <a:ln w="9525">
              <a:solidFill>
                <a:schemeClr val="tx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09" name="Text Box 40"/>
            <p:cNvSpPr txBox="1">
              <a:spLocks noChangeArrowheads="1"/>
            </p:cNvSpPr>
            <p:nvPr/>
          </p:nvSpPr>
          <p:spPr bwMode="auto">
            <a:xfrm>
              <a:off x="853616" y="2626466"/>
              <a:ext cx="871979"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smtClean="0">
                  <a:solidFill>
                    <a:schemeClr val="accent1"/>
                  </a:solidFill>
                  <a:latin typeface="+mn-ea"/>
                  <a:ea typeface="+mn-ea"/>
                </a:rPr>
                <a:t>支持</a:t>
              </a:r>
              <a:endParaRPr lang="en-US" altLang="zh-CN" sz="1100" smtClean="0">
                <a:solidFill>
                  <a:schemeClr val="accent1"/>
                </a:solidFill>
                <a:latin typeface="+mn-ea"/>
                <a:ea typeface="+mn-ea"/>
              </a:endParaRPr>
            </a:p>
            <a:p>
              <a:pPr algn="ctr">
                <a:spcBef>
                  <a:spcPct val="50000"/>
                </a:spcBef>
                <a:buFontTx/>
                <a:buNone/>
              </a:pPr>
              <a:r>
                <a:rPr lang="zh-CN" altLang="en-US" sz="1100" smtClean="0">
                  <a:solidFill>
                    <a:schemeClr val="accent1"/>
                  </a:solidFill>
                  <a:latin typeface="+mn-ea"/>
                  <a:ea typeface="+mn-ea"/>
                </a:rPr>
                <a:t>系</a:t>
              </a:r>
              <a:r>
                <a:rPr lang="zh-CN" altLang="en-US" sz="1100">
                  <a:solidFill>
                    <a:schemeClr val="accent1"/>
                  </a:solidFill>
                  <a:latin typeface="+mn-ea"/>
                  <a:ea typeface="+mn-ea"/>
                </a:rPr>
                <a:t>统</a:t>
              </a:r>
            </a:p>
          </p:txBody>
        </p:sp>
        <p:sp>
          <p:nvSpPr>
            <p:cNvPr id="110" name="Text Box 41"/>
            <p:cNvSpPr txBox="1">
              <a:spLocks noChangeArrowheads="1"/>
            </p:cNvSpPr>
            <p:nvPr/>
          </p:nvSpPr>
          <p:spPr bwMode="auto">
            <a:xfrm>
              <a:off x="846535" y="3215347"/>
              <a:ext cx="871979"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a:solidFill>
                    <a:srgbClr val="FFCC66"/>
                  </a:solidFill>
                  <a:latin typeface="+mn-ea"/>
                  <a:ea typeface="+mn-ea"/>
                </a:rPr>
                <a:t>管</a:t>
              </a:r>
              <a:r>
                <a:rPr lang="zh-CN" altLang="en-US" sz="1100" smtClean="0">
                  <a:solidFill>
                    <a:srgbClr val="FFCC66"/>
                  </a:solidFill>
                  <a:latin typeface="+mn-ea"/>
                  <a:ea typeface="+mn-ea"/>
                </a:rPr>
                <a:t>控</a:t>
              </a:r>
              <a:endParaRPr lang="en-US" altLang="zh-CN" sz="1100" smtClean="0">
                <a:solidFill>
                  <a:srgbClr val="FFCC66"/>
                </a:solidFill>
                <a:latin typeface="+mn-ea"/>
                <a:ea typeface="+mn-ea"/>
              </a:endParaRPr>
            </a:p>
            <a:p>
              <a:pPr algn="ctr">
                <a:spcBef>
                  <a:spcPct val="50000"/>
                </a:spcBef>
                <a:buFontTx/>
                <a:buNone/>
              </a:pPr>
              <a:r>
                <a:rPr lang="zh-CN" altLang="en-US" sz="1100" smtClean="0">
                  <a:solidFill>
                    <a:srgbClr val="FFCC66"/>
                  </a:solidFill>
                  <a:latin typeface="+mn-ea"/>
                  <a:ea typeface="+mn-ea"/>
                </a:rPr>
                <a:t>系</a:t>
              </a:r>
              <a:r>
                <a:rPr lang="zh-CN" altLang="en-US" sz="1100">
                  <a:solidFill>
                    <a:srgbClr val="FFCC66"/>
                  </a:solidFill>
                  <a:latin typeface="+mn-ea"/>
                  <a:ea typeface="+mn-ea"/>
                </a:rPr>
                <a:t>统</a:t>
              </a:r>
            </a:p>
          </p:txBody>
        </p:sp>
        <p:sp>
          <p:nvSpPr>
            <p:cNvPr id="111" name="Text Box 42"/>
            <p:cNvSpPr txBox="1">
              <a:spLocks noChangeArrowheads="1"/>
            </p:cNvSpPr>
            <p:nvPr/>
          </p:nvSpPr>
          <p:spPr bwMode="auto">
            <a:xfrm>
              <a:off x="759979" y="4151451"/>
              <a:ext cx="1109632"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a:solidFill>
                    <a:schemeClr val="accent1">
                      <a:lumMod val="75000"/>
                    </a:schemeClr>
                  </a:solidFill>
                  <a:latin typeface="+mn-ea"/>
                  <a:ea typeface="+mn-ea"/>
                </a:rPr>
                <a:t>资源</a:t>
              </a:r>
              <a:r>
                <a:rPr lang="zh-CN" altLang="en-US" sz="1100" smtClean="0">
                  <a:solidFill>
                    <a:schemeClr val="accent1">
                      <a:lumMod val="75000"/>
                    </a:schemeClr>
                  </a:solidFill>
                  <a:latin typeface="+mn-ea"/>
                  <a:ea typeface="+mn-ea"/>
                </a:rPr>
                <a:t>管</a:t>
              </a:r>
              <a:endParaRPr lang="en-US" altLang="zh-CN" sz="1100" smtClean="0">
                <a:solidFill>
                  <a:schemeClr val="accent1">
                    <a:lumMod val="75000"/>
                  </a:schemeClr>
                </a:solidFill>
                <a:latin typeface="+mn-ea"/>
                <a:ea typeface="+mn-ea"/>
              </a:endParaRPr>
            </a:p>
            <a:p>
              <a:pPr algn="ctr">
                <a:spcBef>
                  <a:spcPct val="50000"/>
                </a:spcBef>
                <a:buFontTx/>
                <a:buNone/>
              </a:pPr>
              <a:r>
                <a:rPr lang="zh-CN" altLang="en-US" sz="1100" smtClean="0">
                  <a:solidFill>
                    <a:schemeClr val="accent1">
                      <a:lumMod val="75000"/>
                    </a:schemeClr>
                  </a:solidFill>
                  <a:latin typeface="+mn-ea"/>
                  <a:ea typeface="+mn-ea"/>
                </a:rPr>
                <a:t>理系</a:t>
              </a:r>
              <a:r>
                <a:rPr lang="zh-CN" altLang="en-US" sz="1100">
                  <a:solidFill>
                    <a:schemeClr val="accent1">
                      <a:lumMod val="75000"/>
                    </a:schemeClr>
                  </a:solidFill>
                  <a:latin typeface="+mn-ea"/>
                  <a:ea typeface="+mn-ea"/>
                </a:rPr>
                <a:t>统</a:t>
              </a:r>
            </a:p>
          </p:txBody>
        </p:sp>
        <p:sp>
          <p:nvSpPr>
            <p:cNvPr id="112" name="Rectangle 49"/>
            <p:cNvSpPr>
              <a:spLocks noChangeArrowheads="1"/>
            </p:cNvSpPr>
            <p:nvPr/>
          </p:nvSpPr>
          <p:spPr bwMode="auto">
            <a:xfrm>
              <a:off x="1870097" y="5580831"/>
              <a:ext cx="6432368" cy="554941"/>
            </a:xfrm>
            <a:prstGeom prst="rect">
              <a:avLst/>
            </a:prstGeom>
            <a:solidFill>
              <a:schemeClr val="accent2"/>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生</a:t>
              </a:r>
              <a:r>
                <a:rPr lang="zh-CN" altLang="en-US" sz="1400" smtClean="0">
                  <a:latin typeface="+mn-ea"/>
                  <a:ea typeface="+mn-ea"/>
                </a:rPr>
                <a:t>产执行系统（</a:t>
              </a:r>
              <a:r>
                <a:rPr lang="en-US" altLang="zh-CN" sz="1400" smtClean="0">
                  <a:latin typeface="+mn-ea"/>
                  <a:ea typeface="+mn-ea"/>
                </a:rPr>
                <a:t>MES</a:t>
              </a:r>
              <a:r>
                <a:rPr lang="zh-CN" altLang="en-US" sz="1400" smtClean="0">
                  <a:latin typeface="+mn-ea"/>
                  <a:ea typeface="+mn-ea"/>
                </a:rPr>
                <a:t>）</a:t>
              </a:r>
              <a:r>
                <a:rPr lang="en-US" altLang="zh-CN" sz="1400" smtClean="0">
                  <a:latin typeface="+mn-ea"/>
                  <a:ea typeface="+mn-ea"/>
                </a:rPr>
                <a:t>/</a:t>
              </a:r>
              <a:r>
                <a:rPr lang="zh-CN" altLang="en-US" sz="1400" smtClean="0">
                  <a:latin typeface="+mn-ea"/>
                  <a:ea typeface="+mn-ea"/>
                </a:rPr>
                <a:t>过程控制系统</a:t>
              </a:r>
              <a:r>
                <a:rPr lang="en-US" altLang="zh-CN" sz="1400" smtClean="0">
                  <a:latin typeface="+mn-ea"/>
                  <a:ea typeface="+mn-ea"/>
                </a:rPr>
                <a:t>PCS</a:t>
              </a:r>
              <a:endParaRPr lang="zh-CN" altLang="en-US" sz="1400">
                <a:latin typeface="+mn-ea"/>
                <a:ea typeface="+mn-ea"/>
              </a:endParaRPr>
            </a:p>
          </p:txBody>
        </p:sp>
        <p:sp>
          <p:nvSpPr>
            <p:cNvPr id="113" name="Rectangle 52"/>
            <p:cNvSpPr>
              <a:spLocks noChangeArrowheads="1"/>
            </p:cNvSpPr>
            <p:nvPr/>
          </p:nvSpPr>
          <p:spPr bwMode="auto">
            <a:xfrm>
              <a:off x="5801863" y="4857425"/>
              <a:ext cx="1282629" cy="452575"/>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质量管</a:t>
              </a:r>
              <a:r>
                <a:rPr lang="zh-CN" altLang="en-US" sz="1400">
                  <a:latin typeface="+mn-ea"/>
                  <a:ea typeface="+mn-ea"/>
                </a:rPr>
                <a:t>理</a:t>
              </a:r>
              <a:endParaRPr lang="en-US" altLang="zh-CN" sz="1400">
                <a:latin typeface="+mn-ea"/>
                <a:ea typeface="+mn-ea"/>
              </a:endParaRPr>
            </a:p>
          </p:txBody>
        </p:sp>
        <p:sp>
          <p:nvSpPr>
            <p:cNvPr id="114" name="Rectangle 53"/>
            <p:cNvSpPr>
              <a:spLocks noChangeArrowheads="1"/>
            </p:cNvSpPr>
            <p:nvPr/>
          </p:nvSpPr>
          <p:spPr bwMode="auto">
            <a:xfrm>
              <a:off x="1896309" y="4289912"/>
              <a:ext cx="1284376" cy="1020087"/>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供应商关系</a:t>
              </a:r>
              <a:br>
                <a:rPr lang="en-US" altLang="zh-CN" sz="1400">
                  <a:latin typeface="+mn-ea"/>
                  <a:ea typeface="+mn-ea"/>
                </a:rPr>
              </a:br>
              <a:r>
                <a:rPr lang="zh-CN" altLang="en-US" sz="1400">
                  <a:latin typeface="+mn-ea"/>
                  <a:ea typeface="+mn-ea"/>
                </a:rPr>
                <a:t>管</a:t>
              </a:r>
              <a:r>
                <a:rPr lang="zh-CN" altLang="en-US" sz="1400" smtClean="0">
                  <a:latin typeface="+mn-ea"/>
                  <a:ea typeface="+mn-ea"/>
                </a:rPr>
                <a:t>理（</a:t>
              </a:r>
              <a:r>
                <a:rPr lang="en-US" altLang="zh-CN" sz="1400" smtClean="0">
                  <a:latin typeface="+mn-ea"/>
                  <a:ea typeface="+mn-ea"/>
                </a:rPr>
                <a:t>SRM</a:t>
              </a:r>
              <a:r>
                <a:rPr lang="zh-CN" altLang="en-US" sz="1400" smtClean="0">
                  <a:latin typeface="+mn-ea"/>
                  <a:ea typeface="+mn-ea"/>
                </a:rPr>
                <a:t>）</a:t>
              </a:r>
              <a:endParaRPr lang="en-US" altLang="zh-CN" sz="1400">
                <a:latin typeface="+mn-ea"/>
                <a:ea typeface="+mn-ea"/>
              </a:endParaRPr>
            </a:p>
          </p:txBody>
        </p:sp>
        <p:sp>
          <p:nvSpPr>
            <p:cNvPr id="115" name="Rectangle 54"/>
            <p:cNvSpPr>
              <a:spLocks noChangeArrowheads="1"/>
            </p:cNvSpPr>
            <p:nvPr/>
          </p:nvSpPr>
          <p:spPr bwMode="auto">
            <a:xfrm>
              <a:off x="7136916" y="4289911"/>
              <a:ext cx="1184772" cy="1020087"/>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客户关系</a:t>
              </a:r>
              <a:br>
                <a:rPr lang="zh-CN" altLang="en-US" sz="1400">
                  <a:latin typeface="+mn-ea"/>
                  <a:ea typeface="+mn-ea"/>
                </a:rPr>
              </a:br>
              <a:r>
                <a:rPr lang="zh-CN" altLang="en-US" sz="1400">
                  <a:latin typeface="+mn-ea"/>
                  <a:ea typeface="+mn-ea"/>
                </a:rPr>
                <a:t>管</a:t>
              </a:r>
              <a:r>
                <a:rPr lang="zh-CN" altLang="en-US" sz="1400" smtClean="0">
                  <a:latin typeface="+mn-ea"/>
                  <a:ea typeface="+mn-ea"/>
                </a:rPr>
                <a:t>理（</a:t>
              </a:r>
              <a:r>
                <a:rPr lang="en-US" altLang="zh-CN" sz="1400" smtClean="0">
                  <a:latin typeface="+mn-ea"/>
                  <a:ea typeface="+mn-ea"/>
                </a:rPr>
                <a:t>CRM</a:t>
              </a:r>
              <a:r>
                <a:rPr lang="zh-CN" altLang="en-US" sz="1400" smtClean="0">
                  <a:latin typeface="+mn-ea"/>
                  <a:ea typeface="+mn-ea"/>
                </a:rPr>
                <a:t>）</a:t>
              </a:r>
              <a:endParaRPr lang="en-US" altLang="zh-CN" sz="1400">
                <a:latin typeface="+mn-ea"/>
                <a:ea typeface="+mn-ea"/>
              </a:endParaRPr>
            </a:p>
          </p:txBody>
        </p:sp>
        <p:sp>
          <p:nvSpPr>
            <p:cNvPr id="116" name="Rectangle 55"/>
            <p:cNvSpPr>
              <a:spLocks noChangeArrowheads="1"/>
            </p:cNvSpPr>
            <p:nvPr/>
          </p:nvSpPr>
          <p:spPr bwMode="auto">
            <a:xfrm>
              <a:off x="4468558" y="4857425"/>
              <a:ext cx="1282629" cy="452575"/>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设</a:t>
              </a:r>
              <a:r>
                <a:rPr lang="zh-CN" altLang="en-US" sz="1400" smtClean="0">
                  <a:latin typeface="+mn-ea"/>
                  <a:ea typeface="+mn-ea"/>
                </a:rPr>
                <a:t>备管</a:t>
              </a:r>
              <a:r>
                <a:rPr lang="zh-CN" altLang="en-US" sz="1400">
                  <a:latin typeface="+mn-ea"/>
                  <a:ea typeface="+mn-ea"/>
                </a:rPr>
                <a:t>理</a:t>
              </a:r>
            </a:p>
          </p:txBody>
        </p:sp>
        <p:sp>
          <p:nvSpPr>
            <p:cNvPr id="117" name="Rectangle 56"/>
            <p:cNvSpPr>
              <a:spLocks noChangeArrowheads="1"/>
            </p:cNvSpPr>
            <p:nvPr/>
          </p:nvSpPr>
          <p:spPr bwMode="auto">
            <a:xfrm>
              <a:off x="3231362" y="4857425"/>
              <a:ext cx="1184772" cy="452575"/>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仓储管</a:t>
              </a:r>
              <a:r>
                <a:rPr lang="zh-CN" altLang="en-US" sz="1400">
                  <a:latin typeface="+mn-ea"/>
                  <a:ea typeface="+mn-ea"/>
                </a:rPr>
                <a:t>理</a:t>
              </a:r>
              <a:endParaRPr lang="en-US" altLang="zh-CN" sz="1400">
                <a:latin typeface="+mn-ea"/>
                <a:ea typeface="+mn-ea"/>
              </a:endParaRPr>
            </a:p>
          </p:txBody>
        </p:sp>
        <p:sp>
          <p:nvSpPr>
            <p:cNvPr id="118" name="Rectangle 57"/>
            <p:cNvSpPr>
              <a:spLocks noChangeArrowheads="1"/>
            </p:cNvSpPr>
            <p:nvPr/>
          </p:nvSpPr>
          <p:spPr bwMode="auto">
            <a:xfrm>
              <a:off x="4117320" y="3195730"/>
              <a:ext cx="950614"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人力资源</a:t>
              </a:r>
            </a:p>
            <a:p>
              <a:pPr algn="ctr" eaLnBrk="0" hangingPunct="0">
                <a:buFontTx/>
                <a:buNone/>
              </a:pPr>
              <a:r>
                <a:rPr lang="zh-CN" altLang="en-US" sz="1400">
                  <a:latin typeface="+mn-ea"/>
                  <a:ea typeface="+mn-ea"/>
                </a:rPr>
                <a:t>管</a:t>
              </a:r>
              <a:r>
                <a:rPr lang="zh-CN" altLang="en-US" sz="1400" smtClean="0">
                  <a:latin typeface="+mn-ea"/>
                  <a:ea typeface="+mn-ea"/>
                </a:rPr>
                <a:t>理系统</a:t>
              </a:r>
              <a:endParaRPr lang="en-US" altLang="zh-CN" sz="1400">
                <a:latin typeface="+mn-ea"/>
                <a:ea typeface="+mn-ea"/>
              </a:endParaRPr>
            </a:p>
          </p:txBody>
        </p:sp>
        <p:sp>
          <p:nvSpPr>
            <p:cNvPr id="119" name="Rectangle 58"/>
            <p:cNvSpPr>
              <a:spLocks noChangeArrowheads="1"/>
            </p:cNvSpPr>
            <p:nvPr/>
          </p:nvSpPr>
          <p:spPr bwMode="auto">
            <a:xfrm>
              <a:off x="5146569" y="3195730"/>
              <a:ext cx="1030996"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资产管理</a:t>
              </a:r>
              <a:endParaRPr lang="en-US" altLang="zh-CN" sz="1400">
                <a:latin typeface="+mn-ea"/>
                <a:ea typeface="+mn-ea"/>
              </a:endParaRPr>
            </a:p>
          </p:txBody>
        </p:sp>
        <p:sp>
          <p:nvSpPr>
            <p:cNvPr id="120" name="AutoShape 59"/>
            <p:cNvSpPr>
              <a:spLocks noChangeArrowheads="1"/>
            </p:cNvSpPr>
            <p:nvPr/>
          </p:nvSpPr>
          <p:spPr bwMode="auto">
            <a:xfrm>
              <a:off x="3729385" y="5333346"/>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21" name="AutoShape 60"/>
            <p:cNvSpPr>
              <a:spLocks noChangeArrowheads="1"/>
            </p:cNvSpPr>
            <p:nvPr/>
          </p:nvSpPr>
          <p:spPr bwMode="auto">
            <a:xfrm>
              <a:off x="5020753" y="5333346"/>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22" name="Rectangle 30"/>
            <p:cNvSpPr>
              <a:spLocks noChangeArrowheads="1"/>
            </p:cNvSpPr>
            <p:nvPr/>
          </p:nvSpPr>
          <p:spPr bwMode="auto">
            <a:xfrm>
              <a:off x="1902248" y="3745743"/>
              <a:ext cx="6427165" cy="481310"/>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研</a:t>
              </a:r>
              <a:r>
                <a:rPr lang="zh-CN" altLang="en-US" sz="1400" smtClean="0">
                  <a:latin typeface="+mn-ea"/>
                  <a:ea typeface="+mn-ea"/>
                </a:rPr>
                <a:t>发管理系统（</a:t>
              </a:r>
              <a:r>
                <a:rPr lang="en-US" altLang="zh-CN" sz="1400" smtClean="0">
                  <a:latin typeface="+mn-ea"/>
                  <a:ea typeface="+mn-ea"/>
                </a:rPr>
                <a:t>PDM</a:t>
              </a:r>
              <a:r>
                <a:rPr lang="zh-CN" altLang="en-US" sz="1400" smtClean="0">
                  <a:latin typeface="+mn-ea"/>
                  <a:ea typeface="+mn-ea"/>
                </a:rPr>
                <a:t>）</a:t>
              </a:r>
              <a:endParaRPr lang="en-US" altLang="zh-CN" sz="1400">
                <a:latin typeface="+mn-ea"/>
                <a:ea typeface="+mn-ea"/>
              </a:endParaRPr>
            </a:p>
          </p:txBody>
        </p:sp>
        <p:sp>
          <p:nvSpPr>
            <p:cNvPr id="123" name="Text Box 42"/>
            <p:cNvSpPr txBox="1">
              <a:spLocks noChangeArrowheads="1"/>
            </p:cNvSpPr>
            <p:nvPr/>
          </p:nvSpPr>
          <p:spPr bwMode="auto">
            <a:xfrm>
              <a:off x="789491" y="5878296"/>
              <a:ext cx="1109632"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smtClean="0">
                  <a:solidFill>
                    <a:srgbClr val="9999FF"/>
                  </a:solidFill>
                  <a:latin typeface="+mn-ea"/>
                  <a:ea typeface="+mn-ea"/>
                </a:rPr>
                <a:t>生产执</a:t>
              </a:r>
              <a:endParaRPr lang="en-US" altLang="zh-CN" sz="1100" smtClean="0">
                <a:solidFill>
                  <a:srgbClr val="9999FF"/>
                </a:solidFill>
                <a:latin typeface="+mn-ea"/>
                <a:ea typeface="+mn-ea"/>
              </a:endParaRPr>
            </a:p>
            <a:p>
              <a:pPr algn="ctr">
                <a:spcBef>
                  <a:spcPct val="50000"/>
                </a:spcBef>
                <a:buFontTx/>
                <a:buNone/>
              </a:pPr>
              <a:r>
                <a:rPr lang="zh-CN" altLang="en-US" sz="1100" smtClean="0">
                  <a:solidFill>
                    <a:srgbClr val="9999FF"/>
                  </a:solidFill>
                  <a:latin typeface="+mn-ea"/>
                  <a:ea typeface="+mn-ea"/>
                </a:rPr>
                <a:t>行系统</a:t>
              </a:r>
              <a:endParaRPr lang="zh-CN" altLang="en-US" sz="1100">
                <a:solidFill>
                  <a:srgbClr val="9999FF"/>
                </a:solidFill>
                <a:latin typeface="+mn-ea"/>
                <a:ea typeface="+mn-ea"/>
              </a:endParaRPr>
            </a:p>
          </p:txBody>
        </p:sp>
        <p:sp>
          <p:nvSpPr>
            <p:cNvPr id="124" name="Rectangle 8"/>
            <p:cNvSpPr>
              <a:spLocks noChangeArrowheads="1"/>
            </p:cNvSpPr>
            <p:nvPr/>
          </p:nvSpPr>
          <p:spPr bwMode="auto">
            <a:xfrm>
              <a:off x="4195953" y="1597752"/>
              <a:ext cx="1996762" cy="515432"/>
            </a:xfrm>
            <a:prstGeom prst="rect">
              <a:avLst/>
            </a:prstGeom>
            <a:solidFill>
              <a:srgbClr val="D1E9E8"/>
            </a:solidFill>
            <a:ln w="12700" algn="ctr">
              <a:noFill/>
              <a:miter lim="800000"/>
            </a:ln>
            <a:effectLst>
              <a:outerShdw dist="35921" dir="2700000" algn="ctr" rotWithShape="0">
                <a:schemeClr val="bg2"/>
              </a:outerShdw>
            </a:effec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lvl="0" algn="ctr" eaLnBrk="0" hangingPunct="0"/>
              <a:r>
                <a:rPr lang="zh-CN" altLang="en-US" sz="1400">
                  <a:solidFill>
                    <a:srgbClr val="080808"/>
                  </a:solidFill>
                  <a:latin typeface="楷体_GB2312"/>
                  <a:ea typeface="楷体_GB2312"/>
                </a:rPr>
                <a:t>商业智</a:t>
              </a:r>
              <a:r>
                <a:rPr lang="zh-CN" altLang="en-US" sz="1400" smtClean="0">
                  <a:solidFill>
                    <a:srgbClr val="080808"/>
                  </a:solidFill>
                  <a:latin typeface="楷体_GB2312"/>
                  <a:ea typeface="楷体_GB2312"/>
                </a:rPr>
                <a:t>能系统</a:t>
              </a:r>
              <a:endParaRPr lang="zh-CN" altLang="en-US" sz="1400">
                <a:solidFill>
                  <a:srgbClr val="080808"/>
                </a:solidFill>
                <a:latin typeface="楷体_GB2312"/>
                <a:ea typeface="楷体_GB2312"/>
              </a:endParaRPr>
            </a:p>
            <a:p>
              <a:pPr lvl="0" algn="ctr" eaLnBrk="0" hangingPunct="0"/>
              <a:r>
                <a:rPr lang="en-US" altLang="zh-CN" sz="1400">
                  <a:solidFill>
                    <a:srgbClr val="080808"/>
                  </a:solidFill>
                  <a:latin typeface="楷体_GB2312"/>
                  <a:ea typeface="楷体_GB2312"/>
                </a:rPr>
                <a:t>(BI)</a:t>
              </a:r>
            </a:p>
          </p:txBody>
        </p:sp>
        <p:sp>
          <p:nvSpPr>
            <p:cNvPr id="125" name="AutoShape 33"/>
            <p:cNvSpPr>
              <a:spLocks noChangeArrowheads="1"/>
            </p:cNvSpPr>
            <p:nvPr/>
          </p:nvSpPr>
          <p:spPr bwMode="auto">
            <a:xfrm rot="5400000" flipH="1">
              <a:off x="8579204" y="5902615"/>
              <a:ext cx="380934" cy="313447"/>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26" name="Rectangle 21"/>
            <p:cNvSpPr>
              <a:spLocks noChangeArrowheads="1"/>
            </p:cNvSpPr>
            <p:nvPr/>
          </p:nvSpPr>
          <p:spPr bwMode="auto">
            <a:xfrm>
              <a:off x="9189084" y="2866777"/>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流</a:t>
              </a:r>
              <a:r>
                <a:rPr lang="zh-CN" altLang="en-US" sz="1200" smtClean="0">
                  <a:latin typeface="+mn-ea"/>
                  <a:ea typeface="+mn-ea"/>
                </a:rPr>
                <a:t>程</a:t>
              </a:r>
              <a:endParaRPr lang="en-US" altLang="zh-CN" sz="1200" smtClean="0">
                <a:latin typeface="+mn-ea"/>
                <a:ea typeface="+mn-ea"/>
              </a:endParaRPr>
            </a:p>
            <a:p>
              <a:pPr algn="ctr" eaLnBrk="0" hangingPunct="0">
                <a:buFontTx/>
                <a:buNone/>
              </a:pPr>
              <a:r>
                <a:rPr lang="zh-CN" altLang="en-US" sz="1200" smtClean="0">
                  <a:latin typeface="+mn-ea"/>
                  <a:ea typeface="+mn-ea"/>
                </a:rPr>
                <a:t>操作</a:t>
              </a:r>
              <a:endParaRPr lang="en-US" altLang="zh-CN" sz="1200" smtClean="0">
                <a:latin typeface="+mn-ea"/>
                <a:ea typeface="+mn-ea"/>
              </a:endParaRPr>
            </a:p>
          </p:txBody>
        </p:sp>
        <p:sp>
          <p:nvSpPr>
            <p:cNvPr id="127" name="Rectangle 21"/>
            <p:cNvSpPr>
              <a:spLocks noChangeArrowheads="1"/>
            </p:cNvSpPr>
            <p:nvPr/>
          </p:nvSpPr>
          <p:spPr bwMode="auto">
            <a:xfrm>
              <a:off x="9187778" y="3442841"/>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员</a:t>
              </a:r>
              <a:r>
                <a:rPr lang="zh-CN" altLang="en-US" sz="1200" smtClean="0">
                  <a:latin typeface="+mn-ea"/>
                  <a:ea typeface="+mn-ea"/>
                </a:rPr>
                <a:t>工</a:t>
              </a:r>
              <a:endParaRPr lang="en-US" altLang="zh-CN" sz="1200" smtClean="0">
                <a:latin typeface="+mn-ea"/>
                <a:ea typeface="+mn-ea"/>
              </a:endParaRPr>
            </a:p>
            <a:p>
              <a:pPr algn="ctr" eaLnBrk="0" hangingPunct="0">
                <a:buFontTx/>
                <a:buNone/>
              </a:pPr>
              <a:r>
                <a:rPr lang="zh-CN" altLang="en-US" sz="1200" smtClean="0">
                  <a:latin typeface="+mn-ea"/>
                  <a:ea typeface="+mn-ea"/>
                </a:rPr>
                <a:t>培训</a:t>
              </a:r>
              <a:endParaRPr lang="en-US" altLang="zh-CN" sz="1200" smtClean="0">
                <a:latin typeface="+mn-ea"/>
                <a:ea typeface="+mn-ea"/>
              </a:endParaRPr>
            </a:p>
          </p:txBody>
        </p:sp>
        <p:sp>
          <p:nvSpPr>
            <p:cNvPr id="128" name="Rectangle 21"/>
            <p:cNvSpPr>
              <a:spLocks noChangeArrowheads="1"/>
            </p:cNvSpPr>
            <p:nvPr/>
          </p:nvSpPr>
          <p:spPr bwMode="auto">
            <a:xfrm>
              <a:off x="9189084" y="1595177"/>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办</a:t>
              </a:r>
              <a:r>
                <a:rPr lang="zh-CN" altLang="en-US" sz="1200" smtClean="0">
                  <a:latin typeface="+mn-ea"/>
                  <a:ea typeface="+mn-ea"/>
                </a:rPr>
                <a:t>公</a:t>
              </a:r>
              <a:endParaRPr lang="en-US" altLang="zh-CN" sz="1200" smtClean="0">
                <a:latin typeface="+mn-ea"/>
                <a:ea typeface="+mn-ea"/>
              </a:endParaRPr>
            </a:p>
            <a:p>
              <a:pPr algn="ctr" eaLnBrk="0" hangingPunct="0">
                <a:buFontTx/>
                <a:buNone/>
              </a:pPr>
              <a:r>
                <a:rPr lang="zh-CN" altLang="en-US" sz="1200" smtClean="0">
                  <a:latin typeface="+mn-ea"/>
                  <a:ea typeface="+mn-ea"/>
                </a:rPr>
                <a:t>自动化</a:t>
              </a:r>
              <a:endParaRPr lang="en-US" altLang="zh-CN" sz="1200" smtClean="0">
                <a:latin typeface="+mn-ea"/>
                <a:ea typeface="+mn-ea"/>
              </a:endParaRPr>
            </a:p>
          </p:txBody>
        </p:sp>
        <p:sp>
          <p:nvSpPr>
            <p:cNvPr id="129" name="Rectangle 21"/>
            <p:cNvSpPr>
              <a:spLocks noChangeArrowheads="1"/>
            </p:cNvSpPr>
            <p:nvPr/>
          </p:nvSpPr>
          <p:spPr bwMode="auto">
            <a:xfrm>
              <a:off x="9189084" y="4090913"/>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报</a:t>
              </a:r>
              <a:r>
                <a:rPr lang="zh-CN" altLang="en-US" sz="1200" smtClean="0">
                  <a:latin typeface="+mn-ea"/>
                  <a:ea typeface="+mn-ea"/>
                </a:rPr>
                <a:t>表</a:t>
              </a:r>
              <a:endParaRPr lang="en-US" altLang="zh-CN" sz="1200" smtClean="0">
                <a:latin typeface="+mn-ea"/>
                <a:ea typeface="+mn-ea"/>
              </a:endParaRPr>
            </a:p>
            <a:p>
              <a:pPr algn="ctr" eaLnBrk="0" hangingPunct="0">
                <a:buFontTx/>
                <a:buNone/>
              </a:pPr>
              <a:r>
                <a:rPr lang="zh-CN" altLang="en-US" sz="1200" smtClean="0">
                  <a:latin typeface="+mn-ea"/>
                  <a:ea typeface="+mn-ea"/>
                </a:rPr>
                <a:t>平台</a:t>
              </a:r>
              <a:endParaRPr lang="en-US" altLang="zh-CN" sz="1200" smtClean="0">
                <a:latin typeface="+mn-ea"/>
                <a:ea typeface="+mn-ea"/>
              </a:endParaRPr>
            </a:p>
          </p:txBody>
        </p:sp>
        <p:sp>
          <p:nvSpPr>
            <p:cNvPr id="130" name="Rectangle 21"/>
            <p:cNvSpPr>
              <a:spLocks noChangeArrowheads="1"/>
            </p:cNvSpPr>
            <p:nvPr/>
          </p:nvSpPr>
          <p:spPr bwMode="auto">
            <a:xfrm>
              <a:off x="9192152" y="4666977"/>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管</a:t>
              </a:r>
              <a:r>
                <a:rPr lang="zh-CN" altLang="en-US" sz="1200" smtClean="0">
                  <a:latin typeface="+mn-ea"/>
                  <a:ea typeface="+mn-ea"/>
                </a:rPr>
                <a:t>理</a:t>
              </a:r>
              <a:endParaRPr lang="en-US" altLang="zh-CN" sz="1200" smtClean="0">
                <a:latin typeface="+mn-ea"/>
                <a:ea typeface="+mn-ea"/>
              </a:endParaRPr>
            </a:p>
            <a:p>
              <a:pPr algn="ctr" eaLnBrk="0" hangingPunct="0">
                <a:buFontTx/>
                <a:buNone/>
              </a:pPr>
              <a:r>
                <a:rPr lang="zh-CN" altLang="en-US" sz="1200" smtClean="0">
                  <a:latin typeface="+mn-ea"/>
                  <a:ea typeface="+mn-ea"/>
                </a:rPr>
                <a:t>驾驶舱</a:t>
              </a:r>
              <a:endParaRPr lang="en-US" altLang="zh-CN" sz="1200" smtClean="0">
                <a:latin typeface="+mn-ea"/>
                <a:ea typeface="+mn-ea"/>
              </a:endParaRPr>
            </a:p>
          </p:txBody>
        </p:sp>
        <p:sp>
          <p:nvSpPr>
            <p:cNvPr id="131" name="Rectangle 21"/>
            <p:cNvSpPr>
              <a:spLocks noChangeArrowheads="1"/>
            </p:cNvSpPr>
            <p:nvPr/>
          </p:nvSpPr>
          <p:spPr bwMode="auto">
            <a:xfrm>
              <a:off x="9192152" y="5243041"/>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smtClean="0">
                  <a:latin typeface="+mn-ea"/>
                  <a:ea typeface="+mn-ea"/>
                </a:rPr>
                <a:t>知识库</a:t>
              </a:r>
              <a:endParaRPr lang="en-US" altLang="zh-CN" sz="1200" smtClean="0">
                <a:latin typeface="+mn-ea"/>
                <a:ea typeface="+mn-ea"/>
              </a:endParaRPr>
            </a:p>
          </p:txBody>
        </p:sp>
        <p:sp>
          <p:nvSpPr>
            <p:cNvPr id="132" name="Rectangle 21"/>
            <p:cNvSpPr>
              <a:spLocks noChangeArrowheads="1"/>
            </p:cNvSpPr>
            <p:nvPr/>
          </p:nvSpPr>
          <p:spPr bwMode="auto">
            <a:xfrm>
              <a:off x="9808128" y="3108199"/>
              <a:ext cx="435116" cy="1717308"/>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公</a:t>
              </a:r>
              <a:endParaRPr lang="en-US" altLang="zh-CN" sz="1400" smtClean="0">
                <a:latin typeface="+mn-ea"/>
                <a:ea typeface="+mn-ea"/>
              </a:endParaRPr>
            </a:p>
            <a:p>
              <a:pPr algn="ctr" eaLnBrk="0" hangingPunct="0">
                <a:buFontTx/>
                <a:buNone/>
              </a:pPr>
              <a:r>
                <a:rPr lang="zh-CN" altLang="en-US" sz="1400" smtClean="0">
                  <a:latin typeface="+mn-ea"/>
                  <a:ea typeface="+mn-ea"/>
                </a:rPr>
                <a:t>司</a:t>
              </a:r>
              <a:endParaRPr lang="en-US" altLang="zh-CN" sz="1400" smtClean="0">
                <a:latin typeface="+mn-ea"/>
                <a:ea typeface="+mn-ea"/>
              </a:endParaRPr>
            </a:p>
            <a:p>
              <a:pPr algn="ctr" eaLnBrk="0" hangingPunct="0">
                <a:buFontTx/>
                <a:buNone/>
              </a:pPr>
              <a:r>
                <a:rPr lang="zh-CN" altLang="en-US" sz="1400" smtClean="0">
                  <a:latin typeface="+mn-ea"/>
                  <a:ea typeface="+mn-ea"/>
                </a:rPr>
                <a:t>信</a:t>
              </a:r>
              <a:endParaRPr lang="en-US" altLang="zh-CN" sz="1400" smtClean="0">
                <a:latin typeface="+mn-ea"/>
                <a:ea typeface="+mn-ea"/>
              </a:endParaRPr>
            </a:p>
            <a:p>
              <a:pPr algn="ctr" eaLnBrk="0" hangingPunct="0">
                <a:buFontTx/>
                <a:buNone/>
              </a:pPr>
              <a:r>
                <a:rPr lang="zh-CN" altLang="en-US" sz="1400" smtClean="0">
                  <a:latin typeface="+mn-ea"/>
                  <a:ea typeface="+mn-ea"/>
                </a:rPr>
                <a:t>息</a:t>
              </a:r>
              <a:endParaRPr lang="en-US" altLang="zh-CN" sz="1400" smtClean="0">
                <a:latin typeface="+mn-ea"/>
                <a:ea typeface="+mn-ea"/>
              </a:endParaRPr>
            </a:p>
            <a:p>
              <a:pPr algn="ctr" eaLnBrk="0" hangingPunct="0">
                <a:buFontTx/>
                <a:buNone/>
              </a:pPr>
              <a:r>
                <a:rPr lang="zh-CN" altLang="en-US" sz="1400" smtClean="0">
                  <a:latin typeface="+mn-ea"/>
                  <a:ea typeface="+mn-ea"/>
                </a:rPr>
                <a:t>门</a:t>
              </a:r>
              <a:endParaRPr lang="en-US" altLang="zh-CN" sz="1400" smtClean="0">
                <a:latin typeface="+mn-ea"/>
                <a:ea typeface="+mn-ea"/>
              </a:endParaRPr>
            </a:p>
            <a:p>
              <a:pPr algn="ctr" eaLnBrk="0" hangingPunct="0">
                <a:buFontTx/>
                <a:buNone/>
              </a:pPr>
              <a:r>
                <a:rPr lang="zh-CN" altLang="en-US" sz="1400" smtClean="0">
                  <a:latin typeface="+mn-ea"/>
                  <a:ea typeface="+mn-ea"/>
                </a:rPr>
                <a:t>户</a:t>
              </a:r>
              <a:endParaRPr lang="zh-CN" altLang="en-US" sz="1400">
                <a:latin typeface="+mn-ea"/>
                <a:ea typeface="+mn-ea"/>
              </a:endParaRPr>
            </a:p>
            <a:p>
              <a:pPr algn="ctr" eaLnBrk="0" hangingPunct="0">
                <a:buFontTx/>
                <a:buNone/>
              </a:pPr>
              <a:r>
                <a:rPr lang="zh-CN" altLang="en-US" sz="1400" smtClean="0">
                  <a:latin typeface="+mn-ea"/>
                  <a:ea typeface="+mn-ea"/>
                </a:rPr>
                <a:t>（</a:t>
              </a:r>
              <a:r>
                <a:rPr lang="en-US" altLang="zh-CN" sz="1400" smtClean="0">
                  <a:latin typeface="+mn-ea"/>
                  <a:ea typeface="+mn-ea"/>
                </a:rPr>
                <a:t>EIP</a:t>
              </a:r>
              <a:r>
                <a:rPr lang="zh-CN" altLang="en-US" sz="1400" smtClean="0">
                  <a:latin typeface="+mn-ea"/>
                  <a:ea typeface="+mn-ea"/>
                </a:rPr>
                <a:t>）</a:t>
              </a:r>
              <a:endParaRPr lang="en-US" altLang="zh-CN" sz="1400" smtClean="0">
                <a:latin typeface="+mn-ea"/>
                <a:ea typeface="+mn-ea"/>
              </a:endParaRPr>
            </a:p>
          </p:txBody>
        </p:sp>
        <p:sp>
          <p:nvSpPr>
            <p:cNvPr id="133" name="Rectangle 21"/>
            <p:cNvSpPr>
              <a:spLocks noChangeArrowheads="1"/>
            </p:cNvSpPr>
            <p:nvPr/>
          </p:nvSpPr>
          <p:spPr bwMode="auto">
            <a:xfrm>
              <a:off x="9235694" y="6094532"/>
              <a:ext cx="435116" cy="646725"/>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移</a:t>
              </a:r>
              <a:r>
                <a:rPr lang="zh-CN" altLang="en-US" sz="1200" smtClean="0">
                  <a:latin typeface="+mn-ea"/>
                  <a:ea typeface="+mn-ea"/>
                </a:rPr>
                <a:t>动</a:t>
              </a:r>
              <a:endParaRPr lang="en-US" altLang="zh-CN" sz="1200" smtClean="0">
                <a:latin typeface="+mn-ea"/>
                <a:ea typeface="+mn-ea"/>
              </a:endParaRPr>
            </a:p>
            <a:p>
              <a:pPr algn="ctr" eaLnBrk="0" hangingPunct="0">
                <a:buFontTx/>
                <a:buNone/>
              </a:pPr>
              <a:r>
                <a:rPr lang="zh-CN" altLang="en-US" sz="1200" smtClean="0">
                  <a:latin typeface="+mn-ea"/>
                  <a:ea typeface="+mn-ea"/>
                </a:rPr>
                <a:t>应用</a:t>
              </a:r>
              <a:endParaRPr lang="en-US" altLang="zh-CN" sz="1200" smtClean="0">
                <a:latin typeface="+mn-ea"/>
                <a:ea typeface="+mn-ea"/>
              </a:endParaRPr>
            </a:p>
            <a:p>
              <a:pPr algn="ctr" eaLnBrk="0" hangingPunct="0">
                <a:buFontTx/>
                <a:buNone/>
              </a:pPr>
              <a:r>
                <a:rPr lang="zh-CN" altLang="en-US" sz="1200" smtClean="0">
                  <a:latin typeface="+mn-ea"/>
                  <a:ea typeface="+mn-ea"/>
                </a:rPr>
                <a:t>入口</a:t>
              </a:r>
              <a:endParaRPr lang="en-US" altLang="zh-CN" sz="1200" smtClean="0">
                <a:latin typeface="+mn-ea"/>
                <a:ea typeface="+mn-ea"/>
              </a:endParaRPr>
            </a:p>
          </p:txBody>
        </p:sp>
        <p:sp>
          <p:nvSpPr>
            <p:cNvPr id="134" name="Rectangle 24"/>
            <p:cNvSpPr>
              <a:spLocks noChangeArrowheads="1"/>
            </p:cNvSpPr>
            <p:nvPr/>
          </p:nvSpPr>
          <p:spPr bwMode="auto">
            <a:xfrm>
              <a:off x="6255766" y="2597743"/>
              <a:ext cx="2070151" cy="489846"/>
            </a:xfrm>
            <a:prstGeom prst="rect">
              <a:avLst/>
            </a:prstGeom>
            <a:solidFill>
              <a:schemeClr val="bg2">
                <a:lumMod val="40000"/>
                <a:lumOff val="60000"/>
              </a:schemeClr>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流程</a:t>
              </a:r>
              <a:r>
                <a:rPr lang="zh-CN" altLang="en-US" sz="1400" smtClean="0">
                  <a:latin typeface="+mn-ea"/>
                  <a:ea typeface="+mn-ea"/>
                </a:rPr>
                <a:t>管理系统（</a:t>
              </a:r>
              <a:r>
                <a:rPr lang="en-US" altLang="zh-CN" sz="1400" smtClean="0">
                  <a:latin typeface="+mn-ea"/>
                  <a:ea typeface="+mn-ea"/>
                </a:rPr>
                <a:t>BPM</a:t>
              </a:r>
              <a:r>
                <a:rPr lang="zh-CN" altLang="en-US" sz="1400">
                  <a:latin typeface="+mn-ea"/>
                  <a:ea typeface="+mn-ea"/>
                </a:rPr>
                <a:t>）</a:t>
              </a:r>
            </a:p>
          </p:txBody>
        </p:sp>
      </p:grpSp>
      <p:sp>
        <p:nvSpPr>
          <p:cNvPr id="89" name="线形标注 1(带强调线) 88"/>
          <p:cNvSpPr/>
          <p:nvPr/>
        </p:nvSpPr>
        <p:spPr bwMode="auto">
          <a:xfrm>
            <a:off x="9329953" y="1943847"/>
            <a:ext cx="1372675" cy="612648"/>
          </a:xfrm>
          <a:prstGeom prst="accentCallout1">
            <a:avLst>
              <a:gd name="adj1" fmla="val 78452"/>
              <a:gd name="adj2" fmla="val -561"/>
              <a:gd name="adj3" fmla="val 315"/>
              <a:gd name="adj4" fmla="val -27313"/>
            </a:avLst>
          </a:prstGeom>
          <a:no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spcBef>
                <a:spcPct val="50000"/>
              </a:spcBef>
            </a:pPr>
            <a:r>
              <a:rPr lang="zh-CN" altLang="en-US" sz="1400" smtClean="0">
                <a:solidFill>
                  <a:srgbClr val="CC0000"/>
                </a:solidFill>
                <a:latin typeface="Arial"/>
                <a:ea typeface="楷体_GB2312" pitchFamily="49" charset="-122"/>
              </a:rPr>
              <a:t>包</a:t>
            </a:r>
            <a:r>
              <a:rPr lang="zh-CN" altLang="en-US" sz="1400">
                <a:solidFill>
                  <a:srgbClr val="CC0000"/>
                </a:solidFill>
                <a:latin typeface="Arial"/>
                <a:ea typeface="楷体_GB2312" pitchFamily="49" charset="-122"/>
              </a:rPr>
              <a:t>括公司内部门户和外部门户，外部门户是公司对外宣传和展示门户，内部门</a:t>
            </a:r>
            <a:r>
              <a:rPr lang="zh-CN" altLang="en-US" sz="1400" smtClean="0">
                <a:solidFill>
                  <a:srgbClr val="CC0000"/>
                </a:solidFill>
                <a:latin typeface="Arial"/>
                <a:ea typeface="楷体_GB2312" pitchFamily="49" charset="-122"/>
              </a:rPr>
              <a:t>户面向员</a:t>
            </a:r>
            <a:r>
              <a:rPr lang="zh-CN" altLang="en-US" sz="1400">
                <a:solidFill>
                  <a:srgbClr val="CC0000"/>
                </a:solidFill>
                <a:latin typeface="Arial"/>
                <a:ea typeface="楷体_GB2312" pitchFamily="49" charset="-122"/>
              </a:rPr>
              <a:t>工常用的便捷服务集中展</a:t>
            </a:r>
            <a:r>
              <a:rPr lang="zh-CN" altLang="en-US" sz="1400" smtClean="0">
                <a:solidFill>
                  <a:srgbClr val="CC0000"/>
                </a:solidFill>
                <a:latin typeface="Arial"/>
                <a:ea typeface="楷体_GB2312" pitchFamily="49" charset="-122"/>
              </a:rPr>
              <a:t>示与宣</a:t>
            </a:r>
            <a:r>
              <a:rPr lang="zh-CN" altLang="en-US" sz="1400">
                <a:solidFill>
                  <a:srgbClr val="CC0000"/>
                </a:solidFill>
                <a:latin typeface="Arial"/>
                <a:ea typeface="楷体_GB2312" pitchFamily="49" charset="-122"/>
              </a:rPr>
              <a:t>传平台；</a:t>
            </a:r>
          </a:p>
        </p:txBody>
      </p:sp>
    </p:spTree>
    <p:extLst>
      <p:ext uri="{BB962C8B-B14F-4D97-AF65-F5344CB8AC3E}">
        <p14:creationId xmlns:p14="http://schemas.microsoft.com/office/powerpoint/2010/main" val="1553763677"/>
      </p:ext>
    </p:extLst>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8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9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8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85" grpId="0"/>
      <p:bldP spid="86" grpId="0"/>
      <p:bldP spid="87" grpId="0"/>
      <p:bldP spid="90" grpId="0"/>
      <p:bldP spid="89"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4614" y="127000"/>
            <a:ext cx="8656462" cy="714375"/>
          </a:xfrm>
        </p:spPr>
        <p:txBody>
          <a:bodyPr/>
          <a:lstStyle/>
          <a:p>
            <a:r>
              <a:rPr lang="zh-CN" altLang="en-US"/>
              <a:t>通</a:t>
            </a:r>
            <a:r>
              <a:rPr lang="zh-CN" altLang="en-US" smtClean="0"/>
              <a:t>过海利得当前应用系统现状与规划蓝图的</a:t>
            </a:r>
            <a:r>
              <a:rPr lang="zh-CN" altLang="en-US"/>
              <a:t>匹</a:t>
            </a:r>
            <a:r>
              <a:rPr lang="zh-CN" altLang="en-US" smtClean="0"/>
              <a:t>配，海利得的信息化建设存在较大的建设与提升空间</a:t>
            </a:r>
            <a:endParaRPr lang="zh-CN" altLang="en-US">
              <a:solidFill>
                <a:srgbClr val="FF0000"/>
              </a:solidFill>
            </a:endParaRPr>
          </a:p>
        </p:txBody>
      </p:sp>
      <p:sp>
        <p:nvSpPr>
          <p:cNvPr id="74" name="Rectangle 10"/>
          <p:cNvSpPr>
            <a:spLocks noChangeArrowheads="1"/>
          </p:cNvSpPr>
          <p:nvPr/>
        </p:nvSpPr>
        <p:spPr bwMode="auto">
          <a:xfrm>
            <a:off x="9106808" y="5937376"/>
            <a:ext cx="617866" cy="953041"/>
          </a:xfrm>
          <a:prstGeom prst="rect">
            <a:avLst/>
          </a:prstGeom>
          <a:solidFill>
            <a:srgbClr val="FFFFCC"/>
          </a:solidFill>
          <a:ln w="12700" algn="ctr">
            <a:solidFill>
              <a:srgbClr val="FFFFCC"/>
            </a:solidFill>
            <a:miter lim="800000"/>
          </a:ln>
          <a:effectLst>
            <a:outerShdw dist="35921" dir="2700000" algn="ctr" rotWithShape="0">
              <a:schemeClr val="bg2"/>
            </a:outerShdw>
          </a:effec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endParaRPr lang="en-US" altLang="zh-CN">
              <a:latin typeface="+mn-ea"/>
              <a:ea typeface="+mn-ea"/>
            </a:endParaRPr>
          </a:p>
        </p:txBody>
      </p:sp>
      <p:sp>
        <p:nvSpPr>
          <p:cNvPr id="4" name="Text Box 3"/>
          <p:cNvSpPr txBox="1">
            <a:spLocks noChangeArrowheads="1"/>
          </p:cNvSpPr>
          <p:nvPr/>
        </p:nvSpPr>
        <p:spPr bwMode="auto">
          <a:xfrm>
            <a:off x="8889610" y="1188343"/>
            <a:ext cx="950614" cy="244246"/>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呈现层</a:t>
            </a:r>
          </a:p>
        </p:txBody>
      </p:sp>
      <p:sp>
        <p:nvSpPr>
          <p:cNvPr id="5" name="Line 4"/>
          <p:cNvSpPr>
            <a:spLocks noChangeShapeType="1"/>
          </p:cNvSpPr>
          <p:nvPr/>
        </p:nvSpPr>
        <p:spPr bwMode="auto">
          <a:xfrm>
            <a:off x="746511" y="2434717"/>
            <a:ext cx="8279401" cy="0"/>
          </a:xfrm>
          <a:prstGeom prst="line">
            <a:avLst/>
          </a:prstGeom>
          <a:noFill/>
          <a:ln w="9525">
            <a:solidFill>
              <a:schemeClr val="tx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6" name="Line 5"/>
          <p:cNvSpPr>
            <a:spLocks noChangeShapeType="1"/>
          </p:cNvSpPr>
          <p:nvPr/>
        </p:nvSpPr>
        <p:spPr bwMode="auto">
          <a:xfrm flipV="1">
            <a:off x="746511" y="5433451"/>
            <a:ext cx="8279401" cy="1"/>
          </a:xfrm>
          <a:prstGeom prst="line">
            <a:avLst/>
          </a:prstGeom>
          <a:noFill/>
          <a:ln w="9525">
            <a:solidFill>
              <a:schemeClr val="tx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7" name="Rectangle 6"/>
          <p:cNvSpPr>
            <a:spLocks noChangeArrowheads="1"/>
          </p:cNvSpPr>
          <p:nvPr/>
        </p:nvSpPr>
        <p:spPr bwMode="auto">
          <a:xfrm>
            <a:off x="1855104" y="5507552"/>
            <a:ext cx="6474309" cy="1382865"/>
          </a:xfrm>
          <a:prstGeom prst="rect">
            <a:avLst/>
          </a:prstGeom>
          <a:solidFill>
            <a:srgbClr val="EAEAEA"/>
          </a:solidFill>
          <a:ln w="6350">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8" name="Rectangle 7"/>
          <p:cNvSpPr>
            <a:spLocks noChangeArrowheads="1"/>
          </p:cNvSpPr>
          <p:nvPr/>
        </p:nvSpPr>
        <p:spPr bwMode="auto">
          <a:xfrm>
            <a:off x="1892814" y="1457732"/>
            <a:ext cx="6423632" cy="732739"/>
          </a:xfrm>
          <a:prstGeom prst="rect">
            <a:avLst/>
          </a:prstGeom>
          <a:solidFill>
            <a:srgbClr val="F0F0F0"/>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endParaRPr lang="zh-CN" altLang="en-US" sz="1400">
              <a:latin typeface="+mn-ea"/>
              <a:ea typeface="+mn-ea"/>
            </a:endParaRPr>
          </a:p>
        </p:txBody>
      </p:sp>
      <p:sp>
        <p:nvSpPr>
          <p:cNvPr id="9" name="Rectangle 8"/>
          <p:cNvSpPr>
            <a:spLocks noChangeArrowheads="1"/>
          </p:cNvSpPr>
          <p:nvPr/>
        </p:nvSpPr>
        <p:spPr bwMode="auto">
          <a:xfrm>
            <a:off x="1974944" y="1594223"/>
            <a:ext cx="2142376" cy="515432"/>
          </a:xfrm>
          <a:prstGeom prst="rect">
            <a:avLst/>
          </a:prstGeom>
          <a:solidFill>
            <a:srgbClr val="D1E9E8"/>
          </a:solidFill>
          <a:ln w="12700" algn="ctr">
            <a:noFill/>
            <a:miter lim="800000"/>
          </a:ln>
          <a:effectLst>
            <a:outerShdw dist="35921" dir="2700000" algn="ctr" rotWithShape="0">
              <a:schemeClr val="bg2"/>
            </a:outerShdw>
          </a:effec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全</a:t>
            </a:r>
            <a:r>
              <a:rPr lang="zh-CN" altLang="en-US" sz="1400" smtClean="0">
                <a:latin typeface="+mn-ea"/>
                <a:ea typeface="+mn-ea"/>
              </a:rPr>
              <a:t>面预算管理系统</a:t>
            </a:r>
            <a:endParaRPr lang="zh-CN" altLang="en-US" sz="1400">
              <a:latin typeface="+mn-ea"/>
              <a:ea typeface="+mn-ea"/>
            </a:endParaRPr>
          </a:p>
        </p:txBody>
      </p:sp>
      <p:sp>
        <p:nvSpPr>
          <p:cNvPr id="10" name="Rectangle 9"/>
          <p:cNvSpPr>
            <a:spLocks noChangeArrowheads="1"/>
          </p:cNvSpPr>
          <p:nvPr/>
        </p:nvSpPr>
        <p:spPr bwMode="auto">
          <a:xfrm>
            <a:off x="6264649" y="1594223"/>
            <a:ext cx="1979863" cy="515432"/>
          </a:xfrm>
          <a:prstGeom prst="rect">
            <a:avLst/>
          </a:prstGeom>
          <a:solidFill>
            <a:srgbClr val="D1E9E8"/>
          </a:solidFill>
          <a:ln w="12700" algn="ctr">
            <a:noFill/>
            <a:miter lim="800000"/>
          </a:ln>
          <a:effectLst>
            <a:outerShdw dist="35921" dir="2700000" algn="ctr" rotWithShape="0">
              <a:schemeClr val="bg2"/>
            </a:outerShdw>
          </a:effec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战略绩效管</a:t>
            </a:r>
            <a:r>
              <a:rPr lang="zh-CN" altLang="en-US" sz="1400" smtClean="0">
                <a:latin typeface="+mn-ea"/>
                <a:ea typeface="+mn-ea"/>
              </a:rPr>
              <a:t>理系统</a:t>
            </a:r>
            <a:endParaRPr lang="zh-CN" altLang="en-US" sz="1400">
              <a:latin typeface="+mn-ea"/>
              <a:ea typeface="+mn-ea"/>
            </a:endParaRPr>
          </a:p>
          <a:p>
            <a:pPr algn="ctr" eaLnBrk="0" hangingPunct="0">
              <a:buFontTx/>
              <a:buNone/>
            </a:pPr>
            <a:r>
              <a:rPr lang="en-US" altLang="zh-CN" sz="1400">
                <a:latin typeface="+mn-ea"/>
                <a:ea typeface="+mn-ea"/>
              </a:rPr>
              <a:t>(EPM)</a:t>
            </a:r>
          </a:p>
        </p:txBody>
      </p:sp>
      <p:sp>
        <p:nvSpPr>
          <p:cNvPr id="11" name="Rectangle 10"/>
          <p:cNvSpPr>
            <a:spLocks noChangeArrowheads="1"/>
          </p:cNvSpPr>
          <p:nvPr/>
        </p:nvSpPr>
        <p:spPr bwMode="auto">
          <a:xfrm>
            <a:off x="9104546" y="1513407"/>
            <a:ext cx="617866" cy="4374881"/>
          </a:xfrm>
          <a:prstGeom prst="rect">
            <a:avLst/>
          </a:prstGeom>
          <a:solidFill>
            <a:srgbClr val="FFFFCC"/>
          </a:solidFill>
          <a:ln w="12700" algn="ctr">
            <a:solidFill>
              <a:srgbClr val="FFFFCC"/>
            </a:solidFill>
            <a:miter lim="800000"/>
          </a:ln>
          <a:effectLst>
            <a:outerShdw dist="35921" dir="2700000" algn="ctr" rotWithShape="0">
              <a:schemeClr val="bg2"/>
            </a:outerShdw>
          </a:effec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endParaRPr lang="en-US" altLang="zh-CN">
              <a:latin typeface="+mn-ea"/>
              <a:ea typeface="+mn-ea"/>
            </a:endParaRPr>
          </a:p>
        </p:txBody>
      </p:sp>
      <p:sp>
        <p:nvSpPr>
          <p:cNvPr id="12" name="AutoShape 13"/>
          <p:cNvSpPr>
            <a:spLocks noChangeArrowheads="1"/>
          </p:cNvSpPr>
          <p:nvPr/>
        </p:nvSpPr>
        <p:spPr bwMode="auto">
          <a:xfrm>
            <a:off x="6343573" y="5333346"/>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3" name="AutoShape 14"/>
          <p:cNvSpPr>
            <a:spLocks noChangeArrowheads="1"/>
          </p:cNvSpPr>
          <p:nvPr/>
        </p:nvSpPr>
        <p:spPr bwMode="auto">
          <a:xfrm>
            <a:off x="4510497" y="2271288"/>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4" name="AutoShape 15"/>
          <p:cNvSpPr>
            <a:spLocks noChangeArrowheads="1"/>
          </p:cNvSpPr>
          <p:nvPr/>
        </p:nvSpPr>
        <p:spPr bwMode="auto">
          <a:xfrm>
            <a:off x="5581684" y="2271288"/>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5" name="Rectangle 16"/>
          <p:cNvSpPr>
            <a:spLocks noChangeArrowheads="1"/>
          </p:cNvSpPr>
          <p:nvPr/>
        </p:nvSpPr>
        <p:spPr bwMode="auto">
          <a:xfrm>
            <a:off x="573467" y="1375120"/>
            <a:ext cx="477055" cy="815352"/>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决策分析层</a:t>
            </a:r>
            <a:endParaRPr lang="en-US" altLang="zh-CN" b="1">
              <a:latin typeface="+mn-ea"/>
              <a:ea typeface="+mn-ea"/>
            </a:endParaRPr>
          </a:p>
        </p:txBody>
      </p:sp>
      <p:sp>
        <p:nvSpPr>
          <p:cNvPr id="16" name="Rectangle 17"/>
          <p:cNvSpPr>
            <a:spLocks noChangeArrowheads="1"/>
          </p:cNvSpPr>
          <p:nvPr/>
        </p:nvSpPr>
        <p:spPr bwMode="auto">
          <a:xfrm>
            <a:off x="573467" y="3632602"/>
            <a:ext cx="477055" cy="815352"/>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管理支撑层</a:t>
            </a:r>
          </a:p>
        </p:txBody>
      </p:sp>
      <p:sp>
        <p:nvSpPr>
          <p:cNvPr id="17" name="Rectangle 18"/>
          <p:cNvSpPr>
            <a:spLocks noChangeArrowheads="1"/>
          </p:cNvSpPr>
          <p:nvPr/>
        </p:nvSpPr>
        <p:spPr bwMode="auto">
          <a:xfrm>
            <a:off x="573467" y="5778736"/>
            <a:ext cx="477055" cy="815352"/>
          </a:xfrm>
          <a:prstGeom prst="rect">
            <a:avLst/>
          </a:prstGeom>
          <a:noFill/>
          <a:ln>
            <a:noFill/>
          </a:ln>
          <a:effectLst/>
          <a:extLst>
            <a:ext uri="{909E8E84-426E-40DD-AFC4-6F175D3DCCD1}">
              <a14:hiddenFill xmlns:a14="http://schemas.microsoft.com/office/drawing/2010/main">
                <a:solidFill>
                  <a:srgbClr val="9AA6FC"/>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b="1">
                <a:latin typeface="+mn-ea"/>
                <a:ea typeface="+mn-ea"/>
              </a:rPr>
              <a:t>业务运营层</a:t>
            </a:r>
          </a:p>
        </p:txBody>
      </p:sp>
      <p:sp>
        <p:nvSpPr>
          <p:cNvPr id="18" name="Rectangle 19"/>
          <p:cNvSpPr>
            <a:spLocks noChangeArrowheads="1"/>
          </p:cNvSpPr>
          <p:nvPr/>
        </p:nvSpPr>
        <p:spPr bwMode="auto">
          <a:xfrm>
            <a:off x="1870096" y="6300911"/>
            <a:ext cx="6432369" cy="495676"/>
          </a:xfrm>
          <a:prstGeom prst="rect">
            <a:avLst/>
          </a:prstGeom>
          <a:solidFill>
            <a:srgbClr val="9999FF"/>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主数</a:t>
            </a:r>
            <a:r>
              <a:rPr lang="zh-CN" altLang="en-US" sz="1400" smtClean="0">
                <a:latin typeface="+mn-ea"/>
                <a:ea typeface="+mn-ea"/>
              </a:rPr>
              <a:t>据管理</a:t>
            </a:r>
            <a:r>
              <a:rPr lang="en-US" altLang="zh-CN" sz="1400" smtClean="0">
                <a:latin typeface="+mn-ea"/>
                <a:ea typeface="+mn-ea"/>
              </a:rPr>
              <a:t>/</a:t>
            </a:r>
            <a:r>
              <a:rPr lang="zh-CN" altLang="en-US" sz="1400" smtClean="0">
                <a:latin typeface="+mn-ea"/>
                <a:ea typeface="+mn-ea"/>
              </a:rPr>
              <a:t>企业集成平台</a:t>
            </a:r>
            <a:r>
              <a:rPr lang="en-US" altLang="zh-CN" sz="1400" smtClean="0">
                <a:latin typeface="+mn-ea"/>
                <a:ea typeface="+mn-ea"/>
              </a:rPr>
              <a:t>ESB/SOA/ITSM</a:t>
            </a:r>
            <a:endParaRPr lang="zh-CN" altLang="en-US" sz="1400">
              <a:latin typeface="+mn-ea"/>
              <a:ea typeface="+mn-ea"/>
            </a:endParaRPr>
          </a:p>
        </p:txBody>
      </p:sp>
      <p:sp>
        <p:nvSpPr>
          <p:cNvPr id="20" name="Rectangle 21"/>
          <p:cNvSpPr>
            <a:spLocks noChangeArrowheads="1"/>
          </p:cNvSpPr>
          <p:nvPr/>
        </p:nvSpPr>
        <p:spPr bwMode="auto">
          <a:xfrm>
            <a:off x="9189084" y="2247733"/>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报</a:t>
            </a:r>
            <a:r>
              <a:rPr lang="zh-CN" altLang="en-US" sz="1200" smtClean="0">
                <a:latin typeface="+mn-ea"/>
                <a:ea typeface="+mn-ea"/>
              </a:rPr>
              <a:t>销</a:t>
            </a:r>
            <a:endParaRPr lang="en-US" altLang="zh-CN" sz="1200" smtClean="0">
              <a:latin typeface="+mn-ea"/>
              <a:ea typeface="+mn-ea"/>
            </a:endParaRPr>
          </a:p>
          <a:p>
            <a:pPr algn="ctr" eaLnBrk="0" hangingPunct="0">
              <a:buFontTx/>
              <a:buNone/>
            </a:pPr>
            <a:r>
              <a:rPr lang="zh-CN" altLang="en-US" sz="1200" smtClean="0">
                <a:latin typeface="+mn-ea"/>
                <a:ea typeface="+mn-ea"/>
              </a:rPr>
              <a:t>平台</a:t>
            </a:r>
            <a:endParaRPr lang="en-US" altLang="zh-CN" sz="1200">
              <a:latin typeface="+mn-ea"/>
              <a:ea typeface="+mn-ea"/>
            </a:endParaRPr>
          </a:p>
        </p:txBody>
      </p:sp>
      <p:sp>
        <p:nvSpPr>
          <p:cNvPr id="22" name="Rectangle 23"/>
          <p:cNvSpPr>
            <a:spLocks noChangeArrowheads="1"/>
          </p:cNvSpPr>
          <p:nvPr/>
        </p:nvSpPr>
        <p:spPr bwMode="auto">
          <a:xfrm>
            <a:off x="1896310" y="2598147"/>
            <a:ext cx="2242876" cy="488493"/>
          </a:xfrm>
          <a:prstGeom prst="rect">
            <a:avLst/>
          </a:prstGeom>
          <a:solidFill>
            <a:schemeClr val="bg2">
              <a:lumMod val="40000"/>
              <a:lumOff val="60000"/>
            </a:schemeClr>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办公自动</a:t>
            </a:r>
            <a:r>
              <a:rPr lang="zh-CN" altLang="en-US" sz="1400" smtClean="0">
                <a:latin typeface="+mn-ea"/>
                <a:ea typeface="+mn-ea"/>
              </a:rPr>
              <a:t>化系统（</a:t>
            </a:r>
            <a:r>
              <a:rPr lang="en-US" altLang="zh-CN" sz="1400">
                <a:latin typeface="+mn-ea"/>
                <a:ea typeface="+mn-ea"/>
              </a:rPr>
              <a:t>OA</a:t>
            </a:r>
            <a:r>
              <a:rPr lang="zh-CN" altLang="en-US" sz="1400">
                <a:latin typeface="+mn-ea"/>
                <a:ea typeface="+mn-ea"/>
              </a:rPr>
              <a:t>）</a:t>
            </a:r>
          </a:p>
        </p:txBody>
      </p:sp>
      <p:sp>
        <p:nvSpPr>
          <p:cNvPr id="23" name="Rectangle 24"/>
          <p:cNvSpPr>
            <a:spLocks noChangeArrowheads="1"/>
          </p:cNvSpPr>
          <p:nvPr/>
        </p:nvSpPr>
        <p:spPr bwMode="auto">
          <a:xfrm>
            <a:off x="4194572" y="2598147"/>
            <a:ext cx="1998143" cy="489846"/>
          </a:xfrm>
          <a:prstGeom prst="rect">
            <a:avLst/>
          </a:prstGeom>
          <a:solidFill>
            <a:schemeClr val="bg2">
              <a:lumMod val="40000"/>
              <a:lumOff val="60000"/>
            </a:schemeClr>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知识管</a:t>
            </a:r>
            <a:r>
              <a:rPr lang="zh-CN" altLang="en-US" sz="1400" smtClean="0">
                <a:latin typeface="+mn-ea"/>
                <a:ea typeface="+mn-ea"/>
              </a:rPr>
              <a:t>理系统（</a:t>
            </a:r>
            <a:r>
              <a:rPr lang="en-US" altLang="zh-CN" sz="1400">
                <a:latin typeface="+mn-ea"/>
                <a:ea typeface="+mn-ea"/>
              </a:rPr>
              <a:t>KM</a:t>
            </a:r>
            <a:r>
              <a:rPr lang="zh-CN" altLang="en-US" sz="1400">
                <a:latin typeface="+mn-ea"/>
                <a:ea typeface="+mn-ea"/>
              </a:rPr>
              <a:t>）</a:t>
            </a:r>
          </a:p>
        </p:txBody>
      </p:sp>
      <p:sp>
        <p:nvSpPr>
          <p:cNvPr id="24" name="Rectangle 25"/>
          <p:cNvSpPr>
            <a:spLocks noChangeArrowheads="1"/>
          </p:cNvSpPr>
          <p:nvPr/>
        </p:nvSpPr>
        <p:spPr bwMode="auto">
          <a:xfrm>
            <a:off x="1896309" y="3195730"/>
            <a:ext cx="2138881"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财务管</a:t>
            </a:r>
            <a:r>
              <a:rPr lang="zh-CN" altLang="en-US" sz="1400" smtClean="0">
                <a:latin typeface="+mn-ea"/>
                <a:ea typeface="+mn-ea"/>
              </a:rPr>
              <a:t>理系统</a:t>
            </a:r>
            <a:endParaRPr lang="en-US" altLang="zh-CN" sz="1400">
              <a:latin typeface="+mn-ea"/>
              <a:ea typeface="+mn-ea"/>
            </a:endParaRPr>
          </a:p>
        </p:txBody>
      </p:sp>
      <p:sp>
        <p:nvSpPr>
          <p:cNvPr id="25" name="Rectangle 26"/>
          <p:cNvSpPr>
            <a:spLocks noChangeArrowheads="1"/>
          </p:cNvSpPr>
          <p:nvPr/>
        </p:nvSpPr>
        <p:spPr bwMode="auto">
          <a:xfrm>
            <a:off x="6256200" y="3195730"/>
            <a:ext cx="950614"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审</a:t>
            </a:r>
            <a:r>
              <a:rPr lang="zh-CN" altLang="en-US" sz="1400" smtClean="0">
                <a:latin typeface="+mn-ea"/>
                <a:ea typeface="+mn-ea"/>
              </a:rPr>
              <a:t>计与</a:t>
            </a:r>
            <a:endParaRPr lang="en-US" altLang="zh-CN" sz="1400" smtClean="0">
              <a:latin typeface="+mn-ea"/>
              <a:ea typeface="+mn-ea"/>
            </a:endParaRPr>
          </a:p>
          <a:p>
            <a:pPr algn="ctr" eaLnBrk="0" hangingPunct="0">
              <a:buFontTx/>
              <a:buNone/>
            </a:pPr>
            <a:r>
              <a:rPr lang="zh-CN" altLang="en-US" sz="1400" smtClean="0">
                <a:latin typeface="+mn-ea"/>
                <a:ea typeface="+mn-ea"/>
              </a:rPr>
              <a:t>风险管</a:t>
            </a:r>
            <a:r>
              <a:rPr lang="zh-CN" altLang="en-US" sz="1400">
                <a:latin typeface="+mn-ea"/>
                <a:ea typeface="+mn-ea"/>
              </a:rPr>
              <a:t>理</a:t>
            </a:r>
            <a:endParaRPr lang="en-US" altLang="zh-CN" sz="1400">
              <a:latin typeface="+mn-ea"/>
              <a:ea typeface="+mn-ea"/>
            </a:endParaRPr>
          </a:p>
        </p:txBody>
      </p:sp>
      <p:sp>
        <p:nvSpPr>
          <p:cNvPr id="26" name="Rectangle 27"/>
          <p:cNvSpPr>
            <a:spLocks noChangeArrowheads="1"/>
          </p:cNvSpPr>
          <p:nvPr/>
        </p:nvSpPr>
        <p:spPr bwMode="auto">
          <a:xfrm>
            <a:off x="5801863" y="4289912"/>
            <a:ext cx="1282629" cy="504658"/>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销</a:t>
            </a:r>
            <a:r>
              <a:rPr lang="zh-CN" altLang="en-US" sz="1400" smtClean="0">
                <a:latin typeface="+mn-ea"/>
                <a:ea typeface="+mn-ea"/>
              </a:rPr>
              <a:t>售管</a:t>
            </a:r>
            <a:r>
              <a:rPr lang="zh-CN" altLang="en-US" sz="1400">
                <a:latin typeface="+mn-ea"/>
                <a:ea typeface="+mn-ea"/>
              </a:rPr>
              <a:t>理</a:t>
            </a:r>
          </a:p>
        </p:txBody>
      </p:sp>
      <p:sp>
        <p:nvSpPr>
          <p:cNvPr id="27" name="Rectangle 30"/>
          <p:cNvSpPr>
            <a:spLocks noChangeArrowheads="1"/>
          </p:cNvSpPr>
          <p:nvPr/>
        </p:nvSpPr>
        <p:spPr bwMode="auto">
          <a:xfrm>
            <a:off x="4468558" y="4289912"/>
            <a:ext cx="1282629" cy="504658"/>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生</a:t>
            </a:r>
            <a:r>
              <a:rPr lang="zh-CN" altLang="en-US" sz="1400" smtClean="0">
                <a:latin typeface="+mn-ea"/>
                <a:ea typeface="+mn-ea"/>
              </a:rPr>
              <a:t>产管理</a:t>
            </a:r>
            <a:endParaRPr lang="en-US" altLang="zh-CN" sz="1400">
              <a:latin typeface="+mn-ea"/>
              <a:ea typeface="+mn-ea"/>
            </a:endParaRPr>
          </a:p>
        </p:txBody>
      </p:sp>
      <p:sp>
        <p:nvSpPr>
          <p:cNvPr id="28" name="Rectangle 31"/>
          <p:cNvSpPr>
            <a:spLocks noChangeArrowheads="1"/>
          </p:cNvSpPr>
          <p:nvPr/>
        </p:nvSpPr>
        <p:spPr bwMode="auto">
          <a:xfrm>
            <a:off x="7285450" y="3195730"/>
            <a:ext cx="1030996"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环境</a:t>
            </a:r>
            <a:r>
              <a:rPr lang="en-US" altLang="zh-CN" sz="1400">
                <a:latin typeface="+mn-ea"/>
                <a:ea typeface="+mn-ea"/>
              </a:rPr>
              <a:t>/</a:t>
            </a:r>
            <a:r>
              <a:rPr lang="zh-CN" altLang="en-US" sz="1400">
                <a:latin typeface="+mn-ea"/>
                <a:ea typeface="+mn-ea"/>
              </a:rPr>
              <a:t>健康</a:t>
            </a:r>
            <a:br>
              <a:rPr lang="zh-CN" altLang="en-US" sz="1400">
                <a:latin typeface="+mn-ea"/>
                <a:ea typeface="+mn-ea"/>
              </a:rPr>
            </a:br>
            <a:r>
              <a:rPr lang="zh-CN" altLang="en-US" sz="1400">
                <a:latin typeface="+mn-ea"/>
                <a:ea typeface="+mn-ea"/>
              </a:rPr>
              <a:t>安全管理</a:t>
            </a:r>
            <a:endParaRPr lang="en-US" altLang="zh-CN" sz="1400">
              <a:latin typeface="+mn-ea"/>
              <a:ea typeface="+mn-ea"/>
            </a:endParaRPr>
          </a:p>
        </p:txBody>
      </p:sp>
      <p:sp>
        <p:nvSpPr>
          <p:cNvPr id="29" name="Rectangle 32"/>
          <p:cNvSpPr>
            <a:spLocks noChangeArrowheads="1"/>
          </p:cNvSpPr>
          <p:nvPr/>
        </p:nvSpPr>
        <p:spPr bwMode="auto">
          <a:xfrm>
            <a:off x="3231362" y="4289912"/>
            <a:ext cx="1184772" cy="504658"/>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采购</a:t>
            </a:r>
            <a:r>
              <a:rPr lang="zh-CN" altLang="en-US" sz="1400" smtClean="0">
                <a:latin typeface="+mn-ea"/>
                <a:ea typeface="+mn-ea"/>
              </a:rPr>
              <a:t>管</a:t>
            </a:r>
            <a:r>
              <a:rPr lang="zh-CN" altLang="en-US" sz="1400">
                <a:latin typeface="+mn-ea"/>
                <a:ea typeface="+mn-ea"/>
              </a:rPr>
              <a:t>理</a:t>
            </a:r>
            <a:endParaRPr lang="en-US" altLang="zh-CN" sz="1400">
              <a:latin typeface="+mn-ea"/>
              <a:ea typeface="+mn-ea"/>
            </a:endParaRPr>
          </a:p>
        </p:txBody>
      </p:sp>
      <p:sp>
        <p:nvSpPr>
          <p:cNvPr id="30" name="AutoShape 33"/>
          <p:cNvSpPr>
            <a:spLocks noChangeArrowheads="1"/>
          </p:cNvSpPr>
          <p:nvPr/>
        </p:nvSpPr>
        <p:spPr bwMode="auto">
          <a:xfrm rot="5400000" flipH="1">
            <a:off x="8575011" y="3862125"/>
            <a:ext cx="380934" cy="313447"/>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31" name="AutoShape 34"/>
          <p:cNvSpPr>
            <a:spLocks noChangeArrowheads="1"/>
          </p:cNvSpPr>
          <p:nvPr/>
        </p:nvSpPr>
        <p:spPr bwMode="auto">
          <a:xfrm rot="5357102" flipH="1">
            <a:off x="8601238" y="1771917"/>
            <a:ext cx="326859" cy="316288"/>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34" name="Line 37"/>
          <p:cNvSpPr>
            <a:spLocks noChangeShapeType="1"/>
          </p:cNvSpPr>
          <p:nvPr/>
        </p:nvSpPr>
        <p:spPr bwMode="auto">
          <a:xfrm flipH="1" flipV="1">
            <a:off x="9025912" y="1269160"/>
            <a:ext cx="0" cy="5702073"/>
          </a:xfrm>
          <a:prstGeom prst="line">
            <a:avLst/>
          </a:prstGeom>
          <a:noFill/>
          <a:ln w="9525">
            <a:solidFill>
              <a:schemeClr val="tx1"/>
            </a:solidFill>
            <a:prstDash val="sysDot"/>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37" name="Text Box 40"/>
          <p:cNvSpPr txBox="1">
            <a:spLocks noChangeArrowheads="1"/>
          </p:cNvSpPr>
          <p:nvPr/>
        </p:nvSpPr>
        <p:spPr bwMode="auto">
          <a:xfrm>
            <a:off x="853616" y="2626466"/>
            <a:ext cx="871979"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smtClean="0">
                <a:solidFill>
                  <a:schemeClr val="accent1"/>
                </a:solidFill>
                <a:latin typeface="+mn-ea"/>
                <a:ea typeface="+mn-ea"/>
              </a:rPr>
              <a:t>支持</a:t>
            </a:r>
            <a:endParaRPr lang="en-US" altLang="zh-CN" sz="1100" smtClean="0">
              <a:solidFill>
                <a:schemeClr val="accent1"/>
              </a:solidFill>
              <a:latin typeface="+mn-ea"/>
              <a:ea typeface="+mn-ea"/>
            </a:endParaRPr>
          </a:p>
          <a:p>
            <a:pPr algn="ctr">
              <a:spcBef>
                <a:spcPct val="50000"/>
              </a:spcBef>
              <a:buFontTx/>
              <a:buNone/>
            </a:pPr>
            <a:r>
              <a:rPr lang="zh-CN" altLang="en-US" sz="1100" smtClean="0">
                <a:solidFill>
                  <a:schemeClr val="accent1"/>
                </a:solidFill>
                <a:latin typeface="+mn-ea"/>
                <a:ea typeface="+mn-ea"/>
              </a:rPr>
              <a:t>系</a:t>
            </a:r>
            <a:r>
              <a:rPr lang="zh-CN" altLang="en-US" sz="1100">
                <a:solidFill>
                  <a:schemeClr val="accent1"/>
                </a:solidFill>
                <a:latin typeface="+mn-ea"/>
                <a:ea typeface="+mn-ea"/>
              </a:rPr>
              <a:t>统</a:t>
            </a:r>
          </a:p>
        </p:txBody>
      </p:sp>
      <p:sp>
        <p:nvSpPr>
          <p:cNvPr id="38" name="Text Box 41"/>
          <p:cNvSpPr txBox="1">
            <a:spLocks noChangeArrowheads="1"/>
          </p:cNvSpPr>
          <p:nvPr/>
        </p:nvSpPr>
        <p:spPr bwMode="auto">
          <a:xfrm>
            <a:off x="846535" y="3215347"/>
            <a:ext cx="871979"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a:solidFill>
                  <a:srgbClr val="FFCC66"/>
                </a:solidFill>
                <a:latin typeface="+mn-ea"/>
                <a:ea typeface="+mn-ea"/>
              </a:rPr>
              <a:t>管</a:t>
            </a:r>
            <a:r>
              <a:rPr lang="zh-CN" altLang="en-US" sz="1100" smtClean="0">
                <a:solidFill>
                  <a:srgbClr val="FFCC66"/>
                </a:solidFill>
                <a:latin typeface="+mn-ea"/>
                <a:ea typeface="+mn-ea"/>
              </a:rPr>
              <a:t>控</a:t>
            </a:r>
            <a:endParaRPr lang="en-US" altLang="zh-CN" sz="1100" smtClean="0">
              <a:solidFill>
                <a:srgbClr val="FFCC66"/>
              </a:solidFill>
              <a:latin typeface="+mn-ea"/>
              <a:ea typeface="+mn-ea"/>
            </a:endParaRPr>
          </a:p>
          <a:p>
            <a:pPr algn="ctr">
              <a:spcBef>
                <a:spcPct val="50000"/>
              </a:spcBef>
              <a:buFontTx/>
              <a:buNone/>
            </a:pPr>
            <a:r>
              <a:rPr lang="zh-CN" altLang="en-US" sz="1100" smtClean="0">
                <a:solidFill>
                  <a:srgbClr val="FFCC66"/>
                </a:solidFill>
                <a:latin typeface="+mn-ea"/>
                <a:ea typeface="+mn-ea"/>
              </a:rPr>
              <a:t>系</a:t>
            </a:r>
            <a:r>
              <a:rPr lang="zh-CN" altLang="en-US" sz="1100">
                <a:solidFill>
                  <a:srgbClr val="FFCC66"/>
                </a:solidFill>
                <a:latin typeface="+mn-ea"/>
                <a:ea typeface="+mn-ea"/>
              </a:rPr>
              <a:t>统</a:t>
            </a:r>
          </a:p>
        </p:txBody>
      </p:sp>
      <p:sp>
        <p:nvSpPr>
          <p:cNvPr id="39" name="Text Box 42"/>
          <p:cNvSpPr txBox="1">
            <a:spLocks noChangeArrowheads="1"/>
          </p:cNvSpPr>
          <p:nvPr/>
        </p:nvSpPr>
        <p:spPr bwMode="auto">
          <a:xfrm>
            <a:off x="759979" y="4151451"/>
            <a:ext cx="1109632"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a:solidFill>
                  <a:schemeClr val="accent1">
                    <a:lumMod val="75000"/>
                  </a:schemeClr>
                </a:solidFill>
                <a:latin typeface="+mn-ea"/>
                <a:ea typeface="+mn-ea"/>
              </a:rPr>
              <a:t>资源</a:t>
            </a:r>
            <a:r>
              <a:rPr lang="zh-CN" altLang="en-US" sz="1100" smtClean="0">
                <a:solidFill>
                  <a:schemeClr val="accent1">
                    <a:lumMod val="75000"/>
                  </a:schemeClr>
                </a:solidFill>
                <a:latin typeface="+mn-ea"/>
                <a:ea typeface="+mn-ea"/>
              </a:rPr>
              <a:t>管</a:t>
            </a:r>
            <a:endParaRPr lang="en-US" altLang="zh-CN" sz="1100" smtClean="0">
              <a:solidFill>
                <a:schemeClr val="accent1">
                  <a:lumMod val="75000"/>
                </a:schemeClr>
              </a:solidFill>
              <a:latin typeface="+mn-ea"/>
              <a:ea typeface="+mn-ea"/>
            </a:endParaRPr>
          </a:p>
          <a:p>
            <a:pPr algn="ctr">
              <a:spcBef>
                <a:spcPct val="50000"/>
              </a:spcBef>
              <a:buFontTx/>
              <a:buNone/>
            </a:pPr>
            <a:r>
              <a:rPr lang="zh-CN" altLang="en-US" sz="1100" smtClean="0">
                <a:solidFill>
                  <a:schemeClr val="accent1">
                    <a:lumMod val="75000"/>
                  </a:schemeClr>
                </a:solidFill>
                <a:latin typeface="+mn-ea"/>
                <a:ea typeface="+mn-ea"/>
              </a:rPr>
              <a:t>理系</a:t>
            </a:r>
            <a:r>
              <a:rPr lang="zh-CN" altLang="en-US" sz="1100">
                <a:solidFill>
                  <a:schemeClr val="accent1">
                    <a:lumMod val="75000"/>
                  </a:schemeClr>
                </a:solidFill>
                <a:latin typeface="+mn-ea"/>
                <a:ea typeface="+mn-ea"/>
              </a:rPr>
              <a:t>统</a:t>
            </a:r>
          </a:p>
        </p:txBody>
      </p:sp>
      <p:sp>
        <p:nvSpPr>
          <p:cNvPr id="46" name="Rectangle 49"/>
          <p:cNvSpPr>
            <a:spLocks noChangeArrowheads="1"/>
          </p:cNvSpPr>
          <p:nvPr/>
        </p:nvSpPr>
        <p:spPr bwMode="auto">
          <a:xfrm>
            <a:off x="1870097" y="5673962"/>
            <a:ext cx="6432368" cy="554941"/>
          </a:xfrm>
          <a:prstGeom prst="rect">
            <a:avLst/>
          </a:prstGeom>
          <a:solidFill>
            <a:schemeClr val="accent2"/>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生</a:t>
            </a:r>
            <a:r>
              <a:rPr lang="zh-CN" altLang="en-US" sz="1400" smtClean="0">
                <a:latin typeface="+mn-ea"/>
                <a:ea typeface="+mn-ea"/>
              </a:rPr>
              <a:t>产执行系统（</a:t>
            </a:r>
            <a:r>
              <a:rPr lang="en-US" altLang="zh-CN" sz="1400" smtClean="0">
                <a:latin typeface="+mn-ea"/>
                <a:ea typeface="+mn-ea"/>
              </a:rPr>
              <a:t>MES</a:t>
            </a:r>
            <a:r>
              <a:rPr lang="zh-CN" altLang="en-US" sz="1400" smtClean="0">
                <a:latin typeface="+mn-ea"/>
                <a:ea typeface="+mn-ea"/>
              </a:rPr>
              <a:t>）</a:t>
            </a:r>
            <a:r>
              <a:rPr lang="en-US" altLang="zh-CN" sz="1400" smtClean="0">
                <a:latin typeface="+mn-ea"/>
                <a:ea typeface="+mn-ea"/>
              </a:rPr>
              <a:t>/</a:t>
            </a:r>
            <a:r>
              <a:rPr lang="zh-CN" altLang="en-US" sz="1400" smtClean="0">
                <a:latin typeface="+mn-ea"/>
                <a:ea typeface="+mn-ea"/>
              </a:rPr>
              <a:t>过程控制系统</a:t>
            </a:r>
            <a:r>
              <a:rPr lang="en-US" altLang="zh-CN" sz="1400" smtClean="0">
                <a:latin typeface="+mn-ea"/>
                <a:ea typeface="+mn-ea"/>
              </a:rPr>
              <a:t>PCS</a:t>
            </a:r>
            <a:endParaRPr lang="zh-CN" altLang="en-US" sz="1400">
              <a:latin typeface="+mn-ea"/>
              <a:ea typeface="+mn-ea"/>
            </a:endParaRPr>
          </a:p>
        </p:txBody>
      </p:sp>
      <p:sp>
        <p:nvSpPr>
          <p:cNvPr id="49" name="Rectangle 52"/>
          <p:cNvSpPr>
            <a:spLocks noChangeArrowheads="1"/>
          </p:cNvSpPr>
          <p:nvPr/>
        </p:nvSpPr>
        <p:spPr bwMode="auto">
          <a:xfrm>
            <a:off x="5801863" y="4857425"/>
            <a:ext cx="1282629" cy="452575"/>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质量管</a:t>
            </a:r>
            <a:r>
              <a:rPr lang="zh-CN" altLang="en-US" sz="1400">
                <a:latin typeface="+mn-ea"/>
                <a:ea typeface="+mn-ea"/>
              </a:rPr>
              <a:t>理</a:t>
            </a:r>
            <a:endParaRPr lang="en-US" altLang="zh-CN" sz="1400">
              <a:latin typeface="+mn-ea"/>
              <a:ea typeface="+mn-ea"/>
            </a:endParaRPr>
          </a:p>
        </p:txBody>
      </p:sp>
      <p:sp>
        <p:nvSpPr>
          <p:cNvPr id="50" name="Rectangle 53"/>
          <p:cNvSpPr>
            <a:spLocks noChangeArrowheads="1"/>
          </p:cNvSpPr>
          <p:nvPr/>
        </p:nvSpPr>
        <p:spPr bwMode="auto">
          <a:xfrm>
            <a:off x="1896309" y="4289912"/>
            <a:ext cx="1284376" cy="1020087"/>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供应商关系</a:t>
            </a:r>
            <a:br>
              <a:rPr lang="en-US" altLang="zh-CN" sz="1400">
                <a:latin typeface="+mn-ea"/>
                <a:ea typeface="+mn-ea"/>
              </a:rPr>
            </a:br>
            <a:r>
              <a:rPr lang="zh-CN" altLang="en-US" sz="1400">
                <a:latin typeface="+mn-ea"/>
                <a:ea typeface="+mn-ea"/>
              </a:rPr>
              <a:t>管</a:t>
            </a:r>
            <a:r>
              <a:rPr lang="zh-CN" altLang="en-US" sz="1400" smtClean="0">
                <a:latin typeface="+mn-ea"/>
                <a:ea typeface="+mn-ea"/>
              </a:rPr>
              <a:t>理（</a:t>
            </a:r>
            <a:r>
              <a:rPr lang="en-US" altLang="zh-CN" sz="1400" smtClean="0">
                <a:latin typeface="+mn-ea"/>
                <a:ea typeface="+mn-ea"/>
              </a:rPr>
              <a:t>SRM</a:t>
            </a:r>
            <a:r>
              <a:rPr lang="zh-CN" altLang="en-US" sz="1400" smtClean="0">
                <a:latin typeface="+mn-ea"/>
                <a:ea typeface="+mn-ea"/>
              </a:rPr>
              <a:t>）</a:t>
            </a:r>
            <a:endParaRPr lang="en-US" altLang="zh-CN" sz="1400">
              <a:latin typeface="+mn-ea"/>
              <a:ea typeface="+mn-ea"/>
            </a:endParaRPr>
          </a:p>
        </p:txBody>
      </p:sp>
      <p:sp>
        <p:nvSpPr>
          <p:cNvPr id="51" name="Rectangle 54"/>
          <p:cNvSpPr>
            <a:spLocks noChangeArrowheads="1"/>
          </p:cNvSpPr>
          <p:nvPr/>
        </p:nvSpPr>
        <p:spPr bwMode="auto">
          <a:xfrm>
            <a:off x="7136916" y="4289911"/>
            <a:ext cx="1184772" cy="1020087"/>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客户关系</a:t>
            </a:r>
            <a:br>
              <a:rPr lang="zh-CN" altLang="en-US" sz="1400">
                <a:latin typeface="+mn-ea"/>
                <a:ea typeface="+mn-ea"/>
              </a:rPr>
            </a:br>
            <a:r>
              <a:rPr lang="zh-CN" altLang="en-US" sz="1400">
                <a:latin typeface="+mn-ea"/>
                <a:ea typeface="+mn-ea"/>
              </a:rPr>
              <a:t>管</a:t>
            </a:r>
            <a:r>
              <a:rPr lang="zh-CN" altLang="en-US" sz="1400" smtClean="0">
                <a:latin typeface="+mn-ea"/>
                <a:ea typeface="+mn-ea"/>
              </a:rPr>
              <a:t>理（</a:t>
            </a:r>
            <a:r>
              <a:rPr lang="en-US" altLang="zh-CN" sz="1400" smtClean="0">
                <a:latin typeface="+mn-ea"/>
                <a:ea typeface="+mn-ea"/>
              </a:rPr>
              <a:t>CRM</a:t>
            </a:r>
            <a:r>
              <a:rPr lang="zh-CN" altLang="en-US" sz="1400" smtClean="0">
                <a:latin typeface="+mn-ea"/>
                <a:ea typeface="+mn-ea"/>
              </a:rPr>
              <a:t>）</a:t>
            </a:r>
            <a:endParaRPr lang="en-US" altLang="zh-CN" sz="1400">
              <a:latin typeface="+mn-ea"/>
              <a:ea typeface="+mn-ea"/>
            </a:endParaRPr>
          </a:p>
        </p:txBody>
      </p:sp>
      <p:sp>
        <p:nvSpPr>
          <p:cNvPr id="52" name="Rectangle 55"/>
          <p:cNvSpPr>
            <a:spLocks noChangeArrowheads="1"/>
          </p:cNvSpPr>
          <p:nvPr/>
        </p:nvSpPr>
        <p:spPr bwMode="auto">
          <a:xfrm>
            <a:off x="4468558" y="4857425"/>
            <a:ext cx="1282629" cy="452575"/>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设</a:t>
            </a:r>
            <a:r>
              <a:rPr lang="zh-CN" altLang="en-US" sz="1400" smtClean="0">
                <a:latin typeface="+mn-ea"/>
                <a:ea typeface="+mn-ea"/>
              </a:rPr>
              <a:t>备管</a:t>
            </a:r>
            <a:r>
              <a:rPr lang="zh-CN" altLang="en-US" sz="1400">
                <a:latin typeface="+mn-ea"/>
                <a:ea typeface="+mn-ea"/>
              </a:rPr>
              <a:t>理</a:t>
            </a:r>
          </a:p>
        </p:txBody>
      </p:sp>
      <p:sp>
        <p:nvSpPr>
          <p:cNvPr id="53" name="Rectangle 56"/>
          <p:cNvSpPr>
            <a:spLocks noChangeArrowheads="1"/>
          </p:cNvSpPr>
          <p:nvPr/>
        </p:nvSpPr>
        <p:spPr bwMode="auto">
          <a:xfrm>
            <a:off x="3231362" y="4857425"/>
            <a:ext cx="1184772" cy="452575"/>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仓储管</a:t>
            </a:r>
            <a:r>
              <a:rPr lang="zh-CN" altLang="en-US" sz="1400">
                <a:latin typeface="+mn-ea"/>
                <a:ea typeface="+mn-ea"/>
              </a:rPr>
              <a:t>理</a:t>
            </a:r>
            <a:endParaRPr lang="en-US" altLang="zh-CN" sz="1400">
              <a:latin typeface="+mn-ea"/>
              <a:ea typeface="+mn-ea"/>
            </a:endParaRPr>
          </a:p>
        </p:txBody>
      </p:sp>
      <p:sp>
        <p:nvSpPr>
          <p:cNvPr id="54" name="Rectangle 57"/>
          <p:cNvSpPr>
            <a:spLocks noChangeArrowheads="1"/>
          </p:cNvSpPr>
          <p:nvPr/>
        </p:nvSpPr>
        <p:spPr bwMode="auto">
          <a:xfrm>
            <a:off x="4117320" y="3195730"/>
            <a:ext cx="950614"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人力资源</a:t>
            </a:r>
          </a:p>
          <a:p>
            <a:pPr algn="ctr" eaLnBrk="0" hangingPunct="0">
              <a:buFontTx/>
              <a:buNone/>
            </a:pPr>
            <a:r>
              <a:rPr lang="zh-CN" altLang="en-US" sz="1400">
                <a:latin typeface="+mn-ea"/>
                <a:ea typeface="+mn-ea"/>
              </a:rPr>
              <a:t>管</a:t>
            </a:r>
            <a:r>
              <a:rPr lang="zh-CN" altLang="en-US" sz="1400" smtClean="0">
                <a:latin typeface="+mn-ea"/>
                <a:ea typeface="+mn-ea"/>
              </a:rPr>
              <a:t>理系统</a:t>
            </a:r>
            <a:endParaRPr lang="en-US" altLang="zh-CN" sz="1400">
              <a:latin typeface="+mn-ea"/>
              <a:ea typeface="+mn-ea"/>
            </a:endParaRPr>
          </a:p>
        </p:txBody>
      </p:sp>
      <p:sp>
        <p:nvSpPr>
          <p:cNvPr id="55" name="Rectangle 58"/>
          <p:cNvSpPr>
            <a:spLocks noChangeArrowheads="1"/>
          </p:cNvSpPr>
          <p:nvPr/>
        </p:nvSpPr>
        <p:spPr bwMode="auto">
          <a:xfrm>
            <a:off x="5146569" y="3195730"/>
            <a:ext cx="1030996" cy="461788"/>
          </a:xfrm>
          <a:prstGeom prst="rect">
            <a:avLst/>
          </a:prstGeom>
          <a:solidFill>
            <a:srgbClr val="FFFFCC"/>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资产管理</a:t>
            </a:r>
            <a:endParaRPr lang="en-US" altLang="zh-CN" sz="1400">
              <a:latin typeface="+mn-ea"/>
              <a:ea typeface="+mn-ea"/>
            </a:endParaRPr>
          </a:p>
        </p:txBody>
      </p:sp>
      <p:sp>
        <p:nvSpPr>
          <p:cNvPr id="56" name="AutoShape 59"/>
          <p:cNvSpPr>
            <a:spLocks noChangeArrowheads="1"/>
          </p:cNvSpPr>
          <p:nvPr/>
        </p:nvSpPr>
        <p:spPr bwMode="auto">
          <a:xfrm>
            <a:off x="3729385" y="5333346"/>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57" name="AutoShape 60"/>
          <p:cNvSpPr>
            <a:spLocks noChangeArrowheads="1"/>
          </p:cNvSpPr>
          <p:nvPr/>
        </p:nvSpPr>
        <p:spPr bwMode="auto">
          <a:xfrm>
            <a:off x="5020753" y="5333346"/>
            <a:ext cx="237653" cy="244246"/>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66" name="Rectangle 30"/>
          <p:cNvSpPr>
            <a:spLocks noChangeArrowheads="1"/>
          </p:cNvSpPr>
          <p:nvPr/>
        </p:nvSpPr>
        <p:spPr bwMode="auto">
          <a:xfrm>
            <a:off x="1902248" y="3745743"/>
            <a:ext cx="6427165" cy="481310"/>
          </a:xfrm>
          <a:prstGeom prst="rect">
            <a:avLst/>
          </a:prstGeom>
          <a:solidFill>
            <a:schemeClr val="folHlink"/>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研</a:t>
            </a:r>
            <a:r>
              <a:rPr lang="zh-CN" altLang="en-US" sz="1400" smtClean="0">
                <a:latin typeface="+mn-ea"/>
                <a:ea typeface="+mn-ea"/>
              </a:rPr>
              <a:t>发管理系统（</a:t>
            </a:r>
            <a:r>
              <a:rPr lang="en-US" altLang="zh-CN" sz="1400" smtClean="0">
                <a:latin typeface="+mn-ea"/>
                <a:ea typeface="+mn-ea"/>
              </a:rPr>
              <a:t>PDM</a:t>
            </a:r>
            <a:r>
              <a:rPr lang="zh-CN" altLang="en-US" sz="1400" smtClean="0">
                <a:latin typeface="+mn-ea"/>
                <a:ea typeface="+mn-ea"/>
              </a:rPr>
              <a:t>）</a:t>
            </a:r>
            <a:endParaRPr lang="en-US" altLang="zh-CN" sz="1400">
              <a:latin typeface="+mn-ea"/>
              <a:ea typeface="+mn-ea"/>
            </a:endParaRPr>
          </a:p>
        </p:txBody>
      </p:sp>
      <p:sp>
        <p:nvSpPr>
          <p:cNvPr id="67" name="Text Box 42"/>
          <p:cNvSpPr txBox="1">
            <a:spLocks noChangeArrowheads="1"/>
          </p:cNvSpPr>
          <p:nvPr/>
        </p:nvSpPr>
        <p:spPr bwMode="auto">
          <a:xfrm>
            <a:off x="789491" y="5878296"/>
            <a:ext cx="1109632" cy="515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rIns="0" anchor="b">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buFontTx/>
              <a:buNone/>
            </a:pPr>
            <a:r>
              <a:rPr lang="zh-CN" altLang="en-US" sz="1100" smtClean="0">
                <a:solidFill>
                  <a:srgbClr val="9999FF"/>
                </a:solidFill>
                <a:latin typeface="+mn-ea"/>
                <a:ea typeface="+mn-ea"/>
              </a:rPr>
              <a:t>生产执</a:t>
            </a:r>
            <a:endParaRPr lang="en-US" altLang="zh-CN" sz="1100" smtClean="0">
              <a:solidFill>
                <a:srgbClr val="9999FF"/>
              </a:solidFill>
              <a:latin typeface="+mn-ea"/>
              <a:ea typeface="+mn-ea"/>
            </a:endParaRPr>
          </a:p>
          <a:p>
            <a:pPr algn="ctr">
              <a:spcBef>
                <a:spcPct val="50000"/>
              </a:spcBef>
              <a:buFontTx/>
              <a:buNone/>
            </a:pPr>
            <a:r>
              <a:rPr lang="zh-CN" altLang="en-US" sz="1100" smtClean="0">
                <a:solidFill>
                  <a:srgbClr val="9999FF"/>
                </a:solidFill>
                <a:latin typeface="+mn-ea"/>
                <a:ea typeface="+mn-ea"/>
              </a:rPr>
              <a:t>行系统</a:t>
            </a:r>
            <a:endParaRPr lang="zh-CN" altLang="en-US" sz="1100">
              <a:solidFill>
                <a:srgbClr val="9999FF"/>
              </a:solidFill>
              <a:latin typeface="+mn-ea"/>
              <a:ea typeface="+mn-ea"/>
            </a:endParaRPr>
          </a:p>
        </p:txBody>
      </p:sp>
      <p:sp>
        <p:nvSpPr>
          <p:cNvPr id="69" name="Rectangle 8"/>
          <p:cNvSpPr>
            <a:spLocks noChangeArrowheads="1"/>
          </p:cNvSpPr>
          <p:nvPr/>
        </p:nvSpPr>
        <p:spPr bwMode="auto">
          <a:xfrm>
            <a:off x="4195953" y="1597752"/>
            <a:ext cx="1996762" cy="515432"/>
          </a:xfrm>
          <a:prstGeom prst="rect">
            <a:avLst/>
          </a:prstGeom>
          <a:solidFill>
            <a:srgbClr val="D1E9E8"/>
          </a:solidFill>
          <a:ln w="12700" algn="ctr">
            <a:noFill/>
            <a:miter lim="800000"/>
          </a:ln>
          <a:effectLst>
            <a:outerShdw dist="35921" dir="2700000" algn="ctr" rotWithShape="0">
              <a:schemeClr val="bg2"/>
            </a:outerShdw>
          </a:effec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lvl="0" algn="ctr" eaLnBrk="0" hangingPunct="0"/>
            <a:r>
              <a:rPr lang="zh-CN" altLang="en-US" sz="1400">
                <a:solidFill>
                  <a:srgbClr val="080808"/>
                </a:solidFill>
                <a:latin typeface="楷体_GB2312"/>
                <a:ea typeface="楷体_GB2312"/>
              </a:rPr>
              <a:t>商业智</a:t>
            </a:r>
            <a:r>
              <a:rPr lang="zh-CN" altLang="en-US" sz="1400" smtClean="0">
                <a:solidFill>
                  <a:srgbClr val="080808"/>
                </a:solidFill>
                <a:latin typeface="楷体_GB2312"/>
                <a:ea typeface="楷体_GB2312"/>
              </a:rPr>
              <a:t>能系统</a:t>
            </a:r>
            <a:endParaRPr lang="zh-CN" altLang="en-US" sz="1400">
              <a:solidFill>
                <a:srgbClr val="080808"/>
              </a:solidFill>
              <a:latin typeface="楷体_GB2312"/>
              <a:ea typeface="楷体_GB2312"/>
            </a:endParaRPr>
          </a:p>
          <a:p>
            <a:pPr lvl="0" algn="ctr" eaLnBrk="0" hangingPunct="0"/>
            <a:r>
              <a:rPr lang="en-US" altLang="zh-CN" sz="1400">
                <a:solidFill>
                  <a:srgbClr val="080808"/>
                </a:solidFill>
                <a:latin typeface="楷体_GB2312"/>
                <a:ea typeface="楷体_GB2312"/>
              </a:rPr>
              <a:t>(BI)</a:t>
            </a:r>
          </a:p>
        </p:txBody>
      </p:sp>
      <p:sp>
        <p:nvSpPr>
          <p:cNvPr id="70" name="AutoShape 33"/>
          <p:cNvSpPr>
            <a:spLocks noChangeArrowheads="1"/>
          </p:cNvSpPr>
          <p:nvPr/>
        </p:nvSpPr>
        <p:spPr bwMode="auto">
          <a:xfrm rot="5400000" flipH="1">
            <a:off x="8579204" y="5902615"/>
            <a:ext cx="380934" cy="313447"/>
          </a:xfrm>
          <a:prstGeom prst="upDownArrow">
            <a:avLst>
              <a:gd name="adj1" fmla="val 50000"/>
              <a:gd name="adj2" fmla="val 20000"/>
            </a:avLst>
          </a:prstGeom>
          <a:solidFill>
            <a:srgbClr val="E8E8E8"/>
          </a:solidFill>
          <a:ln w="6350">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62" name="Rectangle 21"/>
          <p:cNvSpPr>
            <a:spLocks noChangeArrowheads="1"/>
          </p:cNvSpPr>
          <p:nvPr/>
        </p:nvSpPr>
        <p:spPr bwMode="auto">
          <a:xfrm>
            <a:off x="9189084" y="2866777"/>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流</a:t>
            </a:r>
            <a:r>
              <a:rPr lang="zh-CN" altLang="en-US" sz="1200" smtClean="0">
                <a:latin typeface="+mn-ea"/>
                <a:ea typeface="+mn-ea"/>
              </a:rPr>
              <a:t>程</a:t>
            </a:r>
            <a:endParaRPr lang="en-US" altLang="zh-CN" sz="1200" smtClean="0">
              <a:latin typeface="+mn-ea"/>
              <a:ea typeface="+mn-ea"/>
            </a:endParaRPr>
          </a:p>
          <a:p>
            <a:pPr algn="ctr" eaLnBrk="0" hangingPunct="0">
              <a:buFontTx/>
              <a:buNone/>
            </a:pPr>
            <a:r>
              <a:rPr lang="zh-CN" altLang="en-US" sz="1200" smtClean="0">
                <a:latin typeface="+mn-ea"/>
                <a:ea typeface="+mn-ea"/>
              </a:rPr>
              <a:t>操作</a:t>
            </a:r>
            <a:endParaRPr lang="en-US" altLang="zh-CN" sz="1200" smtClean="0">
              <a:latin typeface="+mn-ea"/>
              <a:ea typeface="+mn-ea"/>
            </a:endParaRPr>
          </a:p>
        </p:txBody>
      </p:sp>
      <p:sp>
        <p:nvSpPr>
          <p:cNvPr id="63" name="Rectangle 21"/>
          <p:cNvSpPr>
            <a:spLocks noChangeArrowheads="1"/>
          </p:cNvSpPr>
          <p:nvPr/>
        </p:nvSpPr>
        <p:spPr bwMode="auto">
          <a:xfrm>
            <a:off x="9187778" y="3442841"/>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员</a:t>
            </a:r>
            <a:r>
              <a:rPr lang="zh-CN" altLang="en-US" sz="1200" smtClean="0">
                <a:latin typeface="+mn-ea"/>
                <a:ea typeface="+mn-ea"/>
              </a:rPr>
              <a:t>工</a:t>
            </a:r>
            <a:endParaRPr lang="en-US" altLang="zh-CN" sz="1200" smtClean="0">
              <a:latin typeface="+mn-ea"/>
              <a:ea typeface="+mn-ea"/>
            </a:endParaRPr>
          </a:p>
          <a:p>
            <a:pPr algn="ctr" eaLnBrk="0" hangingPunct="0">
              <a:buFontTx/>
              <a:buNone/>
            </a:pPr>
            <a:r>
              <a:rPr lang="zh-CN" altLang="en-US" sz="1200" smtClean="0">
                <a:latin typeface="+mn-ea"/>
                <a:ea typeface="+mn-ea"/>
              </a:rPr>
              <a:t>培训</a:t>
            </a:r>
            <a:endParaRPr lang="en-US" altLang="zh-CN" sz="1200" smtClean="0">
              <a:latin typeface="+mn-ea"/>
              <a:ea typeface="+mn-ea"/>
            </a:endParaRPr>
          </a:p>
        </p:txBody>
      </p:sp>
      <p:sp>
        <p:nvSpPr>
          <p:cNvPr id="64" name="Rectangle 21"/>
          <p:cNvSpPr>
            <a:spLocks noChangeArrowheads="1"/>
          </p:cNvSpPr>
          <p:nvPr/>
        </p:nvSpPr>
        <p:spPr bwMode="auto">
          <a:xfrm>
            <a:off x="9189084" y="1595177"/>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办</a:t>
            </a:r>
            <a:r>
              <a:rPr lang="zh-CN" altLang="en-US" sz="1200" smtClean="0">
                <a:latin typeface="+mn-ea"/>
                <a:ea typeface="+mn-ea"/>
              </a:rPr>
              <a:t>公</a:t>
            </a:r>
            <a:endParaRPr lang="en-US" altLang="zh-CN" sz="1200" smtClean="0">
              <a:latin typeface="+mn-ea"/>
              <a:ea typeface="+mn-ea"/>
            </a:endParaRPr>
          </a:p>
          <a:p>
            <a:pPr algn="ctr" eaLnBrk="0" hangingPunct="0">
              <a:buFontTx/>
              <a:buNone/>
            </a:pPr>
            <a:r>
              <a:rPr lang="zh-CN" altLang="en-US" sz="1200" smtClean="0">
                <a:latin typeface="+mn-ea"/>
                <a:ea typeface="+mn-ea"/>
              </a:rPr>
              <a:t>自动化</a:t>
            </a:r>
            <a:endParaRPr lang="en-US" altLang="zh-CN" sz="1200" smtClean="0">
              <a:latin typeface="+mn-ea"/>
              <a:ea typeface="+mn-ea"/>
            </a:endParaRPr>
          </a:p>
        </p:txBody>
      </p:sp>
      <p:sp>
        <p:nvSpPr>
          <p:cNvPr id="65" name="Rectangle 21"/>
          <p:cNvSpPr>
            <a:spLocks noChangeArrowheads="1"/>
          </p:cNvSpPr>
          <p:nvPr/>
        </p:nvSpPr>
        <p:spPr bwMode="auto">
          <a:xfrm>
            <a:off x="9189084" y="4090913"/>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报</a:t>
            </a:r>
            <a:r>
              <a:rPr lang="zh-CN" altLang="en-US" sz="1200" smtClean="0">
                <a:latin typeface="+mn-ea"/>
                <a:ea typeface="+mn-ea"/>
              </a:rPr>
              <a:t>表</a:t>
            </a:r>
            <a:endParaRPr lang="en-US" altLang="zh-CN" sz="1200" smtClean="0">
              <a:latin typeface="+mn-ea"/>
              <a:ea typeface="+mn-ea"/>
            </a:endParaRPr>
          </a:p>
          <a:p>
            <a:pPr algn="ctr" eaLnBrk="0" hangingPunct="0">
              <a:buFontTx/>
              <a:buNone/>
            </a:pPr>
            <a:r>
              <a:rPr lang="zh-CN" altLang="en-US" sz="1200" smtClean="0">
                <a:latin typeface="+mn-ea"/>
                <a:ea typeface="+mn-ea"/>
              </a:rPr>
              <a:t>平台</a:t>
            </a:r>
            <a:endParaRPr lang="en-US" altLang="zh-CN" sz="1200" smtClean="0">
              <a:latin typeface="+mn-ea"/>
              <a:ea typeface="+mn-ea"/>
            </a:endParaRPr>
          </a:p>
        </p:txBody>
      </p:sp>
      <p:sp>
        <p:nvSpPr>
          <p:cNvPr id="68" name="Rectangle 21"/>
          <p:cNvSpPr>
            <a:spLocks noChangeArrowheads="1"/>
          </p:cNvSpPr>
          <p:nvPr/>
        </p:nvSpPr>
        <p:spPr bwMode="auto">
          <a:xfrm>
            <a:off x="9192152" y="4666977"/>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管</a:t>
            </a:r>
            <a:r>
              <a:rPr lang="zh-CN" altLang="en-US" sz="1200" smtClean="0">
                <a:latin typeface="+mn-ea"/>
                <a:ea typeface="+mn-ea"/>
              </a:rPr>
              <a:t>理</a:t>
            </a:r>
            <a:endParaRPr lang="en-US" altLang="zh-CN" sz="1200" smtClean="0">
              <a:latin typeface="+mn-ea"/>
              <a:ea typeface="+mn-ea"/>
            </a:endParaRPr>
          </a:p>
          <a:p>
            <a:pPr algn="ctr" eaLnBrk="0" hangingPunct="0">
              <a:buFontTx/>
              <a:buNone/>
            </a:pPr>
            <a:r>
              <a:rPr lang="zh-CN" altLang="en-US" sz="1200" smtClean="0">
                <a:latin typeface="+mn-ea"/>
                <a:ea typeface="+mn-ea"/>
              </a:rPr>
              <a:t>驾驶舱</a:t>
            </a:r>
            <a:endParaRPr lang="en-US" altLang="zh-CN" sz="1200" smtClean="0">
              <a:latin typeface="+mn-ea"/>
              <a:ea typeface="+mn-ea"/>
            </a:endParaRPr>
          </a:p>
        </p:txBody>
      </p:sp>
      <p:sp>
        <p:nvSpPr>
          <p:cNvPr id="71" name="Rectangle 21"/>
          <p:cNvSpPr>
            <a:spLocks noChangeArrowheads="1"/>
          </p:cNvSpPr>
          <p:nvPr/>
        </p:nvSpPr>
        <p:spPr bwMode="auto">
          <a:xfrm>
            <a:off x="9192152" y="5243041"/>
            <a:ext cx="435116" cy="479512"/>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smtClean="0">
                <a:latin typeface="+mn-ea"/>
                <a:ea typeface="+mn-ea"/>
              </a:rPr>
              <a:t>知识库</a:t>
            </a:r>
            <a:endParaRPr lang="en-US" altLang="zh-CN" sz="1200" smtClean="0">
              <a:latin typeface="+mn-ea"/>
              <a:ea typeface="+mn-ea"/>
            </a:endParaRPr>
          </a:p>
        </p:txBody>
      </p:sp>
      <p:sp>
        <p:nvSpPr>
          <p:cNvPr id="72" name="Rectangle 21"/>
          <p:cNvSpPr>
            <a:spLocks noChangeArrowheads="1"/>
          </p:cNvSpPr>
          <p:nvPr/>
        </p:nvSpPr>
        <p:spPr bwMode="auto">
          <a:xfrm>
            <a:off x="9808128" y="3108199"/>
            <a:ext cx="435116" cy="1717308"/>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smtClean="0">
                <a:latin typeface="+mn-ea"/>
                <a:ea typeface="+mn-ea"/>
              </a:rPr>
              <a:t>公</a:t>
            </a:r>
            <a:endParaRPr lang="en-US" altLang="zh-CN" sz="1400" smtClean="0">
              <a:latin typeface="+mn-ea"/>
              <a:ea typeface="+mn-ea"/>
            </a:endParaRPr>
          </a:p>
          <a:p>
            <a:pPr algn="ctr" eaLnBrk="0" hangingPunct="0">
              <a:buFontTx/>
              <a:buNone/>
            </a:pPr>
            <a:r>
              <a:rPr lang="zh-CN" altLang="en-US" sz="1400" smtClean="0">
                <a:latin typeface="+mn-ea"/>
                <a:ea typeface="+mn-ea"/>
              </a:rPr>
              <a:t>司</a:t>
            </a:r>
            <a:endParaRPr lang="en-US" altLang="zh-CN" sz="1400" smtClean="0">
              <a:latin typeface="+mn-ea"/>
              <a:ea typeface="+mn-ea"/>
            </a:endParaRPr>
          </a:p>
          <a:p>
            <a:pPr algn="ctr" eaLnBrk="0" hangingPunct="0">
              <a:buFontTx/>
              <a:buNone/>
            </a:pPr>
            <a:r>
              <a:rPr lang="zh-CN" altLang="en-US" sz="1400" smtClean="0">
                <a:latin typeface="+mn-ea"/>
                <a:ea typeface="+mn-ea"/>
              </a:rPr>
              <a:t>信</a:t>
            </a:r>
            <a:endParaRPr lang="en-US" altLang="zh-CN" sz="1400" smtClean="0">
              <a:latin typeface="+mn-ea"/>
              <a:ea typeface="+mn-ea"/>
            </a:endParaRPr>
          </a:p>
          <a:p>
            <a:pPr algn="ctr" eaLnBrk="0" hangingPunct="0">
              <a:buFontTx/>
              <a:buNone/>
            </a:pPr>
            <a:r>
              <a:rPr lang="zh-CN" altLang="en-US" sz="1400" smtClean="0">
                <a:latin typeface="+mn-ea"/>
                <a:ea typeface="+mn-ea"/>
              </a:rPr>
              <a:t>息</a:t>
            </a:r>
            <a:endParaRPr lang="en-US" altLang="zh-CN" sz="1400" smtClean="0">
              <a:latin typeface="+mn-ea"/>
              <a:ea typeface="+mn-ea"/>
            </a:endParaRPr>
          </a:p>
          <a:p>
            <a:pPr algn="ctr" eaLnBrk="0" hangingPunct="0">
              <a:buFontTx/>
              <a:buNone/>
            </a:pPr>
            <a:r>
              <a:rPr lang="zh-CN" altLang="en-US" sz="1400" smtClean="0">
                <a:latin typeface="+mn-ea"/>
                <a:ea typeface="+mn-ea"/>
              </a:rPr>
              <a:t>门</a:t>
            </a:r>
            <a:endParaRPr lang="en-US" altLang="zh-CN" sz="1400" smtClean="0">
              <a:latin typeface="+mn-ea"/>
              <a:ea typeface="+mn-ea"/>
            </a:endParaRPr>
          </a:p>
          <a:p>
            <a:pPr algn="ctr" eaLnBrk="0" hangingPunct="0">
              <a:buFontTx/>
              <a:buNone/>
            </a:pPr>
            <a:r>
              <a:rPr lang="zh-CN" altLang="en-US" sz="1400" smtClean="0">
                <a:latin typeface="+mn-ea"/>
                <a:ea typeface="+mn-ea"/>
              </a:rPr>
              <a:t>户</a:t>
            </a:r>
            <a:endParaRPr lang="zh-CN" altLang="en-US" sz="1400">
              <a:latin typeface="+mn-ea"/>
              <a:ea typeface="+mn-ea"/>
            </a:endParaRPr>
          </a:p>
          <a:p>
            <a:pPr algn="ctr" eaLnBrk="0" hangingPunct="0">
              <a:buFontTx/>
              <a:buNone/>
            </a:pPr>
            <a:r>
              <a:rPr lang="zh-CN" altLang="en-US" sz="1400" smtClean="0">
                <a:latin typeface="+mn-ea"/>
                <a:ea typeface="+mn-ea"/>
              </a:rPr>
              <a:t>（</a:t>
            </a:r>
            <a:r>
              <a:rPr lang="en-US" altLang="zh-CN" sz="1400" smtClean="0">
                <a:latin typeface="+mn-ea"/>
                <a:ea typeface="+mn-ea"/>
              </a:rPr>
              <a:t>EIP</a:t>
            </a:r>
            <a:r>
              <a:rPr lang="zh-CN" altLang="en-US" sz="1400" smtClean="0">
                <a:latin typeface="+mn-ea"/>
                <a:ea typeface="+mn-ea"/>
              </a:rPr>
              <a:t>）</a:t>
            </a:r>
            <a:endParaRPr lang="en-US" altLang="zh-CN" sz="1400" smtClean="0">
              <a:latin typeface="+mn-ea"/>
              <a:ea typeface="+mn-ea"/>
            </a:endParaRPr>
          </a:p>
        </p:txBody>
      </p:sp>
      <p:sp>
        <p:nvSpPr>
          <p:cNvPr id="73" name="Rectangle 21"/>
          <p:cNvSpPr>
            <a:spLocks noChangeArrowheads="1"/>
          </p:cNvSpPr>
          <p:nvPr/>
        </p:nvSpPr>
        <p:spPr bwMode="auto">
          <a:xfrm>
            <a:off x="9235694" y="6094532"/>
            <a:ext cx="435116" cy="646725"/>
          </a:xfrm>
          <a:prstGeom prst="rect">
            <a:avLst/>
          </a:prstGeom>
          <a:noFill/>
          <a:ln>
            <a:noFill/>
          </a:ln>
          <a:effectLst/>
          <a:extLst>
            <a:ext uri="{909E8E84-426E-40DD-AFC4-6F175D3DCCD1}">
              <a14:hiddenFill xmlns:a14="http://schemas.microsoft.com/office/drawing/2010/main">
                <a:solidFill>
                  <a:srgbClr val="EFFB97"/>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200">
                <a:latin typeface="+mn-ea"/>
                <a:ea typeface="+mn-ea"/>
              </a:rPr>
              <a:t>移</a:t>
            </a:r>
            <a:r>
              <a:rPr lang="zh-CN" altLang="en-US" sz="1200" smtClean="0">
                <a:latin typeface="+mn-ea"/>
                <a:ea typeface="+mn-ea"/>
              </a:rPr>
              <a:t>动</a:t>
            </a:r>
            <a:endParaRPr lang="en-US" altLang="zh-CN" sz="1200" smtClean="0">
              <a:latin typeface="+mn-ea"/>
              <a:ea typeface="+mn-ea"/>
            </a:endParaRPr>
          </a:p>
          <a:p>
            <a:pPr algn="ctr" eaLnBrk="0" hangingPunct="0">
              <a:buFontTx/>
              <a:buNone/>
            </a:pPr>
            <a:r>
              <a:rPr lang="zh-CN" altLang="en-US" sz="1200" smtClean="0">
                <a:latin typeface="+mn-ea"/>
                <a:ea typeface="+mn-ea"/>
              </a:rPr>
              <a:t>应用</a:t>
            </a:r>
            <a:endParaRPr lang="en-US" altLang="zh-CN" sz="1200" smtClean="0">
              <a:latin typeface="+mn-ea"/>
              <a:ea typeface="+mn-ea"/>
            </a:endParaRPr>
          </a:p>
          <a:p>
            <a:pPr algn="ctr" eaLnBrk="0" hangingPunct="0">
              <a:buFontTx/>
              <a:buNone/>
            </a:pPr>
            <a:r>
              <a:rPr lang="zh-CN" altLang="en-US" sz="1200" smtClean="0">
                <a:latin typeface="+mn-ea"/>
                <a:ea typeface="+mn-ea"/>
              </a:rPr>
              <a:t>入口</a:t>
            </a:r>
            <a:endParaRPr lang="en-US" altLang="zh-CN" sz="1200" smtClean="0">
              <a:latin typeface="+mn-ea"/>
              <a:ea typeface="+mn-ea"/>
            </a:endParaRPr>
          </a:p>
        </p:txBody>
      </p:sp>
      <p:sp>
        <p:nvSpPr>
          <p:cNvPr id="92" name="椭圆 91"/>
          <p:cNvSpPr/>
          <p:nvPr/>
        </p:nvSpPr>
        <p:spPr bwMode="auto">
          <a:xfrm>
            <a:off x="1785513" y="7115314"/>
            <a:ext cx="327179" cy="291694"/>
          </a:xfrm>
          <a:prstGeom prst="ellipse">
            <a:avLst/>
          </a:prstGeom>
          <a:solidFill>
            <a:srgbClr val="FFFF00">
              <a:alpha val="98000"/>
            </a:srgb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93" name="椭圆 92"/>
          <p:cNvSpPr/>
          <p:nvPr/>
        </p:nvSpPr>
        <p:spPr bwMode="auto">
          <a:xfrm>
            <a:off x="1072699" y="7115314"/>
            <a:ext cx="327179" cy="291694"/>
          </a:xfrm>
          <a:prstGeom prst="ellipse">
            <a:avLst/>
          </a:prstGeom>
          <a:solidFill>
            <a:schemeClr val="tx1">
              <a:alpha val="91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94" name="椭圆 93"/>
          <p:cNvSpPr/>
          <p:nvPr/>
        </p:nvSpPr>
        <p:spPr bwMode="auto">
          <a:xfrm>
            <a:off x="2603936" y="7115314"/>
            <a:ext cx="327179" cy="291694"/>
          </a:xfrm>
          <a:prstGeom prst="ellipse">
            <a:avLst/>
          </a:prstGeom>
          <a:solidFill>
            <a:srgbClr val="FF0000">
              <a:alpha val="84000"/>
            </a:srgb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95" name="矩形 39"/>
          <p:cNvSpPr>
            <a:spLocks noChangeArrowheads="1"/>
          </p:cNvSpPr>
          <p:nvPr/>
        </p:nvSpPr>
        <p:spPr bwMode="auto">
          <a:xfrm>
            <a:off x="2085635" y="7120922"/>
            <a:ext cx="629456" cy="286086"/>
          </a:xfrm>
          <a:prstGeom prst="rect">
            <a:avLst/>
          </a:prstGeom>
          <a:noFill/>
          <a:ln w="9525" algn="ctr">
            <a:noFill/>
            <a:round/>
          </a:ln>
          <a:extLst>
            <a:ext uri="{909E8E84-426E-40DD-AFC4-6F175D3DCCD1}">
              <a14:hiddenFill xmlns:a14="http://schemas.microsoft.com/office/drawing/2010/main">
                <a:solidFill>
                  <a:srgbClr val="FFFFFF"/>
                </a:solidFill>
              </a14:hiddenFill>
            </a:ext>
          </a:extLst>
        </p:spPr>
        <p:txBody>
          <a:bodyPr lIns="90000" tIns="46800" rIns="90000" bIns="46800" anchor="ctr"/>
          <a:lstStyle>
            <a:defPPr>
              <a:defRPr lang="zh-CN"/>
            </a:defPPr>
            <a:lvl1pPr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1pPr>
            <a:lvl2pPr marL="742950" indent="-28575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2pPr>
            <a:lvl3pPr marL="11430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3pPr>
            <a:lvl4pPr marL="16002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4pPr>
            <a:lvl5pPr marL="20574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pPr>
            <a:r>
              <a:rPr lang="zh-CN" altLang="en-US" sz="1200">
                <a:latin typeface="Arial" pitchFamily="34" charset="0"/>
                <a:ea typeface="楷体_GB2312" pitchFamily="49" charset="-122"/>
              </a:rPr>
              <a:t>迫切</a:t>
            </a:r>
            <a:r>
              <a:rPr lang="zh-CN" altLang="en-US" sz="1200" smtClean="0">
                <a:latin typeface="Arial" pitchFamily="34" charset="0"/>
                <a:ea typeface="楷体_GB2312" pitchFamily="49" charset="-122"/>
              </a:rPr>
              <a:t>建设</a:t>
            </a:r>
            <a:endParaRPr lang="zh-CN" altLang="en-US" sz="1200">
              <a:latin typeface="Arial" pitchFamily="34" charset="0"/>
              <a:ea typeface="楷体_GB2312" pitchFamily="49" charset="-122"/>
            </a:endParaRPr>
          </a:p>
        </p:txBody>
      </p:sp>
      <p:sp>
        <p:nvSpPr>
          <p:cNvPr id="96" name="矩形 39"/>
          <p:cNvSpPr>
            <a:spLocks noChangeArrowheads="1"/>
          </p:cNvSpPr>
          <p:nvPr/>
        </p:nvSpPr>
        <p:spPr bwMode="auto">
          <a:xfrm>
            <a:off x="1293547" y="7120922"/>
            <a:ext cx="629456" cy="286086"/>
          </a:xfrm>
          <a:prstGeom prst="rect">
            <a:avLst/>
          </a:prstGeom>
          <a:noFill/>
          <a:ln w="9525" algn="ctr">
            <a:noFill/>
            <a:round/>
          </a:ln>
          <a:extLst>
            <a:ext uri="{909E8E84-426E-40DD-AFC4-6F175D3DCCD1}">
              <a14:hiddenFill xmlns:a14="http://schemas.microsoft.com/office/drawing/2010/main">
                <a:solidFill>
                  <a:srgbClr val="FFFFFF"/>
                </a:solidFill>
              </a14:hiddenFill>
            </a:ext>
          </a:extLst>
        </p:spPr>
        <p:txBody>
          <a:bodyPr lIns="90000" tIns="46800" rIns="90000" bIns="46800" anchor="ctr"/>
          <a:lstStyle>
            <a:defPPr>
              <a:defRPr lang="zh-CN"/>
            </a:defPPr>
            <a:lvl1pPr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1pPr>
            <a:lvl2pPr marL="742950" indent="-28575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2pPr>
            <a:lvl3pPr marL="11430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3pPr>
            <a:lvl4pPr marL="16002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4pPr>
            <a:lvl5pPr marL="20574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pPr>
            <a:r>
              <a:rPr lang="zh-CN" altLang="en-US" sz="1200" smtClean="0">
                <a:latin typeface="Arial" pitchFamily="34" charset="0"/>
                <a:ea typeface="楷体_GB2312" pitchFamily="49" charset="-122"/>
              </a:rPr>
              <a:t>正在建设</a:t>
            </a:r>
            <a:endParaRPr lang="zh-CN" altLang="en-US" sz="1200">
              <a:latin typeface="Arial" pitchFamily="34" charset="0"/>
              <a:ea typeface="楷体_GB2312" pitchFamily="49" charset="-122"/>
            </a:endParaRPr>
          </a:p>
        </p:txBody>
      </p:sp>
      <p:sp>
        <p:nvSpPr>
          <p:cNvPr id="97" name="矩形 39"/>
          <p:cNvSpPr>
            <a:spLocks noChangeArrowheads="1"/>
          </p:cNvSpPr>
          <p:nvPr/>
        </p:nvSpPr>
        <p:spPr bwMode="auto">
          <a:xfrm>
            <a:off x="520075" y="7120922"/>
            <a:ext cx="629456" cy="286086"/>
          </a:xfrm>
          <a:prstGeom prst="rect">
            <a:avLst/>
          </a:prstGeom>
          <a:noFill/>
          <a:ln w="9525" algn="ctr">
            <a:noFill/>
            <a:round/>
          </a:ln>
          <a:extLst>
            <a:ext uri="{909E8E84-426E-40DD-AFC4-6F175D3DCCD1}">
              <a14:hiddenFill xmlns:a14="http://schemas.microsoft.com/office/drawing/2010/main">
                <a:solidFill>
                  <a:srgbClr val="FFFFFF"/>
                </a:solidFill>
              </a14:hiddenFill>
            </a:ext>
          </a:extLst>
        </p:spPr>
        <p:txBody>
          <a:bodyPr lIns="90000" tIns="46800" rIns="90000" bIns="46800" anchor="ctr"/>
          <a:lstStyle>
            <a:defPPr>
              <a:defRPr lang="zh-CN"/>
            </a:defPPr>
            <a:lvl1pPr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1pPr>
            <a:lvl2pPr marL="742950" indent="-28575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2pPr>
            <a:lvl3pPr marL="11430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3pPr>
            <a:lvl4pPr marL="16002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4pPr>
            <a:lvl5pPr marL="2057400" indent="-228600" algn="l" rtl="0" eaLnBrk="0" fontAlgn="base"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6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pPr>
            <a:r>
              <a:rPr lang="zh-CN" altLang="en-US" sz="1200">
                <a:latin typeface="Arial" pitchFamily="34" charset="0"/>
                <a:ea typeface="楷体_GB2312" pitchFamily="49" charset="-122"/>
              </a:rPr>
              <a:t>需要</a:t>
            </a:r>
            <a:r>
              <a:rPr lang="zh-CN" altLang="en-US" sz="1200" smtClean="0">
                <a:latin typeface="Arial" pitchFamily="34" charset="0"/>
                <a:ea typeface="楷体_GB2312" pitchFamily="49" charset="-122"/>
              </a:rPr>
              <a:t>建设</a:t>
            </a:r>
            <a:endParaRPr lang="zh-CN" altLang="en-US" sz="1200">
              <a:latin typeface="Arial" pitchFamily="34" charset="0"/>
              <a:ea typeface="楷体_GB2312" pitchFamily="49" charset="-122"/>
            </a:endParaRPr>
          </a:p>
        </p:txBody>
      </p:sp>
      <p:sp>
        <p:nvSpPr>
          <p:cNvPr id="79" name="椭圆 78"/>
          <p:cNvSpPr/>
          <p:nvPr/>
        </p:nvSpPr>
        <p:spPr bwMode="auto">
          <a:xfrm>
            <a:off x="3795385" y="2785529"/>
            <a:ext cx="327179" cy="291694"/>
          </a:xfrm>
          <a:prstGeom prst="ellipse">
            <a:avLst/>
          </a:prstGeom>
          <a:solidFill>
            <a:srgbClr val="F6BD68"/>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80" name="椭圆 79"/>
          <p:cNvSpPr/>
          <p:nvPr/>
        </p:nvSpPr>
        <p:spPr bwMode="auto">
          <a:xfrm>
            <a:off x="3618508" y="3276575"/>
            <a:ext cx="722301" cy="258567"/>
          </a:xfrm>
          <a:prstGeom prst="ellipse">
            <a:avLst/>
          </a:prstGeom>
          <a:solidFill>
            <a:srgbClr val="F6BD68"/>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82" name="椭圆 81"/>
          <p:cNvSpPr/>
          <p:nvPr/>
        </p:nvSpPr>
        <p:spPr bwMode="auto">
          <a:xfrm>
            <a:off x="4016296" y="4418008"/>
            <a:ext cx="1906468" cy="586759"/>
          </a:xfrm>
          <a:prstGeom prst="ellipse">
            <a:avLst/>
          </a:prstGeom>
          <a:solidFill>
            <a:srgbClr val="F6BD68"/>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02" name="椭圆 101"/>
          <p:cNvSpPr/>
          <p:nvPr/>
        </p:nvSpPr>
        <p:spPr bwMode="auto">
          <a:xfrm>
            <a:off x="5431738" y="5030500"/>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04" name="椭圆 103"/>
          <p:cNvSpPr/>
          <p:nvPr/>
        </p:nvSpPr>
        <p:spPr bwMode="auto">
          <a:xfrm>
            <a:off x="8010996" y="3920985"/>
            <a:ext cx="327179" cy="291694"/>
          </a:xfrm>
          <a:prstGeom prst="ellipse">
            <a:avLst/>
          </a:prstGeom>
          <a:solidFill>
            <a:srgbClr val="FF0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05" name="椭圆 104"/>
          <p:cNvSpPr/>
          <p:nvPr/>
        </p:nvSpPr>
        <p:spPr bwMode="auto">
          <a:xfrm>
            <a:off x="8010996" y="5018304"/>
            <a:ext cx="327179" cy="291694"/>
          </a:xfrm>
          <a:prstGeom prst="ellipse">
            <a:avLst/>
          </a:prstGeom>
          <a:solidFill>
            <a:srgbClr val="FF0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06" name="椭圆 105"/>
          <p:cNvSpPr/>
          <p:nvPr/>
        </p:nvSpPr>
        <p:spPr bwMode="auto">
          <a:xfrm>
            <a:off x="5866797" y="1825981"/>
            <a:ext cx="327179" cy="291694"/>
          </a:xfrm>
          <a:prstGeom prst="ellipse">
            <a:avLst/>
          </a:prstGeom>
          <a:solidFill>
            <a:srgbClr val="F6BD68"/>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08" name="椭圆 107"/>
          <p:cNvSpPr/>
          <p:nvPr/>
        </p:nvSpPr>
        <p:spPr bwMode="auto">
          <a:xfrm>
            <a:off x="7975286" y="6483968"/>
            <a:ext cx="327179" cy="291694"/>
          </a:xfrm>
          <a:prstGeom prst="ellipse">
            <a:avLst/>
          </a:prstGeom>
          <a:solidFill>
            <a:srgbClr val="FF0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09" name="椭圆 108"/>
          <p:cNvSpPr/>
          <p:nvPr/>
        </p:nvSpPr>
        <p:spPr bwMode="auto">
          <a:xfrm>
            <a:off x="6747713" y="5018304"/>
            <a:ext cx="327179" cy="291694"/>
          </a:xfrm>
          <a:prstGeom prst="ellipse">
            <a:avLst/>
          </a:prstGeom>
          <a:solidFill>
            <a:srgbClr val="FF0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10" name="椭圆 109"/>
          <p:cNvSpPr/>
          <p:nvPr/>
        </p:nvSpPr>
        <p:spPr bwMode="auto">
          <a:xfrm>
            <a:off x="2853506" y="5030500"/>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11" name="椭圆 110"/>
          <p:cNvSpPr/>
          <p:nvPr/>
        </p:nvSpPr>
        <p:spPr bwMode="auto">
          <a:xfrm>
            <a:off x="5843305" y="3337771"/>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14" name="椭圆 113"/>
          <p:cNvSpPr/>
          <p:nvPr/>
        </p:nvSpPr>
        <p:spPr bwMode="auto">
          <a:xfrm>
            <a:off x="3802327" y="1797043"/>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15" name="椭圆 114"/>
          <p:cNvSpPr/>
          <p:nvPr/>
        </p:nvSpPr>
        <p:spPr bwMode="auto">
          <a:xfrm>
            <a:off x="7899841" y="1832753"/>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16" name="椭圆 115"/>
          <p:cNvSpPr/>
          <p:nvPr/>
        </p:nvSpPr>
        <p:spPr bwMode="auto">
          <a:xfrm>
            <a:off x="5853137" y="2810385"/>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pPr>
            <a:endParaRPr lang="zh-CN" altLang="en-US" sz="1400">
              <a:solidFill>
                <a:srgbClr val="CC0000"/>
              </a:solidFill>
              <a:latin typeface="Arial"/>
              <a:ea typeface="楷体_GB2312" pitchFamily="49" charset="-122"/>
            </a:endParaRPr>
          </a:p>
        </p:txBody>
      </p:sp>
      <p:sp>
        <p:nvSpPr>
          <p:cNvPr id="117" name="椭圆 116"/>
          <p:cNvSpPr/>
          <p:nvPr/>
        </p:nvSpPr>
        <p:spPr bwMode="auto">
          <a:xfrm>
            <a:off x="9418804" y="5586602"/>
            <a:ext cx="327179" cy="291694"/>
          </a:xfrm>
          <a:prstGeom prst="ellipse">
            <a:avLst/>
          </a:prstGeom>
          <a:solidFill>
            <a:srgbClr val="F6BD68"/>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18" name="椭圆 117"/>
          <p:cNvSpPr/>
          <p:nvPr/>
        </p:nvSpPr>
        <p:spPr bwMode="auto">
          <a:xfrm>
            <a:off x="9386471" y="6565617"/>
            <a:ext cx="327179" cy="291694"/>
          </a:xfrm>
          <a:prstGeom prst="ellipse">
            <a:avLst/>
          </a:prstGeom>
          <a:solidFill>
            <a:srgbClr val="F6BD68"/>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19" name="椭圆 118"/>
          <p:cNvSpPr/>
          <p:nvPr/>
        </p:nvSpPr>
        <p:spPr bwMode="auto">
          <a:xfrm>
            <a:off x="7987089" y="5868863"/>
            <a:ext cx="327179" cy="291694"/>
          </a:xfrm>
          <a:prstGeom prst="ellipse">
            <a:avLst/>
          </a:prstGeom>
          <a:solidFill>
            <a:srgbClr val="FF0000"/>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
        <p:nvSpPr>
          <p:cNvPr id="120" name="椭圆 119"/>
          <p:cNvSpPr/>
          <p:nvPr/>
        </p:nvSpPr>
        <p:spPr bwMode="auto">
          <a:xfrm>
            <a:off x="7971849" y="3344921"/>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pPr>
            <a:endParaRPr lang="zh-CN" altLang="en-US" sz="1400">
              <a:solidFill>
                <a:srgbClr val="CC0000"/>
              </a:solidFill>
              <a:latin typeface="Arial"/>
              <a:ea typeface="楷体_GB2312" pitchFamily="49" charset="-122"/>
            </a:endParaRPr>
          </a:p>
        </p:txBody>
      </p:sp>
      <p:sp>
        <p:nvSpPr>
          <p:cNvPr id="83" name="Rectangle 24"/>
          <p:cNvSpPr>
            <a:spLocks noChangeArrowheads="1"/>
          </p:cNvSpPr>
          <p:nvPr/>
        </p:nvSpPr>
        <p:spPr bwMode="auto">
          <a:xfrm>
            <a:off x="6279834" y="2596993"/>
            <a:ext cx="2046834" cy="489846"/>
          </a:xfrm>
          <a:prstGeom prst="rect">
            <a:avLst/>
          </a:prstGeom>
          <a:solidFill>
            <a:schemeClr val="bg2">
              <a:lumMod val="40000"/>
              <a:lumOff val="60000"/>
            </a:schemeClr>
          </a:solidFill>
          <a:ln w="6350" algn="ctr">
            <a:noFill/>
            <a:miter lim="800000"/>
          </a:ln>
          <a:effectLst>
            <a:outerShdw dist="35921" dir="2700000" algn="ctr" rotWithShape="0">
              <a:schemeClr val="bg2"/>
            </a:outerShdw>
          </a:effec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0" hangingPunct="0">
              <a:buFontTx/>
              <a:buNone/>
            </a:pPr>
            <a:r>
              <a:rPr lang="zh-CN" altLang="en-US" sz="1400">
                <a:latin typeface="+mn-ea"/>
                <a:ea typeface="+mn-ea"/>
              </a:rPr>
              <a:t>流程</a:t>
            </a:r>
            <a:r>
              <a:rPr lang="zh-CN" altLang="en-US" sz="1400" smtClean="0">
                <a:latin typeface="+mn-ea"/>
                <a:ea typeface="+mn-ea"/>
              </a:rPr>
              <a:t>管理系统（</a:t>
            </a:r>
            <a:r>
              <a:rPr lang="en-US" altLang="zh-CN" sz="1400">
                <a:latin typeface="+mn-ea"/>
                <a:ea typeface="+mn-ea"/>
              </a:rPr>
              <a:t>BP</a:t>
            </a:r>
            <a:r>
              <a:rPr lang="en-US" altLang="zh-CN" sz="1400" smtClean="0">
                <a:latin typeface="+mn-ea"/>
                <a:ea typeface="+mn-ea"/>
              </a:rPr>
              <a:t>M</a:t>
            </a:r>
            <a:r>
              <a:rPr lang="zh-CN" altLang="en-US" sz="1400">
                <a:latin typeface="+mn-ea"/>
                <a:ea typeface="+mn-ea"/>
              </a:rPr>
              <a:t>）</a:t>
            </a:r>
          </a:p>
        </p:txBody>
      </p:sp>
      <p:sp>
        <p:nvSpPr>
          <p:cNvPr id="85" name="椭圆 84"/>
          <p:cNvSpPr/>
          <p:nvPr/>
        </p:nvSpPr>
        <p:spPr bwMode="auto">
          <a:xfrm>
            <a:off x="7999948" y="2818239"/>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50000"/>
              </a:spcBef>
            </a:pPr>
            <a:endParaRPr lang="zh-CN" altLang="en-US" sz="1400">
              <a:solidFill>
                <a:srgbClr val="CC0000"/>
              </a:solidFill>
              <a:latin typeface="Arial"/>
              <a:ea typeface="楷体_GB2312" pitchFamily="49" charset="-122"/>
            </a:endParaRPr>
          </a:p>
        </p:txBody>
      </p:sp>
      <p:sp>
        <p:nvSpPr>
          <p:cNvPr id="84" name="椭圆 83"/>
          <p:cNvSpPr/>
          <p:nvPr/>
        </p:nvSpPr>
        <p:spPr bwMode="auto">
          <a:xfrm>
            <a:off x="6874108" y="3322295"/>
            <a:ext cx="327179" cy="291694"/>
          </a:xfrm>
          <a:prstGeom prst="ellipse">
            <a:avLst/>
          </a:prstGeom>
          <a:solidFill>
            <a:schemeClr val="tx2">
              <a:lumMod val="75000"/>
              <a:lumOff val="25000"/>
              <a:alpha val="76000"/>
            </a:schemeClr>
          </a:solidFill>
          <a:ln w="9525" cap="flat" cmpd="sng" algn="ctr">
            <a:noFill/>
            <a:prstDash val="solid"/>
            <a:round/>
            <a:headEnd type="none" w="med" len="med"/>
            <a:tailEnd type="none" w="med" len="med"/>
          </a:ln>
          <a:effectLst/>
        </p:spPr>
        <p:txBody>
          <a:bodyPr vert="horz" wrap="square" lIns="90000" tIns="46800" rIns="90000" bIns="46800" numCol="1" rtlCol="0" anchor="ctr" anchorCtr="0" compatLnSpc="1">
            <a:prstTxWarp prst="textNoShape">
              <a:avLst/>
            </a:prstTxWarp>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0" marR="0" indent="0" algn="ctr" defTabSz="914400" rtl="0" eaLnBrk="1" fontAlgn="base" latinLnBrk="0" hangingPunct="1">
              <a:lnSpc>
                <a:spcPct val="100000"/>
              </a:lnSpc>
              <a:spcBef>
                <a:spcPct val="50000"/>
              </a:spcBef>
              <a:spcAft>
                <a:spcPct val="0"/>
              </a:spcAft>
              <a:buClrTx/>
              <a:buSzTx/>
              <a:buFontTx/>
              <a:buNone/>
            </a:pPr>
            <a:endParaRPr kumimoji="0" lang="zh-CN" altLang="en-US" sz="1400" b="0" i="0" u="none" strike="noStrike" cap="none" normalizeH="0" baseline="0" smtClean="0">
              <a:ln>
                <a:noFill/>
              </a:ln>
              <a:solidFill>
                <a:srgbClr val="CC0000"/>
              </a:solidFill>
              <a:effectLst/>
              <a:latin typeface="Arial"/>
              <a:ea typeface="楷体_GB2312" pitchFamily="49" charset="-122"/>
            </a:endParaRPr>
          </a:p>
        </p:txBody>
      </p:sp>
    </p:spTree>
    <p:extLst>
      <p:ext uri="{BB962C8B-B14F-4D97-AF65-F5344CB8AC3E}">
        <p14:creationId xmlns:p14="http://schemas.microsoft.com/office/powerpoint/2010/main" val="339987378"/>
      </p:ext>
    </p:extLst>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6"/>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79"/>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80"/>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82"/>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117"/>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118"/>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114"/>
                                        </p:tgtEl>
                                        <p:attrNameLst>
                                          <p:attrName>style.visibility</p:attrName>
                                        </p:attrNameLst>
                                      </p:cBhvr>
                                      <p:to>
                                        <p:strVal val="visible"/>
                                      </p:to>
                                    </p:set>
                                  </p:childTnLst>
                                </p:cTn>
                              </p:par>
                              <p:par>
                                <p:cTn id="21" presetID="1" presetClass="entr" presetSubtype="0" dur="1" fill="hold" grpId="0" nodeType="withEffect">
                                  <p:stCondLst>
                                    <p:cond delay="0"/>
                                  </p:stCondLst>
                                  <p:childTnLst>
                                    <p:set>
                                      <p:cBhvr>
                                        <p:cTn id="22" dur="1" fill="hold">
                                          <p:stCondLst>
                                            <p:cond delay="0"/>
                                          </p:stCondLst>
                                        </p:cTn>
                                        <p:tgtEl>
                                          <p:spTgt spid="115"/>
                                        </p:tgtEl>
                                        <p:attrNameLst>
                                          <p:attrName>style.visibility</p:attrName>
                                        </p:attrNameLst>
                                      </p:cBhvr>
                                      <p:to>
                                        <p:strVal val="visible"/>
                                      </p:to>
                                    </p:set>
                                  </p:childTnLst>
                                </p:cTn>
                              </p:par>
                              <p:par>
                                <p:cTn id="23" presetID="1" presetClass="entr" presetSubtype="0" dur="1" fill="hold" grpId="0" nodeType="withEffect">
                                  <p:stCondLst>
                                    <p:cond delay="0"/>
                                  </p:stCondLst>
                                  <p:childTnLst>
                                    <p:set>
                                      <p:cBhvr>
                                        <p:cTn id="24" dur="1" fill="hold">
                                          <p:stCondLst>
                                            <p:cond delay="0"/>
                                          </p:stCondLst>
                                        </p:cTn>
                                        <p:tgtEl>
                                          <p:spTgt spid="116"/>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111"/>
                                        </p:tgtEl>
                                        <p:attrNameLst>
                                          <p:attrName>style.visibility</p:attrName>
                                        </p:attrNameLst>
                                      </p:cBhvr>
                                      <p:to>
                                        <p:strVal val="visible"/>
                                      </p:to>
                                    </p:set>
                                  </p:childTnLst>
                                </p:cTn>
                              </p:par>
                              <p:par>
                                <p:cTn id="27" presetID="1" presetClass="entr" presetSubtype="0" dur="1" fill="hold" grpId="0" nodeType="withEffect">
                                  <p:stCondLst>
                                    <p:cond delay="0"/>
                                  </p:stCondLst>
                                  <p:childTnLst>
                                    <p:set>
                                      <p:cBhvr>
                                        <p:cTn id="28" dur="1" fill="hold">
                                          <p:stCondLst>
                                            <p:cond delay="0"/>
                                          </p:stCondLst>
                                        </p:cTn>
                                        <p:tgtEl>
                                          <p:spTgt spid="102"/>
                                        </p:tgtEl>
                                        <p:attrNameLst>
                                          <p:attrName>style.visibility</p:attrName>
                                        </p:attrNameLst>
                                      </p:cBhvr>
                                      <p:to>
                                        <p:strVal val="visible"/>
                                      </p:to>
                                    </p:set>
                                  </p:childTnLst>
                                </p:cTn>
                              </p:par>
                              <p:par>
                                <p:cTn id="29" presetID="1" presetClass="entr" presetSubtype="0" dur="1" fill="hold" grpId="0" nodeType="withEffect">
                                  <p:stCondLst>
                                    <p:cond delay="0"/>
                                  </p:stCondLst>
                                  <p:childTnLst>
                                    <p:set>
                                      <p:cBhvr>
                                        <p:cTn id="30" dur="1" fill="hold">
                                          <p:stCondLst>
                                            <p:cond delay="0"/>
                                          </p:stCondLst>
                                        </p:cTn>
                                        <p:tgtEl>
                                          <p:spTgt spid="110"/>
                                        </p:tgtEl>
                                        <p:attrNameLst>
                                          <p:attrName>style.visibility</p:attrName>
                                        </p:attrNameLst>
                                      </p:cBhvr>
                                      <p:to>
                                        <p:strVal val="visible"/>
                                      </p:to>
                                    </p:set>
                                  </p:childTnLst>
                                </p:cTn>
                              </p:par>
                              <p:par>
                                <p:cTn id="31" presetID="1" presetClass="entr" presetSubtype="0" dur="1" fill="hold" grpId="0" nodeType="withEffect">
                                  <p:stCondLst>
                                    <p:cond delay="0"/>
                                  </p:stCondLst>
                                  <p:childTnLst>
                                    <p:set>
                                      <p:cBhvr>
                                        <p:cTn id="32" dur="1" fill="hold">
                                          <p:stCondLst>
                                            <p:cond delay="0"/>
                                          </p:stCondLst>
                                        </p:cTn>
                                        <p:tgtEl>
                                          <p:spTgt spid="120"/>
                                        </p:tgtEl>
                                        <p:attrNameLst>
                                          <p:attrName>style.visibility</p:attrName>
                                        </p:attrNameLst>
                                      </p:cBhvr>
                                      <p:to>
                                        <p:strVal val="visible"/>
                                      </p:to>
                                    </p:set>
                                  </p:childTnLst>
                                </p:cTn>
                              </p:par>
                              <p:par>
                                <p:cTn id="33" presetID="1" presetClass="entr" presetSubtype="0" dur="1" fill="hold" grpId="0" nodeType="withEffect">
                                  <p:stCondLst>
                                    <p:cond delay="0"/>
                                  </p:stCondLst>
                                  <p:childTnLst>
                                    <p:set>
                                      <p:cBhvr>
                                        <p:cTn id="34" dur="1" fill="hold">
                                          <p:stCondLst>
                                            <p:cond delay="0"/>
                                          </p:stCondLst>
                                        </p:cTn>
                                        <p:tgtEl>
                                          <p:spTgt spid="85"/>
                                        </p:tgtEl>
                                        <p:attrNameLst>
                                          <p:attrName>style.visibility</p:attrName>
                                        </p:attrNameLst>
                                      </p:cBhvr>
                                      <p:to>
                                        <p:strVal val="visible"/>
                                      </p:to>
                                    </p:set>
                                  </p:childTnLst>
                                </p:cTn>
                              </p:par>
                              <p:par>
                                <p:cTn id="35" presetID="1" presetClass="entr" presetSubtype="0" dur="1" fill="hold" grpId="0" nodeType="withEffect">
                                  <p:stCondLst>
                                    <p:cond delay="0"/>
                                  </p:stCondLst>
                                  <p:childTnLst>
                                    <p:set>
                                      <p:cBhvr>
                                        <p:cTn id="36" dur="1" fill="hold">
                                          <p:stCondLst>
                                            <p:cond delay="0"/>
                                          </p:stCondLst>
                                        </p:cTn>
                                        <p:tgtEl>
                                          <p:spTgt spid="104"/>
                                        </p:tgtEl>
                                        <p:attrNameLst>
                                          <p:attrName>style.visibility</p:attrName>
                                        </p:attrNameLst>
                                      </p:cBhvr>
                                      <p:to>
                                        <p:strVal val="visible"/>
                                      </p:to>
                                    </p:set>
                                  </p:childTnLst>
                                </p:cTn>
                              </p:par>
                              <p:par>
                                <p:cTn id="37" presetID="1" presetClass="entr" presetSubtype="0" dur="1" fill="hold" grpId="0" nodeType="withEffect">
                                  <p:stCondLst>
                                    <p:cond delay="0"/>
                                  </p:stCondLst>
                                  <p:childTnLst>
                                    <p:set>
                                      <p:cBhvr>
                                        <p:cTn id="38" dur="1" fill="hold">
                                          <p:stCondLst>
                                            <p:cond delay="0"/>
                                          </p:stCondLst>
                                        </p:cTn>
                                        <p:tgtEl>
                                          <p:spTgt spid="109"/>
                                        </p:tgtEl>
                                        <p:attrNameLst>
                                          <p:attrName>style.visibility</p:attrName>
                                        </p:attrNameLst>
                                      </p:cBhvr>
                                      <p:to>
                                        <p:strVal val="visible"/>
                                      </p:to>
                                    </p:set>
                                  </p:childTnLst>
                                </p:cTn>
                              </p:par>
                              <p:par>
                                <p:cTn id="39" presetID="1" presetClass="entr" presetSubtype="0" dur="1" fill="hold" grpId="0" nodeType="withEffect">
                                  <p:stCondLst>
                                    <p:cond delay="0"/>
                                  </p:stCondLst>
                                  <p:childTnLst>
                                    <p:set>
                                      <p:cBhvr>
                                        <p:cTn id="40" dur="1" fill="hold">
                                          <p:stCondLst>
                                            <p:cond delay="0"/>
                                          </p:stCondLst>
                                        </p:cTn>
                                        <p:tgtEl>
                                          <p:spTgt spid="105"/>
                                        </p:tgtEl>
                                        <p:attrNameLst>
                                          <p:attrName>style.visibility</p:attrName>
                                        </p:attrNameLst>
                                      </p:cBhvr>
                                      <p:to>
                                        <p:strVal val="visible"/>
                                      </p:to>
                                    </p:set>
                                  </p:childTnLst>
                                </p:cTn>
                              </p:par>
                              <p:par>
                                <p:cTn id="41" presetID="1" presetClass="entr" presetSubtype="0" dur="1" fill="hold" grpId="0" nodeType="withEffect">
                                  <p:stCondLst>
                                    <p:cond delay="0"/>
                                  </p:stCondLst>
                                  <p:childTnLst>
                                    <p:set>
                                      <p:cBhvr>
                                        <p:cTn id="42" dur="1" fill="hold">
                                          <p:stCondLst>
                                            <p:cond delay="0"/>
                                          </p:stCondLst>
                                        </p:cTn>
                                        <p:tgtEl>
                                          <p:spTgt spid="119"/>
                                        </p:tgtEl>
                                        <p:attrNameLst>
                                          <p:attrName>style.visibility</p:attrName>
                                        </p:attrNameLst>
                                      </p:cBhvr>
                                      <p:to>
                                        <p:strVal val="visible"/>
                                      </p:to>
                                    </p:set>
                                  </p:childTnLst>
                                </p:cTn>
                              </p:par>
                              <p:par>
                                <p:cTn id="43" presetID="1" presetClass="entr" presetSubtype="0" dur="1" fill="hold" grpId="0" nodeType="withEffect">
                                  <p:stCondLst>
                                    <p:cond delay="0"/>
                                  </p:stCondLst>
                                  <p:childTnLst>
                                    <p:set>
                                      <p:cBhvr>
                                        <p:cTn id="44" dur="1" fill="hold">
                                          <p:stCondLst>
                                            <p:cond delay="0"/>
                                          </p:stCondLst>
                                        </p:cTn>
                                        <p:tgtEl>
                                          <p:spTgt spid="108"/>
                                        </p:tgtEl>
                                        <p:attrNameLst>
                                          <p:attrName>style.visibility</p:attrName>
                                        </p:attrNameLst>
                                      </p:cBhvr>
                                      <p:to>
                                        <p:strVal val="visible"/>
                                      </p:to>
                                    </p:set>
                                  </p:childTnLst>
                                </p:cTn>
                              </p:par>
                              <p:par>
                                <p:cTn id="45" presetID="1" presetClass="entr" presetSubtype="0" dur="1" fill="hold" grpId="0" nodeType="withEffect">
                                  <p:stCondLst>
                                    <p:cond delay="0"/>
                                  </p:stCondLst>
                                  <p:childTnLst>
                                    <p:set>
                                      <p:cBhvr>
                                        <p:cTn id="46" dur="1" fill="hold">
                                          <p:stCondLst>
                                            <p:cond delay="0"/>
                                          </p:stCondLst>
                                        </p:cTn>
                                        <p:tgtEl>
                                          <p:spTgt spid="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80" grpId="0"/>
      <p:bldP spid="82" grpId="0"/>
      <p:bldP spid="102" grpId="0"/>
      <p:bldP spid="104" grpId="0"/>
      <p:bldP spid="105" grpId="0"/>
      <p:bldP spid="106" grpId="0"/>
      <p:bldP spid="108" grpId="0"/>
      <p:bldP spid="109" grpId="0"/>
      <p:bldP spid="110" grpId="0"/>
      <p:bldP spid="111" grpId="0"/>
      <p:bldP spid="114" grpId="0"/>
      <p:bldP spid="115" grpId="0"/>
      <p:bldP spid="116" grpId="0"/>
      <p:bldP spid="117" grpId="0"/>
      <p:bldP spid="118" grpId="0"/>
      <p:bldP spid="119" grpId="0"/>
      <p:bldP spid="120" grpId="0"/>
      <p:bldP spid="85" grpId="0"/>
      <p:bldP spid="8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Rectangle 2"/>
          <p:cNvSpPr>
            <a:spLocks noChangeArrowheads="1"/>
          </p:cNvSpPr>
          <p:nvPr/>
        </p:nvSpPr>
        <p:spPr bwMode="auto">
          <a:xfrm>
            <a:off x="18108" y="138274"/>
            <a:ext cx="9631859" cy="712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9pPr>
          </a:lstStyle>
          <a:p>
            <a:pPr>
              <a:lnSpc>
                <a:spcPct val="85000"/>
              </a:lnSpc>
            </a:pPr>
            <a:r>
              <a:rPr lang="zh-CN" altLang="en-US" sz="2205" b="1">
                <a:solidFill>
                  <a:schemeClr val="tx2"/>
                </a:solidFill>
                <a:latin typeface="Arial" pitchFamily="34" charset="0"/>
                <a:ea typeface="楷体_GB2312" pitchFamily="49" charset="-122"/>
                <a:sym typeface="Arial" pitchFamily="34" charset="0"/>
              </a:rPr>
              <a:t>重</a:t>
            </a:r>
            <a:r>
              <a:rPr lang="zh-CN" altLang="en-US" sz="2205" b="1" smtClean="0">
                <a:solidFill>
                  <a:schemeClr val="tx2"/>
                </a:solidFill>
                <a:latin typeface="Arial" pitchFamily="34" charset="0"/>
                <a:ea typeface="楷体_GB2312" pitchFamily="49" charset="-122"/>
                <a:sym typeface="Arial" pitchFamily="34" charset="0"/>
              </a:rPr>
              <a:t>点建设系统</a:t>
            </a:r>
            <a:r>
              <a:rPr lang="en-US" altLang="zh-CN" sz="2205" b="1" smtClean="0">
                <a:solidFill>
                  <a:schemeClr val="tx2"/>
                </a:solidFill>
                <a:latin typeface="Arial" pitchFamily="34" charset="0"/>
                <a:ea typeface="楷体_GB2312" pitchFamily="49" charset="-122"/>
                <a:sym typeface="Arial" pitchFamily="34" charset="0"/>
              </a:rPr>
              <a:t>1</a:t>
            </a:r>
            <a:r>
              <a:rPr lang="zh-CN" altLang="en-US" sz="2205" b="1" smtClean="0">
                <a:solidFill>
                  <a:schemeClr val="tx2"/>
                </a:solidFill>
                <a:latin typeface="Arial" pitchFamily="34" charset="0"/>
                <a:ea typeface="楷体_GB2312" pitchFamily="49" charset="-122"/>
                <a:sym typeface="Arial" pitchFamily="34" charset="0"/>
              </a:rPr>
              <a:t>：通过</a:t>
            </a:r>
            <a:r>
              <a:rPr lang="en-US" altLang="zh-CN" sz="2205" b="1" smtClean="0">
                <a:solidFill>
                  <a:schemeClr val="tx2"/>
                </a:solidFill>
                <a:latin typeface="Arial" pitchFamily="34" charset="0"/>
                <a:ea typeface="楷体_GB2312" pitchFamily="49" charset="-122"/>
                <a:sym typeface="Arial" pitchFamily="34" charset="0"/>
              </a:rPr>
              <a:t>CRM</a:t>
            </a:r>
            <a:r>
              <a:rPr lang="zh-CN" altLang="en-US" sz="2205" b="1" smtClean="0">
                <a:solidFill>
                  <a:schemeClr val="tx2"/>
                </a:solidFill>
                <a:latin typeface="Arial" pitchFamily="34" charset="0"/>
                <a:ea typeface="楷体_GB2312" pitchFamily="49" charset="-122"/>
                <a:sym typeface="Arial" pitchFamily="34" charset="0"/>
              </a:rPr>
              <a:t>项目以整</a:t>
            </a:r>
            <a:r>
              <a:rPr lang="zh-CN" altLang="en-US" sz="2205" b="1">
                <a:solidFill>
                  <a:schemeClr val="tx2"/>
                </a:solidFill>
                <a:latin typeface="Arial" pitchFamily="34" charset="0"/>
                <a:ea typeface="楷体_GB2312" pitchFamily="49" charset="-122"/>
                <a:sym typeface="Arial" pitchFamily="34" charset="0"/>
              </a:rPr>
              <a:t>合自身的客户资源体系、提高客户忠诚度、打造核心竞争能力，建立从战略到执行的客户关系管理体系</a:t>
            </a:r>
            <a:endParaRPr lang="en-US" altLang="en-US" sz="2205" b="1">
              <a:solidFill>
                <a:schemeClr val="tx2"/>
              </a:solidFill>
              <a:latin typeface="Arial" pitchFamily="34" charset="0"/>
              <a:ea typeface="楷体_GB2312" pitchFamily="49" charset="-122"/>
              <a:sym typeface="Arial" pitchFamily="34" charset="0"/>
            </a:endParaRPr>
          </a:p>
        </p:txBody>
      </p:sp>
      <p:grpSp>
        <p:nvGrpSpPr>
          <p:cNvPr id="2" name="组合 1"/>
          <p:cNvGrpSpPr/>
          <p:nvPr/>
        </p:nvGrpSpPr>
        <p:grpSpPr>
          <a:xfrm>
            <a:off x="810196" y="1103801"/>
            <a:ext cx="9232791" cy="5053094"/>
            <a:chOff x="286605" y="1879814"/>
            <a:chExt cx="9232791" cy="5053094"/>
          </a:xfrm>
        </p:grpSpPr>
        <p:sp>
          <p:nvSpPr>
            <p:cNvPr id="24586" name="直接连接符 49"/>
            <p:cNvSpPr>
              <a:spLocks noChangeShapeType="1"/>
            </p:cNvSpPr>
            <p:nvPr/>
          </p:nvSpPr>
          <p:spPr bwMode="auto">
            <a:xfrm flipH="1">
              <a:off x="710177" y="6924156"/>
              <a:ext cx="1850058" cy="8752"/>
            </a:xfrm>
            <a:prstGeom prst="line">
              <a:avLst/>
            </a:prstGeom>
            <a:ln>
              <a:prstDash val="sysDash"/>
            </a:ln>
          </p:spPr>
          <p:style>
            <a:lnRef idx="1">
              <a:schemeClr val="dk1"/>
            </a:lnRef>
            <a:fillRef idx="0">
              <a:schemeClr val="dk1"/>
            </a:fillRef>
            <a:effectRef idx="0">
              <a:schemeClr val="dk1"/>
            </a:effectRef>
            <a:fontRef idx="minor">
              <a:schemeClr val="tx1"/>
            </a:fontRef>
          </p:style>
          <p:txBody>
            <a:bodyPr/>
            <a:lstStyle>
              <a:defPPr>
                <a:defRPr lang="zh-CN"/>
              </a:defPPr>
              <a:lvl1pPr algn="l" rtl="0" fontAlgn="base">
                <a:spcBef>
                  <a:spcPct val="0"/>
                </a:spcBef>
                <a:spcAft>
                  <a:spcPct val="0"/>
                </a:spcAft>
                <a:defRPr sz="1600" kern="1200">
                  <a:solidFill>
                    <a:srgbClr val="080808"/>
                  </a:solidFill>
                  <a:latin typeface="Arial"/>
                  <a:ea typeface="宋体" charset="-122"/>
                  <a:cs typeface="+mn-cs"/>
                </a:defRPr>
              </a:lvl1pPr>
              <a:lvl2pPr marL="520700" indent="-63500" algn="l" rtl="0" fontAlgn="base">
                <a:spcBef>
                  <a:spcPct val="0"/>
                </a:spcBef>
                <a:spcAft>
                  <a:spcPct val="0"/>
                </a:spcAft>
                <a:defRPr sz="1600" kern="1200">
                  <a:solidFill>
                    <a:srgbClr val="080808"/>
                  </a:solidFill>
                  <a:latin typeface="Arial"/>
                  <a:ea typeface="宋体" charset="-122"/>
                  <a:cs typeface="+mn-cs"/>
                </a:defRPr>
              </a:lvl2pPr>
              <a:lvl3pPr marL="1042988" indent="-128588" algn="l" rtl="0" fontAlgn="base">
                <a:spcBef>
                  <a:spcPct val="0"/>
                </a:spcBef>
                <a:spcAft>
                  <a:spcPct val="0"/>
                </a:spcAft>
                <a:defRPr sz="1600" kern="1200">
                  <a:solidFill>
                    <a:srgbClr val="080808"/>
                  </a:solidFill>
                  <a:latin typeface="Arial"/>
                  <a:ea typeface="宋体" charset="-122"/>
                  <a:cs typeface="+mn-cs"/>
                </a:defRPr>
              </a:lvl3pPr>
              <a:lvl4pPr marL="1563688" indent="-192088" algn="l" rtl="0" fontAlgn="base">
                <a:spcBef>
                  <a:spcPct val="0"/>
                </a:spcBef>
                <a:spcAft>
                  <a:spcPct val="0"/>
                </a:spcAft>
                <a:defRPr sz="1600" kern="1200">
                  <a:solidFill>
                    <a:srgbClr val="080808"/>
                  </a:solidFill>
                  <a:latin typeface="Arial"/>
                  <a:ea typeface="宋体" charset="-122"/>
                  <a:cs typeface="+mn-cs"/>
                </a:defRPr>
              </a:lvl4pPr>
              <a:lvl5pPr marL="2085975" indent="-257175" algn="l" rtl="0" fontAlgn="base">
                <a:spcBef>
                  <a:spcPct val="0"/>
                </a:spcBef>
                <a:spcAft>
                  <a:spcPct val="0"/>
                </a:spcAft>
                <a:defRPr sz="1600" kern="1200">
                  <a:solidFill>
                    <a:srgbClr val="080808"/>
                  </a:solidFill>
                  <a:latin typeface="Arial"/>
                  <a:ea typeface="宋体" charset="-122"/>
                  <a:cs typeface="+mn-cs"/>
                </a:defRPr>
              </a:lvl5pPr>
              <a:lvl6pPr marL="2286000" algn="l" defTabSz="914400" rtl="0" eaLnBrk="1" latinLnBrk="0" hangingPunct="1">
                <a:defRPr sz="1600" kern="1200">
                  <a:solidFill>
                    <a:srgbClr val="080808"/>
                  </a:solidFill>
                  <a:latin typeface="Arial"/>
                  <a:ea typeface="宋体" charset="-122"/>
                  <a:cs typeface="+mn-cs"/>
                </a:defRPr>
              </a:lvl6pPr>
              <a:lvl7pPr marL="2743200" algn="l" defTabSz="914400" rtl="0" eaLnBrk="1" latinLnBrk="0" hangingPunct="1">
                <a:defRPr sz="1600" kern="1200">
                  <a:solidFill>
                    <a:srgbClr val="080808"/>
                  </a:solidFill>
                  <a:latin typeface="Arial"/>
                  <a:ea typeface="宋体" charset="-122"/>
                  <a:cs typeface="+mn-cs"/>
                </a:defRPr>
              </a:lvl7pPr>
              <a:lvl8pPr marL="3200400" algn="l" defTabSz="914400" rtl="0" eaLnBrk="1" latinLnBrk="0" hangingPunct="1">
                <a:defRPr sz="1600" kern="1200">
                  <a:solidFill>
                    <a:srgbClr val="080808"/>
                  </a:solidFill>
                  <a:latin typeface="Arial"/>
                  <a:ea typeface="宋体" charset="-122"/>
                  <a:cs typeface="+mn-cs"/>
                </a:defRPr>
              </a:lvl8pPr>
              <a:lvl9pPr marL="3657600" algn="l" defTabSz="914400" rtl="0" eaLnBrk="1" latinLnBrk="0" hangingPunct="1">
                <a:defRPr sz="1600" kern="1200">
                  <a:solidFill>
                    <a:srgbClr val="080808"/>
                  </a:solidFill>
                  <a:latin typeface="Arial"/>
                  <a:ea typeface="宋体" charset="-122"/>
                  <a:cs typeface="+mn-cs"/>
                </a:defRPr>
              </a:lvl9pPr>
            </a:lstStyle>
            <a:p>
              <a:pPr algn="ctr">
                <a:defRPr/>
              </a:pPr>
              <a:endParaRPr lang="zh-CN" altLang="en-US" sz="1764"/>
            </a:p>
          </p:txBody>
        </p:sp>
        <p:sp>
          <p:nvSpPr>
            <p:cNvPr id="24589" name="TextBox 52"/>
            <p:cNvSpPr>
              <a:spLocks noChangeArrowheads="1"/>
            </p:cNvSpPr>
            <p:nvPr/>
          </p:nvSpPr>
          <p:spPr bwMode="auto">
            <a:xfrm>
              <a:off x="319860" y="2702451"/>
              <a:ext cx="1183198" cy="256480"/>
            </a:xfrm>
            <a:prstGeom prst="rect">
              <a:avLst/>
            </a:prstGeom>
            <a:noFill/>
            <a:ln>
              <a:noFill/>
            </a:ln>
            <a:extLst/>
          </p:spPr>
          <p:txBody>
            <a:bodyPr lIns="0" tIns="0" rIns="0" bIns="0">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lnSpc>
                  <a:spcPts val="2026"/>
                </a:lnSpc>
                <a:tabLst>
                  <a:tab pos="378047"/>
                </a:tabLst>
                <a:defRPr/>
              </a:pPr>
              <a:r>
                <a:rPr lang="zh-CN" altLang="en-US" sz="1764" b="1">
                  <a:solidFill>
                    <a:srgbClr val="000000"/>
                  </a:solidFill>
                  <a:latin typeface="+mn-ea"/>
                  <a:ea typeface="+mn-ea"/>
                  <a:sym typeface="微软雅黑" pitchFamily="34" charset="-122"/>
                </a:rPr>
                <a:t>整体策略</a:t>
              </a:r>
              <a:endParaRPr lang="zh-CN" altLang="en-US" sz="1764">
                <a:latin typeface="+mn-ea"/>
                <a:ea typeface="+mn-ea"/>
              </a:endParaRPr>
            </a:p>
          </p:txBody>
        </p:sp>
        <p:sp>
          <p:nvSpPr>
            <p:cNvPr id="14341" name="TextBox 53"/>
            <p:cNvSpPr>
              <a:spLocks noChangeArrowheads="1"/>
            </p:cNvSpPr>
            <p:nvPr/>
          </p:nvSpPr>
          <p:spPr bwMode="auto">
            <a:xfrm>
              <a:off x="286605" y="4363479"/>
              <a:ext cx="1184948" cy="256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algn="l" rtl="0" fontAlgn="base">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355600"/>
                </a:tabLst>
                <a:defRPr sz="1400" kern="1200">
                  <a:solidFill>
                    <a:schemeClr val="tx1"/>
                  </a:solidFill>
                  <a:latin typeface="楷体_GB2312" panose="02010609030101010101" pitchFamily="49" charset="-122"/>
                  <a:ea typeface="宋体" pitchFamily="2" charset="-122"/>
                  <a:cs typeface="+mn-cs"/>
                </a:defRPr>
              </a:lvl9pPr>
            </a:lstStyle>
            <a:p>
              <a:pPr algn="ctr">
                <a:lnSpc>
                  <a:spcPts val="2026"/>
                </a:lnSpc>
              </a:pPr>
              <a:r>
                <a:rPr lang="zh-CN" altLang="en-US" sz="1544" b="1">
                  <a:solidFill>
                    <a:srgbClr val="000000"/>
                  </a:solidFill>
                  <a:ea typeface="楷体_GB2312" pitchFamily="49" charset="-122"/>
                  <a:sym typeface="微软雅黑" pitchFamily="34" charset="-122"/>
                </a:rPr>
                <a:t>运营模式</a:t>
              </a:r>
              <a:endParaRPr lang="zh-CN" altLang="en-US" sz="1544">
                <a:ea typeface="楷体_GB2312" pitchFamily="49" charset="-122"/>
              </a:endParaRPr>
            </a:p>
          </p:txBody>
        </p:sp>
        <p:sp>
          <p:nvSpPr>
            <p:cNvPr id="14342" name="TextBox 54"/>
            <p:cNvSpPr>
              <a:spLocks noChangeArrowheads="1"/>
            </p:cNvSpPr>
            <p:nvPr/>
          </p:nvSpPr>
          <p:spPr bwMode="auto">
            <a:xfrm>
              <a:off x="319861" y="5655195"/>
              <a:ext cx="1184948" cy="256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defPPr>
                <a:defRPr lang="zh-CN"/>
              </a:defPPr>
              <a:lvl1pPr algn="l" rtl="0" fontAlgn="base">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266700"/>
                </a:tabLst>
                <a:defRPr sz="1400" kern="1200">
                  <a:solidFill>
                    <a:schemeClr val="tx1"/>
                  </a:solidFill>
                  <a:latin typeface="楷体_GB2312" panose="02010609030101010101" pitchFamily="49" charset="-122"/>
                  <a:ea typeface="宋体" pitchFamily="2" charset="-122"/>
                  <a:cs typeface="+mn-cs"/>
                </a:defRPr>
              </a:lvl9pPr>
            </a:lstStyle>
            <a:p>
              <a:pPr algn="ctr">
                <a:lnSpc>
                  <a:spcPts val="2026"/>
                </a:lnSpc>
              </a:pPr>
              <a:r>
                <a:rPr lang="en-US" altLang="zh-CN" sz="1544" b="1">
                  <a:solidFill>
                    <a:srgbClr val="000000"/>
                  </a:solidFill>
                  <a:ea typeface="楷体_GB2312" pitchFamily="49" charset="-122"/>
                  <a:sym typeface="Arial" pitchFamily="34" charset="0"/>
                </a:rPr>
                <a:t>IT</a:t>
              </a:r>
              <a:r>
                <a:rPr lang="zh-CN" altLang="en-US" sz="1544" b="1">
                  <a:solidFill>
                    <a:srgbClr val="000000"/>
                  </a:solidFill>
                  <a:ea typeface="楷体_GB2312" pitchFamily="49" charset="-122"/>
                  <a:sym typeface="Arial" pitchFamily="34" charset="0"/>
                </a:rPr>
                <a:t>支撑</a:t>
              </a:r>
              <a:endParaRPr lang="zh-CN" altLang="en-US" sz="1544">
                <a:ea typeface="楷体_GB2312" pitchFamily="49" charset="-122"/>
              </a:endParaRPr>
            </a:p>
          </p:txBody>
        </p:sp>
        <p:sp>
          <p:nvSpPr>
            <p:cNvPr id="24592" name="Line 3"/>
            <p:cNvSpPr>
              <a:spLocks noChangeShapeType="1"/>
            </p:cNvSpPr>
            <p:nvPr/>
          </p:nvSpPr>
          <p:spPr bwMode="auto">
            <a:xfrm>
              <a:off x="860702" y="3309803"/>
              <a:ext cx="1750" cy="372812"/>
            </a:xfrm>
            <a:prstGeom prst="line">
              <a:avLst/>
            </a:prstGeom>
            <a:noFill/>
            <a:ln w="22225">
              <a:solidFill>
                <a:schemeClr val="hlink"/>
              </a:solidFill>
              <a:round/>
              <a:tailEnd type="triangle" w="med" len="med"/>
            </a:ln>
            <a:extLst/>
          </p:spPr>
          <p:txBody>
            <a:bodyPr wrap="none"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sz="1764">
                <a:latin typeface="+mn-ea"/>
                <a:ea typeface="+mn-ea"/>
              </a:endParaRPr>
            </a:p>
          </p:txBody>
        </p:sp>
        <p:sp>
          <p:nvSpPr>
            <p:cNvPr id="24593" name="Line 3"/>
            <p:cNvSpPr>
              <a:spLocks noChangeShapeType="1"/>
            </p:cNvSpPr>
            <p:nvPr/>
          </p:nvSpPr>
          <p:spPr bwMode="auto">
            <a:xfrm>
              <a:off x="860702" y="4843059"/>
              <a:ext cx="1750" cy="75262"/>
            </a:xfrm>
            <a:prstGeom prst="line">
              <a:avLst/>
            </a:prstGeom>
            <a:noFill/>
            <a:ln w="22225">
              <a:solidFill>
                <a:schemeClr val="hlink"/>
              </a:solidFill>
              <a:round/>
              <a:tailEnd type="triangle" w="med" len="med"/>
            </a:ln>
            <a:extLst/>
          </p:spPr>
          <p:txBody>
            <a:bodyPr wrap="none"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sz="1764">
                <a:latin typeface="+mn-ea"/>
                <a:ea typeface="+mn-ea"/>
              </a:endParaRPr>
            </a:p>
          </p:txBody>
        </p:sp>
        <p:sp>
          <p:nvSpPr>
            <p:cNvPr id="24594" name="Line 3"/>
            <p:cNvSpPr>
              <a:spLocks noChangeShapeType="1"/>
            </p:cNvSpPr>
            <p:nvPr/>
          </p:nvSpPr>
          <p:spPr bwMode="auto">
            <a:xfrm>
              <a:off x="860702" y="6164529"/>
              <a:ext cx="1750" cy="714119"/>
            </a:xfrm>
            <a:prstGeom prst="line">
              <a:avLst/>
            </a:prstGeom>
            <a:noFill/>
            <a:ln w="22225">
              <a:solidFill>
                <a:schemeClr val="hlink"/>
              </a:solidFill>
              <a:round/>
              <a:tailEnd type="triangle" w="med" len="med"/>
            </a:ln>
            <a:extLst/>
          </p:spPr>
          <p:txBody>
            <a:bodyPr wrap="none"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sz="1764">
                <a:latin typeface="+mn-ea"/>
                <a:ea typeface="+mn-ea"/>
              </a:endParaRPr>
            </a:p>
          </p:txBody>
        </p:sp>
        <p:sp>
          <p:nvSpPr>
            <p:cNvPr id="24595" name="Line 3"/>
            <p:cNvSpPr>
              <a:spLocks noChangeShapeType="1"/>
            </p:cNvSpPr>
            <p:nvPr/>
          </p:nvSpPr>
          <p:spPr bwMode="auto">
            <a:xfrm flipV="1">
              <a:off x="860702" y="2135357"/>
              <a:ext cx="1750" cy="476079"/>
            </a:xfrm>
            <a:prstGeom prst="line">
              <a:avLst/>
            </a:prstGeom>
            <a:noFill/>
            <a:ln w="22225">
              <a:solidFill>
                <a:schemeClr val="hlink"/>
              </a:solidFill>
              <a:round/>
              <a:tailEnd type="triangle" w="med" len="med"/>
            </a:ln>
            <a:extLst/>
          </p:spPr>
          <p:txBody>
            <a:bodyPr wrap="none"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sz="1764">
                <a:latin typeface="+mn-ea"/>
                <a:ea typeface="+mn-ea"/>
              </a:endParaRPr>
            </a:p>
          </p:txBody>
        </p:sp>
        <p:sp>
          <p:nvSpPr>
            <p:cNvPr id="24596" name="Line 3"/>
            <p:cNvSpPr>
              <a:spLocks noChangeShapeType="1"/>
            </p:cNvSpPr>
            <p:nvPr/>
          </p:nvSpPr>
          <p:spPr bwMode="auto">
            <a:xfrm flipV="1">
              <a:off x="860702" y="3990666"/>
              <a:ext cx="1750" cy="386815"/>
            </a:xfrm>
            <a:prstGeom prst="line">
              <a:avLst/>
            </a:prstGeom>
            <a:noFill/>
            <a:ln w="22225">
              <a:solidFill>
                <a:schemeClr val="hlink"/>
              </a:solidFill>
              <a:round/>
              <a:tailEnd type="triangle" w="med" len="med"/>
            </a:ln>
            <a:extLst/>
          </p:spPr>
          <p:txBody>
            <a:bodyPr wrap="none"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sz="1764">
                <a:latin typeface="+mn-ea"/>
                <a:ea typeface="+mn-ea"/>
              </a:endParaRPr>
            </a:p>
          </p:txBody>
        </p:sp>
        <p:sp>
          <p:nvSpPr>
            <p:cNvPr id="24597" name="Line 3"/>
            <p:cNvSpPr>
              <a:spLocks noChangeShapeType="1"/>
            </p:cNvSpPr>
            <p:nvPr/>
          </p:nvSpPr>
          <p:spPr bwMode="auto">
            <a:xfrm flipV="1">
              <a:off x="860702" y="4997084"/>
              <a:ext cx="1750" cy="635356"/>
            </a:xfrm>
            <a:prstGeom prst="line">
              <a:avLst/>
            </a:prstGeom>
            <a:noFill/>
            <a:ln w="22225">
              <a:solidFill>
                <a:schemeClr val="hlink"/>
              </a:solidFill>
              <a:round/>
              <a:tailEnd type="triangle" w="med" len="med"/>
            </a:ln>
            <a:extLst/>
          </p:spPr>
          <p:txBody>
            <a:bodyPr wrap="none" lIns="0" tIns="0" rIns="0" bIns="0"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en-US" sz="1764">
                <a:latin typeface="+mn-ea"/>
                <a:ea typeface="+mn-ea"/>
              </a:endParaRPr>
            </a:p>
          </p:txBody>
        </p:sp>
        <p:sp>
          <p:nvSpPr>
            <p:cNvPr id="24581" name="AutoShape 11"/>
            <p:cNvSpPr>
              <a:spLocks noChangeArrowheads="1"/>
            </p:cNvSpPr>
            <p:nvPr/>
          </p:nvSpPr>
          <p:spPr bwMode="auto">
            <a:xfrm rot="10800000" flipH="1" flipV="1">
              <a:off x="1671086" y="4246983"/>
              <a:ext cx="7848310" cy="539293"/>
            </a:xfrm>
            <a:prstGeom prst="triangle">
              <a:avLst>
                <a:gd name="adj" fmla="val 50000"/>
              </a:avLst>
            </a:prstGeom>
            <a:solidFill>
              <a:schemeClr val="accent2">
                <a:lumMod val="60000"/>
                <a:lumOff val="40000"/>
              </a:schemeClr>
            </a:solidFill>
            <a:ln>
              <a:noFill/>
            </a:ln>
          </p:spPr>
          <p:txBody>
            <a:bodyPr lIns="0" tIns="0" rIns="0" bIns="0" anchor="ctr">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defRPr/>
              </a:pPr>
              <a:endParaRPr lang="zh-CN" altLang="zh-CN" sz="1764">
                <a:solidFill>
                  <a:srgbClr val="080808"/>
                </a:solidFill>
                <a:ea typeface="楷体_GB2312" pitchFamily="49" charset="-122"/>
                <a:sym typeface="Arial"/>
              </a:endParaRPr>
            </a:p>
          </p:txBody>
        </p:sp>
        <p:sp>
          <p:nvSpPr>
            <p:cNvPr id="14350" name="TextBox 63"/>
            <p:cNvSpPr>
              <a:spLocks noChangeArrowheads="1"/>
            </p:cNvSpPr>
            <p:nvPr/>
          </p:nvSpPr>
          <p:spPr bwMode="auto">
            <a:xfrm>
              <a:off x="5279104" y="2233373"/>
              <a:ext cx="509755" cy="4231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76200"/>
                </a:tabLst>
                <a:defRPr sz="1400" kern="1200">
                  <a:solidFill>
                    <a:schemeClr val="tx1"/>
                  </a:solidFill>
                  <a:latin typeface="楷体_GB2312" panose="02010609030101010101" pitchFamily="49" charset="-122"/>
                  <a:ea typeface="宋体" pitchFamily="2" charset="-122"/>
                  <a:cs typeface="+mn-cs"/>
                </a:defRPr>
              </a:lvl9pPr>
            </a:lstStyle>
            <a:p>
              <a:pPr algn="ctr">
                <a:lnSpc>
                  <a:spcPts val="1736"/>
                </a:lnSpc>
              </a:pPr>
              <a:r>
                <a:rPr lang="zh-CN" altLang="en-US" sz="1544">
                  <a:solidFill>
                    <a:srgbClr val="080808"/>
                  </a:solidFill>
                  <a:ea typeface="楷体_GB2312" pitchFamily="49" charset="-122"/>
                  <a:sym typeface="Arial" pitchFamily="34" charset="0"/>
                </a:rPr>
                <a:t>	</a:t>
              </a:r>
              <a:r>
                <a:rPr lang="zh-CN" altLang="en-US" sz="1323" b="1">
                  <a:solidFill>
                    <a:srgbClr val="000000"/>
                  </a:solidFill>
                  <a:latin typeface="微软雅黑" pitchFamily="34" charset="-122"/>
                  <a:ea typeface="楷体_GB2312" pitchFamily="49" charset="-122"/>
                  <a:sym typeface="微软雅黑" pitchFamily="34" charset="-122"/>
                </a:rPr>
                <a:t>愿景</a:t>
              </a:r>
            </a:p>
            <a:p>
              <a:pPr algn="ctr">
                <a:lnSpc>
                  <a:spcPts val="1585"/>
                </a:lnSpc>
              </a:pPr>
              <a:r>
                <a:rPr lang="zh-CN" altLang="en-US" sz="1323" b="1">
                  <a:solidFill>
                    <a:srgbClr val="000000"/>
                  </a:solidFill>
                  <a:latin typeface="微软雅黑" pitchFamily="34" charset="-122"/>
                  <a:ea typeface="楷体_GB2312" pitchFamily="49" charset="-122"/>
                  <a:sym typeface="微软雅黑" pitchFamily="34" charset="-122"/>
                </a:rPr>
                <a:t>及目标</a:t>
              </a:r>
              <a:endParaRPr lang="zh-CN" altLang="en-US" sz="1544">
                <a:ea typeface="楷体_GB2312" pitchFamily="49" charset="-122"/>
              </a:endParaRPr>
            </a:p>
          </p:txBody>
        </p:sp>
        <p:sp>
          <p:nvSpPr>
            <p:cNvPr id="24600" name="直接连接符 64"/>
            <p:cNvSpPr>
              <a:spLocks noChangeShapeType="1"/>
            </p:cNvSpPr>
            <p:nvPr/>
          </p:nvSpPr>
          <p:spPr bwMode="auto">
            <a:xfrm flipH="1">
              <a:off x="5024647" y="2802218"/>
              <a:ext cx="1151692" cy="0"/>
            </a:xfrm>
            <a:prstGeom prst="line">
              <a:avLst/>
            </a:prstGeom>
          </p:spPr>
          <p:style>
            <a:lnRef idx="1">
              <a:schemeClr val="dk1"/>
            </a:lnRef>
            <a:fillRef idx="0">
              <a:schemeClr val="dk1"/>
            </a:fillRef>
            <a:effectRef idx="0">
              <a:schemeClr val="dk1"/>
            </a:effectRef>
            <a:fontRef idx="minor">
              <a:schemeClr val="tx1"/>
            </a:fontRef>
          </p:style>
          <p:txBody>
            <a:bodyPr/>
            <a:lstStyle>
              <a:defPPr>
                <a:defRPr lang="zh-CN"/>
              </a:defPPr>
              <a:lvl1pPr algn="l" rtl="0" fontAlgn="base">
                <a:spcBef>
                  <a:spcPct val="0"/>
                </a:spcBef>
                <a:spcAft>
                  <a:spcPct val="0"/>
                </a:spcAft>
                <a:defRPr sz="1600" kern="1200">
                  <a:solidFill>
                    <a:srgbClr val="080808"/>
                  </a:solidFill>
                  <a:latin typeface="Arial"/>
                  <a:ea typeface="宋体" charset="-122"/>
                  <a:cs typeface="+mn-cs"/>
                </a:defRPr>
              </a:lvl1pPr>
              <a:lvl2pPr marL="520700" indent="-63500" algn="l" rtl="0" fontAlgn="base">
                <a:spcBef>
                  <a:spcPct val="0"/>
                </a:spcBef>
                <a:spcAft>
                  <a:spcPct val="0"/>
                </a:spcAft>
                <a:defRPr sz="1600" kern="1200">
                  <a:solidFill>
                    <a:srgbClr val="080808"/>
                  </a:solidFill>
                  <a:latin typeface="Arial"/>
                  <a:ea typeface="宋体" charset="-122"/>
                  <a:cs typeface="+mn-cs"/>
                </a:defRPr>
              </a:lvl2pPr>
              <a:lvl3pPr marL="1042988" indent="-128588" algn="l" rtl="0" fontAlgn="base">
                <a:spcBef>
                  <a:spcPct val="0"/>
                </a:spcBef>
                <a:spcAft>
                  <a:spcPct val="0"/>
                </a:spcAft>
                <a:defRPr sz="1600" kern="1200">
                  <a:solidFill>
                    <a:srgbClr val="080808"/>
                  </a:solidFill>
                  <a:latin typeface="Arial"/>
                  <a:ea typeface="宋体" charset="-122"/>
                  <a:cs typeface="+mn-cs"/>
                </a:defRPr>
              </a:lvl3pPr>
              <a:lvl4pPr marL="1563688" indent="-192088" algn="l" rtl="0" fontAlgn="base">
                <a:spcBef>
                  <a:spcPct val="0"/>
                </a:spcBef>
                <a:spcAft>
                  <a:spcPct val="0"/>
                </a:spcAft>
                <a:defRPr sz="1600" kern="1200">
                  <a:solidFill>
                    <a:srgbClr val="080808"/>
                  </a:solidFill>
                  <a:latin typeface="Arial"/>
                  <a:ea typeface="宋体" charset="-122"/>
                  <a:cs typeface="+mn-cs"/>
                </a:defRPr>
              </a:lvl4pPr>
              <a:lvl5pPr marL="2085975" indent="-257175" algn="l" rtl="0" fontAlgn="base">
                <a:spcBef>
                  <a:spcPct val="0"/>
                </a:spcBef>
                <a:spcAft>
                  <a:spcPct val="0"/>
                </a:spcAft>
                <a:defRPr sz="1600" kern="1200">
                  <a:solidFill>
                    <a:srgbClr val="080808"/>
                  </a:solidFill>
                  <a:latin typeface="Arial"/>
                  <a:ea typeface="宋体" charset="-122"/>
                  <a:cs typeface="+mn-cs"/>
                </a:defRPr>
              </a:lvl5pPr>
              <a:lvl6pPr marL="2286000" algn="l" defTabSz="914400" rtl="0" eaLnBrk="1" latinLnBrk="0" hangingPunct="1">
                <a:defRPr sz="1600" kern="1200">
                  <a:solidFill>
                    <a:srgbClr val="080808"/>
                  </a:solidFill>
                  <a:latin typeface="Arial"/>
                  <a:ea typeface="宋体" charset="-122"/>
                  <a:cs typeface="+mn-cs"/>
                </a:defRPr>
              </a:lvl6pPr>
              <a:lvl7pPr marL="2743200" algn="l" defTabSz="914400" rtl="0" eaLnBrk="1" latinLnBrk="0" hangingPunct="1">
                <a:defRPr sz="1600" kern="1200">
                  <a:solidFill>
                    <a:srgbClr val="080808"/>
                  </a:solidFill>
                  <a:latin typeface="Arial"/>
                  <a:ea typeface="宋体" charset="-122"/>
                  <a:cs typeface="+mn-cs"/>
                </a:defRPr>
              </a:lvl7pPr>
              <a:lvl8pPr marL="3200400" algn="l" defTabSz="914400" rtl="0" eaLnBrk="1" latinLnBrk="0" hangingPunct="1">
                <a:defRPr sz="1600" kern="1200">
                  <a:solidFill>
                    <a:srgbClr val="080808"/>
                  </a:solidFill>
                  <a:latin typeface="Arial"/>
                  <a:ea typeface="宋体" charset="-122"/>
                  <a:cs typeface="+mn-cs"/>
                </a:defRPr>
              </a:lvl8pPr>
              <a:lvl9pPr marL="3657600" algn="l" defTabSz="914400" rtl="0" eaLnBrk="1" latinLnBrk="0" hangingPunct="1">
                <a:defRPr sz="1600" kern="1200">
                  <a:solidFill>
                    <a:srgbClr val="080808"/>
                  </a:solidFill>
                  <a:latin typeface="Arial"/>
                  <a:ea typeface="宋体" charset="-122"/>
                  <a:cs typeface="+mn-cs"/>
                </a:defRPr>
              </a:lvl9pPr>
            </a:lstStyle>
            <a:p>
              <a:pPr algn="ctr">
                <a:defRPr/>
              </a:pPr>
              <a:endParaRPr lang="zh-CN" altLang="en-US" sz="1764"/>
            </a:p>
          </p:txBody>
        </p:sp>
        <p:sp>
          <p:nvSpPr>
            <p:cNvPr id="14352" name="TextBox 69"/>
            <p:cNvSpPr>
              <a:spLocks noChangeArrowheads="1"/>
            </p:cNvSpPr>
            <p:nvPr/>
          </p:nvSpPr>
          <p:spPr bwMode="auto">
            <a:xfrm>
              <a:off x="4947950" y="2868729"/>
              <a:ext cx="1359346"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9pPr>
            </a:lstStyle>
            <a:p>
              <a:pPr algn="ctr">
                <a:lnSpc>
                  <a:spcPts val="1736"/>
                </a:lnSpc>
              </a:pPr>
              <a:r>
                <a:rPr lang="zh-CN" altLang="en-US" sz="1323" b="1">
                  <a:solidFill>
                    <a:srgbClr val="000000"/>
                  </a:solidFill>
                  <a:latin typeface="微软雅黑" pitchFamily="34" charset="-122"/>
                  <a:ea typeface="楷体_GB2312" pitchFamily="49" charset="-122"/>
                  <a:sym typeface="微软雅黑" pitchFamily="34" charset="-122"/>
                </a:rPr>
                <a:t>客户关系管理能力</a:t>
              </a:r>
              <a:endParaRPr lang="zh-CN" altLang="en-US" sz="1544">
                <a:ea typeface="楷体_GB2312" pitchFamily="49" charset="-122"/>
              </a:endParaRPr>
            </a:p>
          </p:txBody>
        </p:sp>
        <p:sp>
          <p:nvSpPr>
            <p:cNvPr id="14353" name="TextBox 70"/>
            <p:cNvSpPr>
              <a:spLocks noChangeArrowheads="1"/>
            </p:cNvSpPr>
            <p:nvPr/>
          </p:nvSpPr>
          <p:spPr bwMode="auto">
            <a:xfrm rot="-2852959">
              <a:off x="2629257" y="4108325"/>
              <a:ext cx="397545"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9pPr>
            </a:lstStyle>
            <a:p>
              <a:pPr algn="ctr">
                <a:lnSpc>
                  <a:spcPts val="1736"/>
                </a:lnSpc>
              </a:pPr>
              <a:r>
                <a:rPr lang="zh-CN" altLang="en-US" sz="1544" b="1">
                  <a:solidFill>
                    <a:srgbClr val="000000"/>
                  </a:solidFill>
                  <a:latin typeface="微软雅黑" pitchFamily="34" charset="-122"/>
                  <a:ea typeface="楷体_GB2312" pitchFamily="49" charset="-122"/>
                  <a:sym typeface="微软雅黑" pitchFamily="34" charset="-122"/>
                </a:rPr>
                <a:t>指导</a:t>
              </a:r>
              <a:endParaRPr lang="zh-CN" altLang="en-US" sz="1544">
                <a:ea typeface="楷体_GB2312" pitchFamily="49" charset="-122"/>
              </a:endParaRPr>
            </a:p>
          </p:txBody>
        </p:sp>
        <p:sp>
          <p:nvSpPr>
            <p:cNvPr id="14354" name="TextBox 71"/>
            <p:cNvSpPr>
              <a:spLocks noChangeArrowheads="1"/>
            </p:cNvSpPr>
            <p:nvPr/>
          </p:nvSpPr>
          <p:spPr bwMode="auto">
            <a:xfrm rot="2716053">
              <a:off x="7878384" y="4045314"/>
              <a:ext cx="397545"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850900"/>
                </a:tabLst>
                <a:defRPr sz="1400" kern="1200">
                  <a:solidFill>
                    <a:schemeClr val="tx1"/>
                  </a:solidFill>
                  <a:latin typeface="楷体_GB2312" panose="02010609030101010101" pitchFamily="49" charset="-122"/>
                  <a:ea typeface="宋体" pitchFamily="2" charset="-122"/>
                  <a:cs typeface="+mn-cs"/>
                </a:defRPr>
              </a:lvl9pPr>
            </a:lstStyle>
            <a:p>
              <a:pPr algn="ctr">
                <a:lnSpc>
                  <a:spcPts val="1736"/>
                </a:lnSpc>
              </a:pPr>
              <a:r>
                <a:rPr lang="zh-CN" altLang="en-US" sz="1544" b="1">
                  <a:solidFill>
                    <a:srgbClr val="000000"/>
                  </a:solidFill>
                  <a:latin typeface="微软雅黑" pitchFamily="34" charset="-122"/>
                  <a:ea typeface="楷体_GB2312" pitchFamily="49" charset="-122"/>
                  <a:sym typeface="微软雅黑" pitchFamily="34" charset="-122"/>
                </a:rPr>
                <a:t>支撑</a:t>
              </a:r>
              <a:endParaRPr lang="zh-CN" altLang="en-US" sz="1544">
                <a:ea typeface="楷体_GB2312" pitchFamily="49" charset="-122"/>
              </a:endParaRPr>
            </a:p>
          </p:txBody>
        </p:sp>
        <p:sp>
          <p:nvSpPr>
            <p:cNvPr id="14355" name="TextBox 72"/>
            <p:cNvSpPr>
              <a:spLocks noChangeArrowheads="1"/>
            </p:cNvSpPr>
            <p:nvPr/>
          </p:nvSpPr>
          <p:spPr bwMode="auto">
            <a:xfrm>
              <a:off x="5024646" y="5924740"/>
              <a:ext cx="1134926"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9pPr>
            </a:lstStyle>
            <a:p>
              <a:pPr>
                <a:lnSpc>
                  <a:spcPts val="1736"/>
                </a:lnSpc>
              </a:pPr>
              <a:r>
                <a:rPr lang="zh-CN" altLang="en-US" sz="1544">
                  <a:solidFill>
                    <a:srgbClr val="080808"/>
                  </a:solidFill>
                  <a:ea typeface="楷体_GB2312" pitchFamily="49" charset="-122"/>
                  <a:sym typeface="Arial" pitchFamily="34" charset="0"/>
                </a:rPr>
                <a:t>	</a:t>
              </a:r>
              <a:r>
                <a:rPr lang="zh-CN" altLang="en-US" sz="1323" b="1">
                  <a:solidFill>
                    <a:srgbClr val="000000"/>
                  </a:solidFill>
                  <a:latin typeface="微软雅黑" pitchFamily="34" charset="-122"/>
                  <a:ea typeface="楷体_GB2312" pitchFamily="49" charset="-122"/>
                  <a:sym typeface="微软雅黑" pitchFamily="34" charset="-122"/>
                </a:rPr>
                <a:t>客户信息整合</a:t>
              </a:r>
              <a:endParaRPr lang="en-US" altLang="zh-CN" sz="1323" b="1">
                <a:solidFill>
                  <a:srgbClr val="000000"/>
                </a:solidFill>
                <a:latin typeface="微软雅黑" pitchFamily="34" charset="-122"/>
                <a:ea typeface="楷体_GB2312" pitchFamily="49" charset="-122"/>
                <a:sym typeface="微软雅黑" pitchFamily="34" charset="-122"/>
              </a:endParaRPr>
            </a:p>
          </p:txBody>
        </p:sp>
        <p:sp>
          <p:nvSpPr>
            <p:cNvPr id="14356" name="TextBox 73"/>
            <p:cNvSpPr>
              <a:spLocks noChangeArrowheads="1"/>
            </p:cNvSpPr>
            <p:nvPr/>
          </p:nvSpPr>
          <p:spPr bwMode="auto">
            <a:xfrm>
              <a:off x="5060984" y="4937575"/>
              <a:ext cx="1019510"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9pPr>
            </a:lstStyle>
            <a:p>
              <a:pPr algn="ctr">
                <a:lnSpc>
                  <a:spcPts val="1736"/>
                </a:lnSpc>
              </a:pPr>
              <a:r>
                <a:rPr lang="zh-CN" altLang="en-US" sz="1323" b="1">
                  <a:solidFill>
                    <a:srgbClr val="000000"/>
                  </a:solidFill>
                  <a:latin typeface="微软雅黑" pitchFamily="34" charset="-122"/>
                  <a:ea typeface="楷体_GB2312" pitchFamily="49" charset="-122"/>
                  <a:sym typeface="微软雅黑" pitchFamily="34" charset="-122"/>
                </a:rPr>
                <a:t>客户洞察分析</a:t>
              </a:r>
              <a:endParaRPr lang="zh-CN" altLang="en-US" sz="1544">
                <a:ea typeface="楷体_GB2312" pitchFamily="49" charset="-122"/>
              </a:endParaRPr>
            </a:p>
          </p:txBody>
        </p:sp>
        <p:sp>
          <p:nvSpPr>
            <p:cNvPr id="24606" name="矩形 74"/>
            <p:cNvSpPr/>
            <p:nvPr/>
          </p:nvSpPr>
          <p:spPr bwMode="auto">
            <a:xfrm>
              <a:off x="3162335" y="5149360"/>
              <a:ext cx="2373396" cy="339557"/>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50000"/>
                </a:spcBef>
                <a:defRPr/>
              </a:pPr>
              <a:r>
                <a:rPr lang="zh-CN" altLang="en-US" sz="1103">
                  <a:latin typeface="+mn-ea"/>
                  <a:ea typeface="+mn-ea"/>
                  <a:sym typeface="Arial"/>
                </a:rPr>
                <a:t>整体分析</a:t>
              </a:r>
              <a:endParaRPr lang="zh-CN" altLang="zh-CN" sz="1103">
                <a:latin typeface="+mn-ea"/>
                <a:ea typeface="+mn-ea"/>
                <a:sym typeface="Arial"/>
              </a:endParaRPr>
            </a:p>
          </p:txBody>
        </p:sp>
        <p:sp>
          <p:nvSpPr>
            <p:cNvPr id="24607" name="矩形 75"/>
            <p:cNvSpPr/>
            <p:nvPr/>
          </p:nvSpPr>
          <p:spPr bwMode="auto">
            <a:xfrm>
              <a:off x="5628498" y="5158112"/>
              <a:ext cx="2436407" cy="269545"/>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ea typeface="楷体_GB2312" pitchFamily="49" charset="-122"/>
                  <a:sym typeface="Arial" pitchFamily="34" charset="0"/>
                </a:rPr>
                <a:t>专题分析</a:t>
              </a:r>
              <a:br>
                <a:rPr kumimoji="0" lang="en-US" altLang="zh-CN" sz="1103">
                  <a:ea typeface="楷体_GB2312" pitchFamily="49" charset="-122"/>
                  <a:sym typeface="Arial" pitchFamily="34" charset="0"/>
                </a:rPr>
              </a:br>
              <a:r>
                <a:rPr kumimoji="0" lang="zh-CN" altLang="en-US" sz="1103">
                  <a:ea typeface="楷体_GB2312" pitchFamily="49" charset="-122"/>
                  <a:sym typeface="Arial" pitchFamily="34" charset="0"/>
                </a:rPr>
                <a:t>（市场</a:t>
              </a:r>
              <a:r>
                <a:rPr kumimoji="0" lang="en-US" altLang="zh-CN" sz="1103">
                  <a:ea typeface="楷体_GB2312" pitchFamily="49" charset="-122"/>
                  <a:sym typeface="Arial" pitchFamily="34" charset="0"/>
                </a:rPr>
                <a:t>/</a:t>
              </a:r>
              <a:r>
                <a:rPr kumimoji="0" lang="zh-CN" altLang="en-US" sz="1103">
                  <a:ea typeface="楷体_GB2312" pitchFamily="49" charset="-122"/>
                  <a:sym typeface="Arial" pitchFamily="34" charset="0"/>
                </a:rPr>
                <a:t>销售</a:t>
              </a:r>
              <a:r>
                <a:rPr kumimoji="0" lang="en-US" altLang="zh-CN" sz="1103">
                  <a:ea typeface="楷体_GB2312" pitchFamily="49" charset="-122"/>
                  <a:sym typeface="Arial" pitchFamily="34" charset="0"/>
                </a:rPr>
                <a:t>/</a:t>
              </a:r>
              <a:r>
                <a:rPr kumimoji="0" lang="zh-CN" altLang="en-US" sz="1103">
                  <a:ea typeface="楷体_GB2312" pitchFamily="49" charset="-122"/>
                  <a:sym typeface="Arial" pitchFamily="34" charset="0"/>
                </a:rPr>
                <a:t>客户</a:t>
              </a:r>
              <a:r>
                <a:rPr kumimoji="0" lang="en-US" altLang="zh-CN" sz="1103">
                  <a:ea typeface="楷体_GB2312" pitchFamily="49" charset="-122"/>
                  <a:sym typeface="Arial" pitchFamily="34" charset="0"/>
                </a:rPr>
                <a:t>/</a:t>
              </a:r>
              <a:r>
                <a:rPr kumimoji="0" lang="zh-CN" altLang="en-US" sz="1103">
                  <a:ea typeface="楷体_GB2312" pitchFamily="49" charset="-122"/>
                  <a:sym typeface="Arial" pitchFamily="34" charset="0"/>
                </a:rPr>
                <a:t>客服</a:t>
              </a:r>
              <a:r>
                <a:rPr kumimoji="0" lang="en-US" altLang="zh-CN" sz="1103">
                  <a:ea typeface="楷体_GB2312" pitchFamily="49" charset="-122"/>
                  <a:sym typeface="Arial" pitchFamily="34" charset="0"/>
                </a:rPr>
                <a:t>/</a:t>
              </a:r>
              <a:r>
                <a:rPr kumimoji="0" lang="zh-CN" altLang="en-US" sz="1103">
                  <a:ea typeface="楷体_GB2312" pitchFamily="49" charset="-122"/>
                  <a:sym typeface="Arial" pitchFamily="34" charset="0"/>
                </a:rPr>
                <a:t>产品）</a:t>
              </a:r>
              <a:endParaRPr kumimoji="0" lang="zh-CN" altLang="zh-CN" sz="1103">
                <a:ea typeface="楷体_GB2312" pitchFamily="49" charset="-122"/>
                <a:sym typeface="Arial" pitchFamily="34" charset="0"/>
              </a:endParaRPr>
            </a:p>
          </p:txBody>
        </p:sp>
        <p:sp>
          <p:nvSpPr>
            <p:cNvPr id="24610" name="矩形 78"/>
            <p:cNvSpPr/>
            <p:nvPr/>
          </p:nvSpPr>
          <p:spPr bwMode="auto">
            <a:xfrm>
              <a:off x="2603993" y="6162780"/>
              <a:ext cx="2928238" cy="276546"/>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客户信息整合</a:t>
              </a:r>
            </a:p>
          </p:txBody>
        </p:sp>
        <p:sp>
          <p:nvSpPr>
            <p:cNvPr id="24611" name="矩形 79"/>
            <p:cNvSpPr/>
            <p:nvPr/>
          </p:nvSpPr>
          <p:spPr bwMode="auto">
            <a:xfrm>
              <a:off x="5628498" y="6162780"/>
              <a:ext cx="2938740" cy="276546"/>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客户细分（分类、分级）</a:t>
              </a:r>
            </a:p>
          </p:txBody>
        </p:sp>
        <p:sp>
          <p:nvSpPr>
            <p:cNvPr id="24614" name="矩形 82"/>
            <p:cNvSpPr/>
            <p:nvPr/>
          </p:nvSpPr>
          <p:spPr bwMode="auto">
            <a:xfrm>
              <a:off x="2054401" y="6652861"/>
              <a:ext cx="1710035" cy="259043"/>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50000"/>
                </a:spcBef>
                <a:defRPr/>
              </a:pPr>
              <a:r>
                <a:rPr lang="en-US" altLang="zh-CN" sz="1103">
                  <a:latin typeface="Arial"/>
                  <a:ea typeface="楷体_GB2312"/>
                  <a:cs typeface="楷体_GB2312" charset="0"/>
                  <a:sym typeface="Arial"/>
                </a:rPr>
                <a:t>Call Center</a:t>
              </a:r>
              <a:endParaRPr lang="zh-CN" altLang="en-US" sz="1103">
                <a:latin typeface="Arial"/>
                <a:ea typeface="楷体_GB2312"/>
                <a:cs typeface="楷体_GB2312" charset="0"/>
                <a:sym typeface="Arial"/>
              </a:endParaRPr>
            </a:p>
          </p:txBody>
        </p:sp>
        <p:sp>
          <p:nvSpPr>
            <p:cNvPr id="24615" name="矩形 84"/>
            <p:cNvSpPr/>
            <p:nvPr/>
          </p:nvSpPr>
          <p:spPr bwMode="auto">
            <a:xfrm>
              <a:off x="3839699" y="6652861"/>
              <a:ext cx="1710035" cy="259043"/>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电子商务平台</a:t>
              </a:r>
            </a:p>
          </p:txBody>
        </p:sp>
        <p:sp>
          <p:nvSpPr>
            <p:cNvPr id="24616" name="矩形 85"/>
            <p:cNvSpPr/>
            <p:nvPr/>
          </p:nvSpPr>
          <p:spPr bwMode="auto">
            <a:xfrm>
              <a:off x="5626747" y="6652861"/>
              <a:ext cx="1708285" cy="259043"/>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50000"/>
                </a:spcBef>
                <a:defRPr/>
              </a:pPr>
              <a:r>
                <a:rPr lang="en-US" altLang="zh-CN" sz="1103">
                  <a:latin typeface="Arial"/>
                  <a:ea typeface="楷体_GB2312"/>
                  <a:cs typeface="楷体_GB2312" charset="0"/>
                  <a:sym typeface="Arial"/>
                </a:rPr>
                <a:t>ERP</a:t>
              </a:r>
              <a:endParaRPr lang="zh-CN" altLang="en-US" sz="1103">
                <a:latin typeface="Arial"/>
                <a:ea typeface="楷体_GB2312"/>
                <a:cs typeface="楷体_GB2312" charset="0"/>
                <a:sym typeface="Arial"/>
              </a:endParaRPr>
            </a:p>
          </p:txBody>
        </p:sp>
        <p:sp>
          <p:nvSpPr>
            <p:cNvPr id="24617" name="矩形 86"/>
            <p:cNvSpPr/>
            <p:nvPr/>
          </p:nvSpPr>
          <p:spPr bwMode="auto">
            <a:xfrm>
              <a:off x="7410296" y="6652861"/>
              <a:ext cx="1710035" cy="259043"/>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en-US" altLang="zh-CN" sz="1103">
                  <a:latin typeface="Arial" pitchFamily="34" charset="0"/>
                  <a:ea typeface="楷体_GB2312" pitchFamily="49" charset="-122"/>
                  <a:sym typeface="Arial" pitchFamily="34" charset="0"/>
                </a:rPr>
                <a:t>……</a:t>
              </a:r>
              <a:endParaRPr kumimoji="0" lang="zh-CN" altLang="zh-CN" sz="1103">
                <a:latin typeface="Arial" pitchFamily="34" charset="0"/>
                <a:ea typeface="楷体_GB2312" pitchFamily="49" charset="-122"/>
                <a:sym typeface="Arial" pitchFamily="34" charset="0"/>
              </a:endParaRPr>
            </a:p>
          </p:txBody>
        </p:sp>
        <p:sp>
          <p:nvSpPr>
            <p:cNvPr id="14365" name="矩形 91"/>
            <p:cNvSpPr/>
            <p:nvPr/>
          </p:nvSpPr>
          <p:spPr bwMode="auto">
            <a:xfrm>
              <a:off x="4067237" y="4125439"/>
              <a:ext cx="3033256" cy="281797"/>
            </a:xfrm>
            <a:prstGeom prst="rect">
              <a:avLst/>
            </a:prstGeom>
            <a:solidFill>
              <a:schemeClr val="accent1"/>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pPr>
              <a:endParaRPr lang="zh-CN" altLang="en-US" sz="1544" b="1" i="1">
                <a:solidFill>
                  <a:srgbClr val="CC0000"/>
                </a:solidFill>
                <a:latin typeface="Arial" pitchFamily="34" charset="0"/>
                <a:ea typeface="楷体_GB2312" pitchFamily="49" charset="-122"/>
                <a:sym typeface="Arial" pitchFamily="34" charset="0"/>
              </a:endParaRPr>
            </a:p>
          </p:txBody>
        </p:sp>
        <p:sp>
          <p:nvSpPr>
            <p:cNvPr id="14366" name="矩形 92"/>
            <p:cNvSpPr/>
            <p:nvPr/>
          </p:nvSpPr>
          <p:spPr bwMode="auto">
            <a:xfrm>
              <a:off x="4065486" y="4515754"/>
              <a:ext cx="3031506" cy="278297"/>
            </a:xfrm>
            <a:prstGeom prst="rect">
              <a:avLst/>
            </a:prstGeom>
            <a:solidFill>
              <a:schemeClr val="accent1"/>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pPr>
              <a:endParaRPr lang="zh-CN" altLang="en-US" sz="1544" b="1" i="1">
                <a:solidFill>
                  <a:srgbClr val="CC0000"/>
                </a:solidFill>
                <a:latin typeface="Arial" pitchFamily="34" charset="0"/>
                <a:ea typeface="楷体_GB2312" pitchFamily="49" charset="-122"/>
                <a:sym typeface="Arial" pitchFamily="34" charset="0"/>
              </a:endParaRPr>
            </a:p>
          </p:txBody>
        </p:sp>
        <p:sp>
          <p:nvSpPr>
            <p:cNvPr id="14367" name="TextBox 93"/>
            <p:cNvSpPr>
              <a:spLocks noChangeArrowheads="1"/>
            </p:cNvSpPr>
            <p:nvPr/>
          </p:nvSpPr>
          <p:spPr bwMode="auto">
            <a:xfrm>
              <a:off x="4156786" y="4270714"/>
              <a:ext cx="310983" cy="512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9pPr>
            </a:lstStyle>
            <a:p>
              <a:pPr algn="ctr">
                <a:lnSpc>
                  <a:spcPts val="1461"/>
                </a:lnSpc>
              </a:pPr>
              <a:r>
                <a:rPr lang="zh-CN" altLang="en-US" sz="1213">
                  <a:solidFill>
                    <a:srgbClr val="000000"/>
                  </a:solidFill>
                  <a:latin typeface="微软雅黑" pitchFamily="34" charset="-122"/>
                  <a:ea typeface="楷体_GB2312" pitchFamily="49" charset="-122"/>
                  <a:sym typeface="微软雅黑" pitchFamily="34" charset="-122"/>
                </a:rPr>
                <a:t>流程</a:t>
              </a:r>
            </a:p>
            <a:p>
              <a:pPr algn="ctr">
                <a:lnSpc>
                  <a:spcPts val="2508"/>
                </a:lnSpc>
              </a:pPr>
              <a:r>
                <a:rPr lang="zh-CN" altLang="en-US" sz="1213">
                  <a:solidFill>
                    <a:srgbClr val="000000"/>
                  </a:solidFill>
                  <a:latin typeface="微软雅黑" pitchFamily="34" charset="-122"/>
                  <a:ea typeface="楷体_GB2312" pitchFamily="49" charset="-122"/>
                  <a:sym typeface="微软雅黑" pitchFamily="34" charset="-122"/>
                </a:rPr>
                <a:t>组织</a:t>
              </a:r>
              <a:endParaRPr lang="zh-CN" altLang="en-US" sz="1544">
                <a:ea typeface="楷体_GB2312" pitchFamily="49" charset="-122"/>
              </a:endParaRPr>
            </a:p>
          </p:txBody>
        </p:sp>
        <p:sp>
          <p:nvSpPr>
            <p:cNvPr id="24625" name="矩形 94"/>
            <p:cNvSpPr/>
            <p:nvPr/>
          </p:nvSpPr>
          <p:spPr bwMode="auto">
            <a:xfrm>
              <a:off x="4538065" y="4141191"/>
              <a:ext cx="37106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市场管理</a:t>
              </a:r>
            </a:p>
          </p:txBody>
        </p:sp>
        <p:sp>
          <p:nvSpPr>
            <p:cNvPr id="24627" name="矩形 101"/>
            <p:cNvSpPr/>
            <p:nvPr/>
          </p:nvSpPr>
          <p:spPr bwMode="auto">
            <a:xfrm>
              <a:off x="4973888" y="4141191"/>
              <a:ext cx="37106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销售管理</a:t>
              </a:r>
            </a:p>
          </p:txBody>
        </p:sp>
        <p:sp>
          <p:nvSpPr>
            <p:cNvPr id="24628" name="矩形 102"/>
            <p:cNvSpPr/>
            <p:nvPr/>
          </p:nvSpPr>
          <p:spPr bwMode="auto">
            <a:xfrm>
              <a:off x="5413211" y="4141191"/>
              <a:ext cx="37106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客户管理</a:t>
              </a:r>
            </a:p>
          </p:txBody>
        </p:sp>
        <p:sp>
          <p:nvSpPr>
            <p:cNvPr id="24631" name="矩形 105"/>
            <p:cNvSpPr/>
            <p:nvPr/>
          </p:nvSpPr>
          <p:spPr bwMode="auto">
            <a:xfrm>
              <a:off x="5826280" y="4132440"/>
              <a:ext cx="37106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服务管理</a:t>
              </a:r>
            </a:p>
          </p:txBody>
        </p:sp>
        <p:sp>
          <p:nvSpPr>
            <p:cNvPr id="24632" name="矩形 106"/>
            <p:cNvSpPr/>
            <p:nvPr/>
          </p:nvSpPr>
          <p:spPr bwMode="auto">
            <a:xfrm>
              <a:off x="6263853" y="4132440"/>
              <a:ext cx="37106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产品管理</a:t>
              </a:r>
            </a:p>
          </p:txBody>
        </p:sp>
        <p:sp>
          <p:nvSpPr>
            <p:cNvPr id="24633" name="矩形 107"/>
            <p:cNvSpPr/>
            <p:nvPr/>
          </p:nvSpPr>
          <p:spPr bwMode="auto">
            <a:xfrm>
              <a:off x="6701426" y="4132440"/>
              <a:ext cx="37106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会员管理</a:t>
              </a:r>
            </a:p>
          </p:txBody>
        </p:sp>
        <p:sp>
          <p:nvSpPr>
            <p:cNvPr id="14374" name="TextBox 111"/>
            <p:cNvSpPr>
              <a:spLocks noChangeArrowheads="1"/>
            </p:cNvSpPr>
            <p:nvPr/>
          </p:nvSpPr>
          <p:spPr bwMode="auto">
            <a:xfrm>
              <a:off x="5070609" y="3899651"/>
              <a:ext cx="1019510"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9pPr>
            </a:lstStyle>
            <a:p>
              <a:pPr algn="ctr">
                <a:lnSpc>
                  <a:spcPts val="1736"/>
                </a:lnSpc>
              </a:pPr>
              <a:r>
                <a:rPr lang="zh-CN" altLang="en-US" sz="1323" b="1">
                  <a:solidFill>
                    <a:srgbClr val="000000"/>
                  </a:solidFill>
                  <a:latin typeface="微软雅黑" pitchFamily="34" charset="-122"/>
                  <a:ea typeface="楷体_GB2312" pitchFamily="49" charset="-122"/>
                  <a:sym typeface="微软雅黑" pitchFamily="34" charset="-122"/>
                </a:rPr>
                <a:t>客户管理运营</a:t>
              </a:r>
              <a:endParaRPr lang="zh-CN" altLang="en-US" sz="1544">
                <a:ea typeface="楷体_GB2312" pitchFamily="49" charset="-122"/>
              </a:endParaRPr>
            </a:p>
          </p:txBody>
        </p:sp>
        <p:sp>
          <p:nvSpPr>
            <p:cNvPr id="24638" name="矩形 112"/>
            <p:cNvSpPr/>
            <p:nvPr/>
          </p:nvSpPr>
          <p:spPr bwMode="auto">
            <a:xfrm>
              <a:off x="4721847" y="3133023"/>
              <a:ext cx="31680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市场能力</a:t>
              </a:r>
            </a:p>
          </p:txBody>
        </p:sp>
        <p:sp>
          <p:nvSpPr>
            <p:cNvPr id="24639" name="矩形 113"/>
            <p:cNvSpPr/>
            <p:nvPr/>
          </p:nvSpPr>
          <p:spPr bwMode="auto">
            <a:xfrm>
              <a:off x="5078907" y="3133023"/>
              <a:ext cx="31680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销售能力</a:t>
              </a:r>
            </a:p>
          </p:txBody>
        </p:sp>
        <p:sp>
          <p:nvSpPr>
            <p:cNvPr id="24640" name="矩形 114"/>
            <p:cNvSpPr/>
            <p:nvPr/>
          </p:nvSpPr>
          <p:spPr bwMode="auto">
            <a:xfrm>
              <a:off x="5432466" y="3133023"/>
              <a:ext cx="316802"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服务能力</a:t>
              </a:r>
            </a:p>
          </p:txBody>
        </p:sp>
        <p:sp>
          <p:nvSpPr>
            <p:cNvPr id="24641" name="矩形 115"/>
            <p:cNvSpPr/>
            <p:nvPr/>
          </p:nvSpPr>
          <p:spPr bwMode="auto">
            <a:xfrm>
              <a:off x="5787774" y="3133023"/>
              <a:ext cx="318553"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产品能力</a:t>
              </a:r>
            </a:p>
          </p:txBody>
        </p:sp>
        <p:sp>
          <p:nvSpPr>
            <p:cNvPr id="24642" name="矩形 116"/>
            <p:cNvSpPr/>
            <p:nvPr/>
          </p:nvSpPr>
          <p:spPr bwMode="auto">
            <a:xfrm>
              <a:off x="6137832" y="3133023"/>
              <a:ext cx="316803" cy="714119"/>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latin typeface="Arial" pitchFamily="34" charset="0"/>
                  <a:ea typeface="楷体_GB2312" pitchFamily="49" charset="-122"/>
                  <a:sym typeface="Arial" pitchFamily="34" charset="0"/>
                </a:rPr>
                <a:t>客户能力</a:t>
              </a:r>
            </a:p>
          </p:txBody>
        </p:sp>
        <p:sp>
          <p:nvSpPr>
            <p:cNvPr id="24585" name="直接连接符 4"/>
            <p:cNvSpPr>
              <a:spLocks noChangeShapeType="1"/>
            </p:cNvSpPr>
            <p:nvPr/>
          </p:nvSpPr>
          <p:spPr bwMode="auto">
            <a:xfrm flipH="1">
              <a:off x="710176" y="2086348"/>
              <a:ext cx="4921822" cy="0"/>
            </a:xfrm>
            <a:prstGeom prst="line">
              <a:avLst/>
            </a:prstGeom>
            <a:ln>
              <a:prstDash val="sysDash"/>
            </a:ln>
          </p:spPr>
          <p:style>
            <a:lnRef idx="1">
              <a:schemeClr val="dk1"/>
            </a:lnRef>
            <a:fillRef idx="0">
              <a:schemeClr val="dk1"/>
            </a:fillRef>
            <a:effectRef idx="0">
              <a:schemeClr val="dk1"/>
            </a:effectRef>
            <a:fontRef idx="minor">
              <a:schemeClr val="tx1"/>
            </a:fontRef>
          </p:style>
          <p:txBody>
            <a:bodyPr/>
            <a:lstStyle>
              <a:defPPr>
                <a:defRPr lang="zh-CN"/>
              </a:defPPr>
              <a:lvl1pPr algn="l" rtl="0" fontAlgn="base">
                <a:spcBef>
                  <a:spcPct val="0"/>
                </a:spcBef>
                <a:spcAft>
                  <a:spcPct val="0"/>
                </a:spcAft>
                <a:defRPr sz="1600" kern="1200">
                  <a:solidFill>
                    <a:srgbClr val="080808"/>
                  </a:solidFill>
                  <a:latin typeface="Arial"/>
                  <a:ea typeface="宋体" charset="-122"/>
                  <a:cs typeface="+mn-cs"/>
                </a:defRPr>
              </a:lvl1pPr>
              <a:lvl2pPr marL="520700" indent="-63500" algn="l" rtl="0" fontAlgn="base">
                <a:spcBef>
                  <a:spcPct val="0"/>
                </a:spcBef>
                <a:spcAft>
                  <a:spcPct val="0"/>
                </a:spcAft>
                <a:defRPr sz="1600" kern="1200">
                  <a:solidFill>
                    <a:srgbClr val="080808"/>
                  </a:solidFill>
                  <a:latin typeface="Arial"/>
                  <a:ea typeface="宋体" charset="-122"/>
                  <a:cs typeface="+mn-cs"/>
                </a:defRPr>
              </a:lvl2pPr>
              <a:lvl3pPr marL="1042988" indent="-128588" algn="l" rtl="0" fontAlgn="base">
                <a:spcBef>
                  <a:spcPct val="0"/>
                </a:spcBef>
                <a:spcAft>
                  <a:spcPct val="0"/>
                </a:spcAft>
                <a:defRPr sz="1600" kern="1200">
                  <a:solidFill>
                    <a:srgbClr val="080808"/>
                  </a:solidFill>
                  <a:latin typeface="Arial"/>
                  <a:ea typeface="宋体" charset="-122"/>
                  <a:cs typeface="+mn-cs"/>
                </a:defRPr>
              </a:lvl3pPr>
              <a:lvl4pPr marL="1563688" indent="-192088" algn="l" rtl="0" fontAlgn="base">
                <a:spcBef>
                  <a:spcPct val="0"/>
                </a:spcBef>
                <a:spcAft>
                  <a:spcPct val="0"/>
                </a:spcAft>
                <a:defRPr sz="1600" kern="1200">
                  <a:solidFill>
                    <a:srgbClr val="080808"/>
                  </a:solidFill>
                  <a:latin typeface="Arial"/>
                  <a:ea typeface="宋体" charset="-122"/>
                  <a:cs typeface="+mn-cs"/>
                </a:defRPr>
              </a:lvl4pPr>
              <a:lvl5pPr marL="2085975" indent="-257175" algn="l" rtl="0" fontAlgn="base">
                <a:spcBef>
                  <a:spcPct val="0"/>
                </a:spcBef>
                <a:spcAft>
                  <a:spcPct val="0"/>
                </a:spcAft>
                <a:defRPr sz="1600" kern="1200">
                  <a:solidFill>
                    <a:srgbClr val="080808"/>
                  </a:solidFill>
                  <a:latin typeface="Arial"/>
                  <a:ea typeface="宋体" charset="-122"/>
                  <a:cs typeface="+mn-cs"/>
                </a:defRPr>
              </a:lvl5pPr>
              <a:lvl6pPr marL="2286000" algn="l" defTabSz="914400" rtl="0" eaLnBrk="1" latinLnBrk="0" hangingPunct="1">
                <a:defRPr sz="1600" kern="1200">
                  <a:solidFill>
                    <a:srgbClr val="080808"/>
                  </a:solidFill>
                  <a:latin typeface="Arial"/>
                  <a:ea typeface="宋体" charset="-122"/>
                  <a:cs typeface="+mn-cs"/>
                </a:defRPr>
              </a:lvl6pPr>
              <a:lvl7pPr marL="2743200" algn="l" defTabSz="914400" rtl="0" eaLnBrk="1" latinLnBrk="0" hangingPunct="1">
                <a:defRPr sz="1600" kern="1200">
                  <a:solidFill>
                    <a:srgbClr val="080808"/>
                  </a:solidFill>
                  <a:latin typeface="Arial"/>
                  <a:ea typeface="宋体" charset="-122"/>
                  <a:cs typeface="+mn-cs"/>
                </a:defRPr>
              </a:lvl7pPr>
              <a:lvl8pPr marL="3200400" algn="l" defTabSz="914400" rtl="0" eaLnBrk="1" latinLnBrk="0" hangingPunct="1">
                <a:defRPr sz="1600" kern="1200">
                  <a:solidFill>
                    <a:srgbClr val="080808"/>
                  </a:solidFill>
                  <a:latin typeface="Arial"/>
                  <a:ea typeface="宋体" charset="-122"/>
                  <a:cs typeface="+mn-cs"/>
                </a:defRPr>
              </a:lvl8pPr>
              <a:lvl9pPr marL="3657600" algn="l" defTabSz="914400" rtl="0" eaLnBrk="1" latinLnBrk="0" hangingPunct="1">
                <a:defRPr sz="1600" kern="1200">
                  <a:solidFill>
                    <a:srgbClr val="080808"/>
                  </a:solidFill>
                  <a:latin typeface="Arial"/>
                  <a:ea typeface="宋体" charset="-122"/>
                  <a:cs typeface="+mn-cs"/>
                </a:defRPr>
              </a:lvl9pPr>
            </a:lstStyle>
            <a:p>
              <a:pPr algn="ctr">
                <a:defRPr/>
              </a:pPr>
              <a:endParaRPr lang="zh-CN" altLang="en-US" sz="1764"/>
            </a:p>
          </p:txBody>
        </p:sp>
        <p:sp>
          <p:nvSpPr>
            <p:cNvPr id="24588" name="直接连接符 51"/>
            <p:cNvSpPr>
              <a:spLocks noChangeShapeType="1"/>
            </p:cNvSpPr>
            <p:nvPr/>
          </p:nvSpPr>
          <p:spPr bwMode="auto">
            <a:xfrm flipH="1">
              <a:off x="710176" y="4918321"/>
              <a:ext cx="7104436" cy="1751"/>
            </a:xfrm>
            <a:prstGeom prst="line">
              <a:avLst/>
            </a:prstGeom>
            <a:ln>
              <a:prstDash val="sysDash"/>
            </a:ln>
          </p:spPr>
          <p:style>
            <a:lnRef idx="1">
              <a:schemeClr val="dk1"/>
            </a:lnRef>
            <a:fillRef idx="0">
              <a:schemeClr val="dk1"/>
            </a:fillRef>
            <a:effectRef idx="0">
              <a:schemeClr val="dk1"/>
            </a:effectRef>
            <a:fontRef idx="minor">
              <a:schemeClr val="tx1"/>
            </a:fontRef>
          </p:style>
          <p:txBody>
            <a:bodyPr/>
            <a:lstStyle>
              <a:defPPr>
                <a:defRPr lang="zh-CN"/>
              </a:defPPr>
              <a:lvl1pPr algn="l" rtl="0" fontAlgn="base">
                <a:spcBef>
                  <a:spcPct val="0"/>
                </a:spcBef>
                <a:spcAft>
                  <a:spcPct val="0"/>
                </a:spcAft>
                <a:defRPr sz="1600" kern="1200">
                  <a:solidFill>
                    <a:srgbClr val="080808"/>
                  </a:solidFill>
                  <a:latin typeface="Arial"/>
                  <a:ea typeface="宋体" charset="-122"/>
                  <a:cs typeface="+mn-cs"/>
                </a:defRPr>
              </a:lvl1pPr>
              <a:lvl2pPr marL="520700" indent="-63500" algn="l" rtl="0" fontAlgn="base">
                <a:spcBef>
                  <a:spcPct val="0"/>
                </a:spcBef>
                <a:spcAft>
                  <a:spcPct val="0"/>
                </a:spcAft>
                <a:defRPr sz="1600" kern="1200">
                  <a:solidFill>
                    <a:srgbClr val="080808"/>
                  </a:solidFill>
                  <a:latin typeface="Arial"/>
                  <a:ea typeface="宋体" charset="-122"/>
                  <a:cs typeface="+mn-cs"/>
                </a:defRPr>
              </a:lvl2pPr>
              <a:lvl3pPr marL="1042988" indent="-128588" algn="l" rtl="0" fontAlgn="base">
                <a:spcBef>
                  <a:spcPct val="0"/>
                </a:spcBef>
                <a:spcAft>
                  <a:spcPct val="0"/>
                </a:spcAft>
                <a:defRPr sz="1600" kern="1200">
                  <a:solidFill>
                    <a:srgbClr val="080808"/>
                  </a:solidFill>
                  <a:latin typeface="Arial"/>
                  <a:ea typeface="宋体" charset="-122"/>
                  <a:cs typeface="+mn-cs"/>
                </a:defRPr>
              </a:lvl3pPr>
              <a:lvl4pPr marL="1563688" indent="-192088" algn="l" rtl="0" fontAlgn="base">
                <a:spcBef>
                  <a:spcPct val="0"/>
                </a:spcBef>
                <a:spcAft>
                  <a:spcPct val="0"/>
                </a:spcAft>
                <a:defRPr sz="1600" kern="1200">
                  <a:solidFill>
                    <a:srgbClr val="080808"/>
                  </a:solidFill>
                  <a:latin typeface="Arial"/>
                  <a:ea typeface="宋体" charset="-122"/>
                  <a:cs typeface="+mn-cs"/>
                </a:defRPr>
              </a:lvl4pPr>
              <a:lvl5pPr marL="2085975" indent="-257175" algn="l" rtl="0" fontAlgn="base">
                <a:spcBef>
                  <a:spcPct val="0"/>
                </a:spcBef>
                <a:spcAft>
                  <a:spcPct val="0"/>
                </a:spcAft>
                <a:defRPr sz="1600" kern="1200">
                  <a:solidFill>
                    <a:srgbClr val="080808"/>
                  </a:solidFill>
                  <a:latin typeface="Arial"/>
                  <a:ea typeface="宋体" charset="-122"/>
                  <a:cs typeface="+mn-cs"/>
                </a:defRPr>
              </a:lvl5pPr>
              <a:lvl6pPr marL="2286000" algn="l" defTabSz="914400" rtl="0" eaLnBrk="1" latinLnBrk="0" hangingPunct="1">
                <a:defRPr sz="1600" kern="1200">
                  <a:solidFill>
                    <a:srgbClr val="080808"/>
                  </a:solidFill>
                  <a:latin typeface="Arial"/>
                  <a:ea typeface="宋体" charset="-122"/>
                  <a:cs typeface="+mn-cs"/>
                </a:defRPr>
              </a:lvl6pPr>
              <a:lvl7pPr marL="2743200" algn="l" defTabSz="914400" rtl="0" eaLnBrk="1" latinLnBrk="0" hangingPunct="1">
                <a:defRPr sz="1600" kern="1200">
                  <a:solidFill>
                    <a:srgbClr val="080808"/>
                  </a:solidFill>
                  <a:latin typeface="Arial"/>
                  <a:ea typeface="宋体" charset="-122"/>
                  <a:cs typeface="+mn-cs"/>
                </a:defRPr>
              </a:lvl7pPr>
              <a:lvl8pPr marL="3200400" algn="l" defTabSz="914400" rtl="0" eaLnBrk="1" latinLnBrk="0" hangingPunct="1">
                <a:defRPr sz="1600" kern="1200">
                  <a:solidFill>
                    <a:srgbClr val="080808"/>
                  </a:solidFill>
                  <a:latin typeface="Arial"/>
                  <a:ea typeface="宋体" charset="-122"/>
                  <a:cs typeface="+mn-cs"/>
                </a:defRPr>
              </a:lvl8pPr>
              <a:lvl9pPr marL="3657600" algn="l" defTabSz="914400" rtl="0" eaLnBrk="1" latinLnBrk="0" hangingPunct="1">
                <a:defRPr sz="1600" kern="1200">
                  <a:solidFill>
                    <a:srgbClr val="080808"/>
                  </a:solidFill>
                  <a:latin typeface="Arial"/>
                  <a:ea typeface="宋体" charset="-122"/>
                  <a:cs typeface="+mn-cs"/>
                </a:defRPr>
              </a:lvl9pPr>
            </a:lstStyle>
            <a:p>
              <a:pPr algn="ctr">
                <a:defRPr/>
              </a:pPr>
              <a:endParaRPr lang="zh-CN" altLang="en-US" sz="1764"/>
            </a:p>
          </p:txBody>
        </p:sp>
        <p:sp>
          <p:nvSpPr>
            <p:cNvPr id="78" name="直接连接符 4"/>
            <p:cNvSpPr>
              <a:spLocks noChangeShapeType="1"/>
            </p:cNvSpPr>
            <p:nvPr/>
          </p:nvSpPr>
          <p:spPr bwMode="auto">
            <a:xfrm flipH="1">
              <a:off x="766186" y="3906652"/>
              <a:ext cx="6231040" cy="0"/>
            </a:xfrm>
            <a:prstGeom prst="line">
              <a:avLst/>
            </a:prstGeom>
            <a:ln>
              <a:prstDash val="sysDash"/>
            </a:ln>
          </p:spPr>
          <p:style>
            <a:lnRef idx="1">
              <a:schemeClr val="dk1"/>
            </a:lnRef>
            <a:fillRef idx="0">
              <a:schemeClr val="dk1"/>
            </a:fillRef>
            <a:effectRef idx="0">
              <a:schemeClr val="dk1"/>
            </a:effectRef>
            <a:fontRef idx="minor">
              <a:schemeClr val="tx1"/>
            </a:fontRef>
          </p:style>
          <p:txBody>
            <a:bodyPr/>
            <a:lstStyle>
              <a:defPPr>
                <a:defRPr lang="zh-CN"/>
              </a:defPPr>
              <a:lvl1pPr algn="l" rtl="0" fontAlgn="base">
                <a:spcBef>
                  <a:spcPct val="0"/>
                </a:spcBef>
                <a:spcAft>
                  <a:spcPct val="0"/>
                </a:spcAft>
                <a:defRPr sz="1600" kern="1200">
                  <a:solidFill>
                    <a:srgbClr val="080808"/>
                  </a:solidFill>
                  <a:latin typeface="Arial"/>
                  <a:ea typeface="宋体" charset="-122"/>
                  <a:cs typeface="+mn-cs"/>
                </a:defRPr>
              </a:lvl1pPr>
              <a:lvl2pPr marL="520700" indent="-63500" algn="l" rtl="0" fontAlgn="base">
                <a:spcBef>
                  <a:spcPct val="0"/>
                </a:spcBef>
                <a:spcAft>
                  <a:spcPct val="0"/>
                </a:spcAft>
                <a:defRPr sz="1600" kern="1200">
                  <a:solidFill>
                    <a:srgbClr val="080808"/>
                  </a:solidFill>
                  <a:latin typeface="Arial"/>
                  <a:ea typeface="宋体" charset="-122"/>
                  <a:cs typeface="+mn-cs"/>
                </a:defRPr>
              </a:lvl2pPr>
              <a:lvl3pPr marL="1042988" indent="-128588" algn="l" rtl="0" fontAlgn="base">
                <a:spcBef>
                  <a:spcPct val="0"/>
                </a:spcBef>
                <a:spcAft>
                  <a:spcPct val="0"/>
                </a:spcAft>
                <a:defRPr sz="1600" kern="1200">
                  <a:solidFill>
                    <a:srgbClr val="080808"/>
                  </a:solidFill>
                  <a:latin typeface="Arial"/>
                  <a:ea typeface="宋体" charset="-122"/>
                  <a:cs typeface="+mn-cs"/>
                </a:defRPr>
              </a:lvl3pPr>
              <a:lvl4pPr marL="1563688" indent="-192088" algn="l" rtl="0" fontAlgn="base">
                <a:spcBef>
                  <a:spcPct val="0"/>
                </a:spcBef>
                <a:spcAft>
                  <a:spcPct val="0"/>
                </a:spcAft>
                <a:defRPr sz="1600" kern="1200">
                  <a:solidFill>
                    <a:srgbClr val="080808"/>
                  </a:solidFill>
                  <a:latin typeface="Arial"/>
                  <a:ea typeface="宋体" charset="-122"/>
                  <a:cs typeface="+mn-cs"/>
                </a:defRPr>
              </a:lvl4pPr>
              <a:lvl5pPr marL="2085975" indent="-257175" algn="l" rtl="0" fontAlgn="base">
                <a:spcBef>
                  <a:spcPct val="0"/>
                </a:spcBef>
                <a:spcAft>
                  <a:spcPct val="0"/>
                </a:spcAft>
                <a:defRPr sz="1600" kern="1200">
                  <a:solidFill>
                    <a:srgbClr val="080808"/>
                  </a:solidFill>
                  <a:latin typeface="Arial"/>
                  <a:ea typeface="宋体" charset="-122"/>
                  <a:cs typeface="+mn-cs"/>
                </a:defRPr>
              </a:lvl5pPr>
              <a:lvl6pPr marL="2286000" algn="l" defTabSz="914400" rtl="0" eaLnBrk="1" latinLnBrk="0" hangingPunct="1">
                <a:defRPr sz="1600" kern="1200">
                  <a:solidFill>
                    <a:srgbClr val="080808"/>
                  </a:solidFill>
                  <a:latin typeface="Arial"/>
                  <a:ea typeface="宋体" charset="-122"/>
                  <a:cs typeface="+mn-cs"/>
                </a:defRPr>
              </a:lvl6pPr>
              <a:lvl7pPr marL="2743200" algn="l" defTabSz="914400" rtl="0" eaLnBrk="1" latinLnBrk="0" hangingPunct="1">
                <a:defRPr sz="1600" kern="1200">
                  <a:solidFill>
                    <a:srgbClr val="080808"/>
                  </a:solidFill>
                  <a:latin typeface="Arial"/>
                  <a:ea typeface="宋体" charset="-122"/>
                  <a:cs typeface="+mn-cs"/>
                </a:defRPr>
              </a:lvl7pPr>
              <a:lvl8pPr marL="3200400" algn="l" defTabSz="914400" rtl="0" eaLnBrk="1" latinLnBrk="0" hangingPunct="1">
                <a:defRPr sz="1600" kern="1200">
                  <a:solidFill>
                    <a:srgbClr val="080808"/>
                  </a:solidFill>
                  <a:latin typeface="Arial"/>
                  <a:ea typeface="宋体" charset="-122"/>
                  <a:cs typeface="+mn-cs"/>
                </a:defRPr>
              </a:lvl8pPr>
              <a:lvl9pPr marL="3657600" algn="l" defTabSz="914400" rtl="0" eaLnBrk="1" latinLnBrk="0" hangingPunct="1">
                <a:defRPr sz="1600" kern="1200">
                  <a:solidFill>
                    <a:srgbClr val="080808"/>
                  </a:solidFill>
                  <a:latin typeface="Arial"/>
                  <a:ea typeface="宋体" charset="-122"/>
                  <a:cs typeface="+mn-cs"/>
                </a:defRPr>
              </a:lvl9pPr>
            </a:lstStyle>
            <a:p>
              <a:pPr algn="ctr">
                <a:defRPr/>
              </a:pPr>
              <a:endParaRPr lang="zh-CN" altLang="en-US" sz="1764"/>
            </a:p>
          </p:txBody>
        </p:sp>
        <p:sp>
          <p:nvSpPr>
            <p:cNvPr id="14383" name="TextBox 73"/>
            <p:cNvSpPr>
              <a:spLocks noChangeArrowheads="1"/>
            </p:cNvSpPr>
            <p:nvPr/>
          </p:nvSpPr>
          <p:spPr bwMode="auto">
            <a:xfrm>
              <a:off x="5046981" y="5427657"/>
              <a:ext cx="1019510"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defRPr sz="1400" kern="1200">
                  <a:solidFill>
                    <a:schemeClr val="tx1"/>
                  </a:solidFill>
                  <a:latin typeface="楷体_GB2312" panose="02010609030101010101" pitchFamily="49" charset="-122"/>
                  <a:ea typeface="宋体" pitchFamily="2" charset="-122"/>
                  <a:cs typeface="+mn-cs"/>
                </a:defRPr>
              </a:lvl9pPr>
            </a:lstStyle>
            <a:p>
              <a:pPr algn="ctr">
                <a:lnSpc>
                  <a:spcPts val="1736"/>
                </a:lnSpc>
              </a:pPr>
              <a:r>
                <a:rPr lang="zh-CN" altLang="en-US" sz="1323" b="1">
                  <a:ea typeface="楷体_GB2312" pitchFamily="49" charset="-122"/>
                </a:rPr>
                <a:t>客户运营功能</a:t>
              </a:r>
            </a:p>
          </p:txBody>
        </p:sp>
        <p:sp>
          <p:nvSpPr>
            <p:cNvPr id="80" name="矩形 74"/>
            <p:cNvSpPr/>
            <p:nvPr/>
          </p:nvSpPr>
          <p:spPr bwMode="auto">
            <a:xfrm>
              <a:off x="2873538" y="5653444"/>
              <a:ext cx="1111435" cy="278297"/>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ea typeface="楷体_GB2312" pitchFamily="49" charset="-122"/>
                  <a:sym typeface="Arial" pitchFamily="34" charset="0"/>
                </a:rPr>
                <a:t>市场管理</a:t>
              </a:r>
            </a:p>
          </p:txBody>
        </p:sp>
        <p:sp>
          <p:nvSpPr>
            <p:cNvPr id="81" name="矩形 74"/>
            <p:cNvSpPr/>
            <p:nvPr/>
          </p:nvSpPr>
          <p:spPr bwMode="auto">
            <a:xfrm>
              <a:off x="4130247" y="5653444"/>
              <a:ext cx="1111435" cy="278297"/>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ea typeface="楷体_GB2312" pitchFamily="49" charset="-122"/>
                  <a:sym typeface="Arial" pitchFamily="34" charset="0"/>
                </a:rPr>
                <a:t>销售管理</a:t>
              </a:r>
            </a:p>
          </p:txBody>
        </p:sp>
        <p:sp>
          <p:nvSpPr>
            <p:cNvPr id="82" name="矩形 74"/>
            <p:cNvSpPr/>
            <p:nvPr/>
          </p:nvSpPr>
          <p:spPr bwMode="auto">
            <a:xfrm>
              <a:off x="5628498" y="5653444"/>
              <a:ext cx="1361727" cy="320304"/>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5pPr>
              <a:lvl6pPr marL="25146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6pPr>
              <a:lvl7pPr marL="29718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7pPr>
              <a:lvl8pPr marL="34290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8pPr>
              <a:lvl9pPr marL="3886200" indent="-228600" algn="ctr" defTabSz="914400" rtl="0" eaLnBrk="0" fontAlgn="base" latinLnBrk="0" hangingPunct="0">
                <a:spcBef>
                  <a:spcPct val="0"/>
                </a:spcBef>
                <a:spcAft>
                  <a:spcPct val="0"/>
                </a:spcAft>
                <a:defRPr kumimoji="1" sz="1400" kern="1200">
                  <a:solidFill>
                    <a:schemeClr val="tx1"/>
                  </a:solidFill>
                  <a:latin typeface="楷体_GB2312" panose="02010609030101010101" pitchFamily="49" charset="-122"/>
                  <a:ea typeface="宋体" pitchFamily="2" charset="-122"/>
                  <a:cs typeface="+mn-cs"/>
                </a:defRPr>
              </a:lvl9pPr>
            </a:lstStyle>
            <a:p>
              <a:pPr algn="ctr" eaLnBrk="1" hangingPunct="1">
                <a:spcBef>
                  <a:spcPct val="50000"/>
                </a:spcBef>
                <a:defRPr/>
              </a:pPr>
              <a:r>
                <a:rPr kumimoji="0" lang="zh-CN" altLang="en-US" sz="1103">
                  <a:ea typeface="楷体_GB2312" pitchFamily="49" charset="-122"/>
                  <a:sym typeface="Arial" pitchFamily="34" charset="0"/>
                </a:rPr>
                <a:t>客户满意度管理</a:t>
              </a:r>
              <a:endParaRPr kumimoji="0" lang="zh-CN" altLang="zh-CN" sz="1103">
                <a:ea typeface="楷体_GB2312" pitchFamily="49" charset="-122"/>
                <a:sym typeface="Arial" pitchFamily="34" charset="0"/>
              </a:endParaRPr>
            </a:p>
          </p:txBody>
        </p:sp>
        <p:sp>
          <p:nvSpPr>
            <p:cNvPr id="83" name="矩形 74"/>
            <p:cNvSpPr/>
            <p:nvPr/>
          </p:nvSpPr>
          <p:spPr bwMode="auto">
            <a:xfrm>
              <a:off x="7154752" y="5653444"/>
              <a:ext cx="1111435" cy="278297"/>
            </a:xfrm>
            <a:prstGeom prst="rect">
              <a:avLst/>
            </a:prstGeom>
            <a:solidFill>
              <a:schemeClr val="accent3">
                <a:lumMod val="95000"/>
              </a:schemeClr>
            </a:solidFill>
            <a:ln w="9525">
              <a:solidFill>
                <a:schemeClr val="accent1"/>
              </a:solidFill>
              <a:miter lim="800000"/>
            </a:ln>
          </p:spPr>
          <p:txBody>
            <a:bodyPr lIns="99229" tIns="51599" rIns="99229" bIns="51599"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50000"/>
                </a:spcBef>
                <a:defRPr/>
              </a:pPr>
              <a:r>
                <a:rPr lang="zh-CN" altLang="en-US" sz="1103">
                  <a:latin typeface="+mn-ea"/>
                  <a:ea typeface="+mn-ea"/>
                  <a:sym typeface="Arial"/>
                </a:rPr>
                <a:t>客服管理</a:t>
              </a:r>
              <a:endParaRPr lang="zh-CN" altLang="zh-CN" sz="1103">
                <a:latin typeface="+mn-ea"/>
                <a:ea typeface="+mn-ea"/>
                <a:sym typeface="Arial"/>
              </a:endParaRPr>
            </a:p>
          </p:txBody>
        </p:sp>
        <p:sp>
          <p:nvSpPr>
            <p:cNvPr id="14388" name="TextBox 72"/>
            <p:cNvSpPr>
              <a:spLocks noChangeArrowheads="1"/>
            </p:cNvSpPr>
            <p:nvPr/>
          </p:nvSpPr>
          <p:spPr bwMode="auto">
            <a:xfrm>
              <a:off x="5052651" y="6428824"/>
              <a:ext cx="1134926" cy="218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defPPr>
                <a:defRPr lang="zh-CN"/>
              </a:defPPr>
              <a:lvl1pPr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1pPr>
              <a:lvl2pPr marL="742950" indent="-28575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2pPr>
              <a:lvl3pPr marL="1143000" indent="-22860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3pPr>
              <a:lvl4pPr marL="1600200" indent="-22860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4pPr>
              <a:lvl5pPr marL="2057400" indent="-228600" algn="l" rtl="0" fontAlgn="base">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5pPr>
              <a:lvl6pPr marL="25146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6pPr>
              <a:lvl7pPr marL="29718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7pPr>
              <a:lvl8pPr marL="34290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8pPr>
              <a:lvl9pPr marL="3886200" indent="-228600" algn="l" defTabSz="914400" rtl="0" eaLnBrk="0" fontAlgn="base" latinLnBrk="0" hangingPunct="0">
                <a:spcBef>
                  <a:spcPct val="0"/>
                </a:spcBef>
                <a:spcAft>
                  <a:spcPct val="0"/>
                </a:spcAft>
                <a:tabLst>
                  <a:tab pos="114300"/>
                </a:tabLst>
                <a:defRPr sz="1400" kern="1200">
                  <a:solidFill>
                    <a:schemeClr val="tx1"/>
                  </a:solidFill>
                  <a:latin typeface="楷体_GB2312" panose="02010609030101010101" pitchFamily="49" charset="-122"/>
                  <a:ea typeface="宋体" pitchFamily="2" charset="-122"/>
                  <a:cs typeface="+mn-cs"/>
                </a:defRPr>
              </a:lvl9pPr>
            </a:lstStyle>
            <a:p>
              <a:pPr>
                <a:lnSpc>
                  <a:spcPts val="1736"/>
                </a:lnSpc>
              </a:pPr>
              <a:r>
                <a:rPr lang="zh-CN" altLang="en-US" sz="1544">
                  <a:solidFill>
                    <a:srgbClr val="080808"/>
                  </a:solidFill>
                  <a:ea typeface="楷体_GB2312" pitchFamily="49" charset="-122"/>
                  <a:sym typeface="Arial" pitchFamily="34" charset="0"/>
                </a:rPr>
                <a:t>	</a:t>
              </a:r>
              <a:r>
                <a:rPr lang="zh-CN" altLang="en-US" sz="1323" b="1">
                  <a:solidFill>
                    <a:srgbClr val="000000"/>
                  </a:solidFill>
                  <a:latin typeface="微软雅黑" pitchFamily="34" charset="-122"/>
                  <a:ea typeface="楷体_GB2312" pitchFamily="49" charset="-122"/>
                  <a:sym typeface="微软雅黑" pitchFamily="34" charset="-122"/>
                </a:rPr>
                <a:t>客户信息集成</a:t>
              </a:r>
              <a:endParaRPr lang="en-US" altLang="zh-CN" sz="1323" b="1">
                <a:solidFill>
                  <a:srgbClr val="000000"/>
                </a:solidFill>
                <a:latin typeface="微软雅黑" pitchFamily="34" charset="-122"/>
                <a:ea typeface="楷体_GB2312" pitchFamily="49" charset="-122"/>
                <a:sym typeface="微软雅黑" pitchFamily="34" charset="-122"/>
              </a:endParaRPr>
            </a:p>
          </p:txBody>
        </p:sp>
        <p:sp>
          <p:nvSpPr>
            <p:cNvPr id="6" name="右箭头 5"/>
            <p:cNvSpPr/>
            <p:nvPr/>
          </p:nvSpPr>
          <p:spPr bwMode="auto">
            <a:xfrm rot="7922427">
              <a:off x="875579" y="4077306"/>
              <a:ext cx="4837808" cy="442823"/>
            </a:xfrm>
            <a:prstGeom prst="rightArrow">
              <a:avLst/>
            </a:prstGeom>
            <a:solidFill>
              <a:schemeClr val="accent3">
                <a:lumMod val="95000"/>
              </a:schemeClr>
            </a:solidFill>
            <a:ln w="9525">
              <a:solidFill>
                <a:schemeClr val="accent1"/>
              </a:solidFill>
              <a:miter lim="800000"/>
            </a:ln>
            <a:extLst/>
          </p:spPr>
          <p:txBody>
            <a:bodyPr lIns="99229" tIns="51599" rIns="99229" bIns="51599"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50000"/>
                </a:spcBef>
                <a:defRPr/>
              </a:pPr>
              <a:endParaRPr lang="zh-CN" altLang="en-US" sz="1103">
                <a:latin typeface="+mn-ea"/>
                <a:ea typeface="+mn-ea"/>
              </a:endParaRPr>
            </a:p>
          </p:txBody>
        </p:sp>
        <p:sp>
          <p:nvSpPr>
            <p:cNvPr id="90" name="右箭头 89"/>
            <p:cNvSpPr/>
            <p:nvPr/>
          </p:nvSpPr>
          <p:spPr bwMode="auto">
            <a:xfrm rot="3046253">
              <a:off x="5386957" y="4156944"/>
              <a:ext cx="4837808" cy="441074"/>
            </a:xfrm>
            <a:prstGeom prst="rightArrow">
              <a:avLst/>
            </a:prstGeom>
            <a:solidFill>
              <a:schemeClr val="accent3">
                <a:lumMod val="95000"/>
              </a:schemeClr>
            </a:solidFill>
            <a:ln w="9525">
              <a:solidFill>
                <a:schemeClr val="accent1"/>
              </a:solidFill>
              <a:miter lim="800000"/>
            </a:ln>
            <a:extLst/>
          </p:spPr>
          <p:txBody>
            <a:bodyPr lIns="99229" tIns="51599" rIns="99229" bIns="51599"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50000"/>
                </a:spcBef>
                <a:defRPr/>
              </a:pPr>
              <a:endParaRPr lang="zh-CN" altLang="en-US" sz="1103">
                <a:latin typeface="+mn-ea"/>
                <a:ea typeface="+mn-ea"/>
              </a:endParaRPr>
            </a:p>
          </p:txBody>
        </p:sp>
      </p:grpSp>
      <p:sp>
        <p:nvSpPr>
          <p:cNvPr id="56" name="Rectangle 27"/>
          <p:cNvSpPr>
            <a:spLocks noChangeArrowheads="1"/>
          </p:cNvSpPr>
          <p:nvPr/>
        </p:nvSpPr>
        <p:spPr bwMode="auto">
          <a:xfrm>
            <a:off x="670218" y="6300911"/>
            <a:ext cx="9654522" cy="843988"/>
          </a:xfrm>
          <a:prstGeom prst="rect">
            <a:avLst/>
          </a:prstGeom>
          <a:noFill/>
          <a:ln w="28575" algn="ctr">
            <a:noFill/>
            <a:miter lim="800000"/>
          </a:ln>
          <a:effectLst>
            <a:prstShdw prst="shdw17" dist="17961" dir="2700000">
              <a:srgbClr val="999999"/>
            </a:prstShdw>
          </a:effectLst>
        </p:spPr>
        <p:txBody>
          <a:bodyPr wrap="square" lIns="104306" tIns="52153" rIns="104306" bIns="5215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325955" lvl="1" indent="-325955">
              <a:buClr>
                <a:srgbClr val="4D9F9D"/>
              </a:buClr>
              <a:buFont typeface="Wingdings" pitchFamily="2" charset="2"/>
              <a:buChar char="n"/>
              <a:tabLst>
                <a:tab pos="202816"/>
              </a:tabLst>
              <a:defRPr/>
            </a:pPr>
            <a:r>
              <a:rPr lang="zh-CN" altLang="en-US" b="1" smtClean="0">
                <a:latin typeface="楷体_GB2312"/>
                <a:ea typeface="楷体_GB2312" pitchFamily="49" charset="-122"/>
              </a:rPr>
              <a:t>主要需求</a:t>
            </a:r>
            <a:r>
              <a:rPr lang="en-US" altLang="zh-CN" b="1" smtClean="0">
                <a:latin typeface="楷体_GB2312"/>
                <a:ea typeface="楷体_GB2312" pitchFamily="49" charset="-122"/>
              </a:rPr>
              <a:t>1</a:t>
            </a:r>
            <a:r>
              <a:rPr lang="zh-CN" altLang="en-US" b="1" smtClean="0">
                <a:latin typeface="楷体_GB2312"/>
                <a:ea typeface="楷体_GB2312" pitchFamily="49" charset="-122"/>
              </a:rPr>
              <a:t>：</a:t>
            </a:r>
            <a:r>
              <a:rPr lang="zh-CN" altLang="en-US">
                <a:latin typeface="楷体_GB2312"/>
                <a:ea typeface="楷体_GB2312" pitchFamily="49" charset="-122"/>
              </a:rPr>
              <a:t>提供好的信息共享平台（各部门信息（包括与客户面谈，电话，会议纪要等）分类整理到系统里）更好的支撑各部门（研发、生产、质量、销售等）对客户需求做出快速响应，提供综合服务</a:t>
            </a:r>
            <a:r>
              <a:rPr lang="zh-CN" altLang="en-US" smtClean="0">
                <a:latin typeface="楷体_GB2312"/>
                <a:ea typeface="楷体_GB2312" pitchFamily="49" charset="-122"/>
              </a:rPr>
              <a:t>；</a:t>
            </a:r>
            <a:endParaRPr lang="en-US" altLang="zh-CN" smtClean="0">
              <a:latin typeface="楷体_GB2312"/>
              <a:ea typeface="楷体_GB2312" pitchFamily="49" charset="-122"/>
            </a:endParaRPr>
          </a:p>
          <a:p>
            <a:pPr marL="325955" lvl="1" indent="-325955">
              <a:buClr>
                <a:srgbClr val="4D9F9D"/>
              </a:buClr>
              <a:buFont typeface="Wingdings" pitchFamily="2" charset="2"/>
              <a:buChar char="n"/>
              <a:tabLst>
                <a:tab pos="202816"/>
              </a:tabLst>
              <a:defRPr/>
            </a:pPr>
            <a:r>
              <a:rPr lang="zh-CN" altLang="en-US" b="1" smtClean="0">
                <a:latin typeface="楷体_GB2312"/>
                <a:ea typeface="楷体_GB2312" pitchFamily="49" charset="-122"/>
              </a:rPr>
              <a:t>主要需求</a:t>
            </a:r>
            <a:r>
              <a:rPr lang="en-US" altLang="zh-CN" b="1" smtClean="0">
                <a:latin typeface="楷体_GB2312"/>
                <a:ea typeface="楷体_GB2312" pitchFamily="49" charset="-122"/>
              </a:rPr>
              <a:t>2</a:t>
            </a:r>
            <a:r>
              <a:rPr lang="zh-CN" altLang="en-US" b="1" smtClean="0">
                <a:latin typeface="楷体_GB2312"/>
                <a:ea typeface="楷体_GB2312" pitchFamily="49" charset="-122"/>
              </a:rPr>
              <a:t>：</a:t>
            </a:r>
            <a:r>
              <a:rPr lang="zh-CN" altLang="en-US" smtClean="0">
                <a:latin typeface="楷体_GB2312"/>
                <a:ea typeface="楷体_GB2312" pitchFamily="49" charset="-122"/>
              </a:rPr>
              <a:t>在</a:t>
            </a:r>
            <a:r>
              <a:rPr lang="zh-CN" altLang="en-US">
                <a:latin typeface="楷体_GB2312"/>
                <a:ea typeface="楷体_GB2312" pitchFamily="49" charset="-122"/>
              </a:rPr>
              <a:t>沟通时不太方便，没有一个共同沟通信息平台，综合响应客户的要求</a:t>
            </a:r>
            <a:r>
              <a:rPr lang="zh-CN" altLang="en-US" smtClean="0">
                <a:latin typeface="楷体_GB2312"/>
                <a:ea typeface="楷体_GB2312" pitchFamily="49" charset="-122"/>
              </a:rPr>
              <a:t>；</a:t>
            </a:r>
            <a:endParaRPr lang="zh-CN" altLang="en-US">
              <a:latin typeface="楷体_GB2312"/>
              <a:ea typeface="楷体_GB2312" pitchFamily="49" charset="-122"/>
            </a:endParaRPr>
          </a:p>
        </p:txBody>
      </p:sp>
    </p:spTree>
    <p:extLst>
      <p:ext uri="{BB962C8B-B14F-4D97-AF65-F5344CB8AC3E}">
        <p14:creationId xmlns:p14="http://schemas.microsoft.com/office/powerpoint/2010/main" val="263806603"/>
      </p:ext>
    </p:extLst>
  </p:cSld>
  <p:clrMapOvr>
    <a:masterClrMapping/>
  </p:clrMapOvr>
  <p:transition>
    <p:split orient="vert"/>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4614" y="329952"/>
            <a:ext cx="8872459" cy="714375"/>
          </a:xfrm>
        </p:spPr>
        <p:txBody>
          <a:bodyPr/>
          <a:lstStyle/>
          <a:p>
            <a:r>
              <a:rPr lang="zh-CN" altLang="en-US"/>
              <a:t>重点</a:t>
            </a:r>
            <a:r>
              <a:rPr lang="zh-CN" altLang="en-US" smtClean="0"/>
              <a:t>建</a:t>
            </a:r>
            <a:r>
              <a:rPr lang="zh-CN" altLang="en-US"/>
              <a:t>设系</a:t>
            </a:r>
            <a:r>
              <a:rPr lang="zh-CN" altLang="en-US" smtClean="0"/>
              <a:t>统</a:t>
            </a:r>
            <a:r>
              <a:rPr lang="en-US" altLang="zh-CN" smtClean="0"/>
              <a:t>2</a:t>
            </a:r>
            <a:r>
              <a:rPr lang="zh-CN" altLang="en-US" smtClean="0"/>
              <a:t>：</a:t>
            </a:r>
            <a:r>
              <a:rPr lang="zh-CN" altLang="en-US"/>
              <a:t>通过建</a:t>
            </a:r>
            <a:r>
              <a:rPr lang="zh-CN" altLang="en-US" smtClean="0"/>
              <a:t>立</a:t>
            </a:r>
            <a:r>
              <a:rPr lang="en-US" altLang="zh-CN" smtClean="0"/>
              <a:t>PLM </a:t>
            </a:r>
            <a:r>
              <a:rPr lang="zh-CN" altLang="en-US" smtClean="0"/>
              <a:t>产</a:t>
            </a:r>
            <a:r>
              <a:rPr lang="zh-CN" altLang="en-US"/>
              <a:t>品研发管理平台，保证研发过程的透明和规范、数据的唯一性和可控性、设计知识积累重用， 实</a:t>
            </a:r>
            <a:r>
              <a:rPr lang="zh-CN" altLang="en-US" smtClean="0"/>
              <a:t>现研发与</a:t>
            </a:r>
            <a:r>
              <a:rPr lang="zh-CN" altLang="en-US"/>
              <a:t>创新能力提</a:t>
            </a:r>
            <a:r>
              <a:rPr lang="zh-CN" altLang="en-US" smtClean="0"/>
              <a:t>升</a:t>
            </a:r>
            <a:br>
              <a:rPr lang="zh-CN" altLang="en-US"/>
            </a:br>
            <a:endParaRPr lang="zh-CN" altLang="en-US"/>
          </a:p>
        </p:txBody>
      </p:sp>
      <p:grpSp>
        <p:nvGrpSpPr>
          <p:cNvPr id="29" name="组合 28"/>
          <p:cNvGrpSpPr/>
          <p:nvPr/>
        </p:nvGrpSpPr>
        <p:grpSpPr>
          <a:xfrm>
            <a:off x="1386287" y="1044327"/>
            <a:ext cx="8136877" cy="4541589"/>
            <a:chOff x="395288" y="1628775"/>
            <a:chExt cx="8496300" cy="4537075"/>
          </a:xfrm>
        </p:grpSpPr>
        <p:sp>
          <p:nvSpPr>
            <p:cNvPr id="4" name="Rectangle 2"/>
            <p:cNvSpPr>
              <a:spLocks noChangeArrowheads="1"/>
            </p:cNvSpPr>
            <p:nvPr/>
          </p:nvSpPr>
          <p:spPr bwMode="auto">
            <a:xfrm>
              <a:off x="611188" y="1628775"/>
              <a:ext cx="7056437" cy="4537075"/>
            </a:xfrm>
            <a:prstGeom prst="rect">
              <a:avLst/>
            </a:prstGeom>
            <a:solidFill>
              <a:schemeClr val="bg1"/>
            </a:solidFill>
            <a:ln w="12700">
              <a:solidFill>
                <a:schemeClr val="tx1"/>
              </a:solidFill>
              <a:miter lim="800000"/>
            </a:ln>
            <a:effectLst/>
            <a:extLst>
              <a:ext uri="{AF507438-7753-43E0-B8FC-AC1667EBCBE1}">
                <a14:hiddenEffects xmlns:a14="http://schemas.microsoft.com/office/drawing/2010/main">
                  <a:effectLst>
                    <a:outerShdw dist="107763" dir="2700000" algn="ctr" rotWithShape="0">
                      <a:schemeClr val="tx1">
                        <a:alpha val="50000"/>
                      </a:schemeClr>
                    </a:outerShdw>
                  </a:effectLst>
                </a14:hiddenEffects>
              </a:ext>
            </a:extLst>
          </p:spPr>
          <p:txBody>
            <a:bodyPr lIns="90000" tIns="46800" rIns="90000" bIns="46800" anchor="b"/>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endParaRPr lang="zh-CN" altLang="zh-CN" sz="1600">
                <a:latin typeface="+mn-ea"/>
                <a:ea typeface="+mn-ea"/>
                <a:cs typeface="Arial" pitchFamily="34" charset="0"/>
              </a:endParaRPr>
            </a:p>
          </p:txBody>
        </p:sp>
        <p:sp>
          <p:nvSpPr>
            <p:cNvPr id="5" name="Rectangle 3"/>
            <p:cNvSpPr>
              <a:spLocks noChangeAspect="1" noChangeArrowheads="1"/>
            </p:cNvSpPr>
            <p:nvPr/>
          </p:nvSpPr>
          <p:spPr bwMode="auto">
            <a:xfrm>
              <a:off x="898525" y="2708275"/>
              <a:ext cx="1185863" cy="144303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产品定义</a:t>
              </a:r>
            </a:p>
          </p:txBody>
        </p:sp>
        <p:sp>
          <p:nvSpPr>
            <p:cNvPr id="6" name="Rectangle 4"/>
            <p:cNvSpPr>
              <a:spLocks noChangeAspect="1" noChangeArrowheads="1"/>
            </p:cNvSpPr>
            <p:nvPr/>
          </p:nvSpPr>
          <p:spPr bwMode="auto">
            <a:xfrm>
              <a:off x="898525" y="1852613"/>
              <a:ext cx="6497638" cy="687387"/>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项目管理</a:t>
              </a:r>
            </a:p>
          </p:txBody>
        </p:sp>
        <p:sp>
          <p:nvSpPr>
            <p:cNvPr id="7" name="Rectangle 5"/>
            <p:cNvSpPr>
              <a:spLocks noChangeAspect="1" noChangeArrowheads="1"/>
            </p:cNvSpPr>
            <p:nvPr/>
          </p:nvSpPr>
          <p:spPr bwMode="auto">
            <a:xfrm>
              <a:off x="2195513" y="2708275"/>
              <a:ext cx="1041400" cy="144303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产品规划</a:t>
              </a:r>
            </a:p>
          </p:txBody>
        </p:sp>
        <p:sp>
          <p:nvSpPr>
            <p:cNvPr id="8" name="Rectangle 6"/>
            <p:cNvSpPr>
              <a:spLocks noChangeAspect="1" noChangeArrowheads="1"/>
            </p:cNvSpPr>
            <p:nvPr/>
          </p:nvSpPr>
          <p:spPr bwMode="auto">
            <a:xfrm>
              <a:off x="898525" y="4868863"/>
              <a:ext cx="6497638" cy="1017587"/>
            </a:xfrm>
            <a:prstGeom prst="rect">
              <a:avLst/>
            </a:prstGeom>
            <a:solidFill>
              <a:schemeClr val="bg2">
                <a:lumMod val="40000"/>
                <a:lumOff val="6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en-US" altLang="zh-CN" sz="1400">
                  <a:latin typeface="+mn-ea"/>
                  <a:ea typeface="+mn-ea"/>
                  <a:cs typeface="Times New Roman" pitchFamily="18" charset="0"/>
                </a:rPr>
                <a:t> </a:t>
              </a:r>
            </a:p>
          </p:txBody>
        </p:sp>
        <p:sp>
          <p:nvSpPr>
            <p:cNvPr id="9" name="Rectangle 7"/>
            <p:cNvSpPr>
              <a:spLocks noChangeAspect="1" noChangeArrowheads="1"/>
            </p:cNvSpPr>
            <p:nvPr/>
          </p:nvSpPr>
          <p:spPr bwMode="auto">
            <a:xfrm>
              <a:off x="6191250" y="2717800"/>
              <a:ext cx="1187450" cy="146208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新产品、新工</a:t>
              </a:r>
            </a:p>
            <a:p>
              <a:pPr algn="ctr" eaLnBrk="1" hangingPunct="1">
                <a:spcBef>
                  <a:spcPct val="0"/>
                </a:spcBef>
                <a:buClrTx/>
                <a:buFontTx/>
                <a:buNone/>
              </a:pPr>
              <a:r>
                <a:rPr kumimoji="1" lang="zh-CN" altLang="en-US" sz="1400">
                  <a:latin typeface="+mn-ea"/>
                  <a:ea typeface="+mn-ea"/>
                  <a:cs typeface="Times New Roman" pitchFamily="18" charset="0"/>
                </a:rPr>
                <a:t>艺转换</a:t>
              </a:r>
            </a:p>
          </p:txBody>
        </p:sp>
        <p:sp>
          <p:nvSpPr>
            <p:cNvPr id="10" name="Rectangle 8"/>
            <p:cNvSpPr>
              <a:spLocks noChangeAspect="1" noChangeArrowheads="1"/>
            </p:cNvSpPr>
            <p:nvPr/>
          </p:nvSpPr>
          <p:spPr bwMode="auto">
            <a:xfrm>
              <a:off x="898525" y="4227513"/>
              <a:ext cx="6497638" cy="496887"/>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设计和生产协同</a:t>
              </a:r>
            </a:p>
          </p:txBody>
        </p:sp>
        <p:sp>
          <p:nvSpPr>
            <p:cNvPr id="11" name="Rectangle 9"/>
            <p:cNvSpPr>
              <a:spLocks noChangeAspect="1" noChangeArrowheads="1"/>
            </p:cNvSpPr>
            <p:nvPr/>
          </p:nvSpPr>
          <p:spPr bwMode="auto">
            <a:xfrm>
              <a:off x="3419475" y="2708275"/>
              <a:ext cx="1252538" cy="1441450"/>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新产品开发</a:t>
              </a:r>
            </a:p>
          </p:txBody>
        </p:sp>
        <p:sp>
          <p:nvSpPr>
            <p:cNvPr id="12" name="Rectangle 10"/>
            <p:cNvSpPr>
              <a:spLocks noChangeAspect="1" noChangeArrowheads="1"/>
            </p:cNvSpPr>
            <p:nvPr/>
          </p:nvSpPr>
          <p:spPr bwMode="auto">
            <a:xfrm>
              <a:off x="4859338" y="2708275"/>
              <a:ext cx="1187450" cy="1441450"/>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新工艺开发</a:t>
              </a:r>
            </a:p>
          </p:txBody>
        </p:sp>
        <p:sp>
          <p:nvSpPr>
            <p:cNvPr id="13" name="Rectangle 11"/>
            <p:cNvSpPr>
              <a:spLocks noChangeArrowheads="1"/>
            </p:cNvSpPr>
            <p:nvPr/>
          </p:nvSpPr>
          <p:spPr bwMode="auto">
            <a:xfrm flipH="1">
              <a:off x="7523163" y="1898650"/>
              <a:ext cx="431800" cy="3978275"/>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集</a:t>
              </a:r>
            </a:p>
            <a:p>
              <a:pPr algn="ctr" eaLnBrk="1" hangingPunct="1">
                <a:spcBef>
                  <a:spcPct val="0"/>
                </a:spcBef>
                <a:buClrTx/>
                <a:buFontTx/>
                <a:buNone/>
              </a:pPr>
              <a:endParaRPr kumimoji="1" lang="zh-CN" altLang="en-US" sz="1400">
                <a:latin typeface="+mn-ea"/>
                <a:ea typeface="+mn-ea"/>
                <a:cs typeface="Times New Roman" pitchFamily="18" charset="0"/>
              </a:endParaRPr>
            </a:p>
            <a:p>
              <a:pPr algn="ctr" eaLnBrk="1" hangingPunct="1">
                <a:spcBef>
                  <a:spcPct val="0"/>
                </a:spcBef>
                <a:buClrTx/>
                <a:buFontTx/>
                <a:buNone/>
              </a:pPr>
              <a:endParaRPr kumimoji="1" lang="zh-CN" altLang="en-US" sz="1400">
                <a:latin typeface="+mn-ea"/>
                <a:ea typeface="+mn-ea"/>
                <a:cs typeface="Times New Roman" pitchFamily="18" charset="0"/>
              </a:endParaRPr>
            </a:p>
            <a:p>
              <a:pPr algn="ctr" eaLnBrk="1" hangingPunct="1">
                <a:spcBef>
                  <a:spcPct val="0"/>
                </a:spcBef>
                <a:buClrTx/>
                <a:buFontTx/>
                <a:buNone/>
              </a:pPr>
              <a:r>
                <a:rPr kumimoji="1" lang="zh-CN" altLang="en-US" sz="1400">
                  <a:latin typeface="+mn-ea"/>
                  <a:ea typeface="+mn-ea"/>
                  <a:cs typeface="Times New Roman" pitchFamily="18" charset="0"/>
                </a:rPr>
                <a:t>成</a:t>
              </a:r>
            </a:p>
          </p:txBody>
        </p:sp>
        <p:sp>
          <p:nvSpPr>
            <p:cNvPr id="14" name="Rectangle 12"/>
            <p:cNvSpPr>
              <a:spLocks noChangeArrowheads="1"/>
            </p:cNvSpPr>
            <p:nvPr/>
          </p:nvSpPr>
          <p:spPr bwMode="auto">
            <a:xfrm>
              <a:off x="8194675" y="2144713"/>
              <a:ext cx="696913" cy="708025"/>
            </a:xfrm>
            <a:prstGeom prst="rect">
              <a:avLst/>
            </a:prstGeom>
            <a:solidFill>
              <a:schemeClr val="bg1"/>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0"/>
                </a:spcBef>
                <a:buClrTx/>
                <a:buFontTx/>
                <a:buNone/>
              </a:pPr>
              <a:r>
                <a:rPr lang="en-US" altLang="zh-CN" sz="1400">
                  <a:latin typeface="+mn-ea"/>
                  <a:ea typeface="+mn-ea"/>
                  <a:cs typeface="Times New Roman" pitchFamily="18" charset="0"/>
                </a:rPr>
                <a:t>CRM</a:t>
              </a:r>
              <a:endParaRPr lang="en-US" altLang="ko-KR" sz="1400">
                <a:latin typeface="+mn-ea"/>
                <a:ea typeface="+mn-ea"/>
                <a:cs typeface="Times New Roman" pitchFamily="18" charset="0"/>
              </a:endParaRPr>
            </a:p>
          </p:txBody>
        </p:sp>
        <p:sp>
          <p:nvSpPr>
            <p:cNvPr id="15" name="Rectangle 13"/>
            <p:cNvSpPr>
              <a:spLocks noChangeArrowheads="1"/>
            </p:cNvSpPr>
            <p:nvPr/>
          </p:nvSpPr>
          <p:spPr bwMode="auto">
            <a:xfrm>
              <a:off x="8194675" y="2997200"/>
              <a:ext cx="696913" cy="708025"/>
            </a:xfrm>
            <a:prstGeom prst="rect">
              <a:avLst/>
            </a:prstGeom>
            <a:solidFill>
              <a:schemeClr val="bg1"/>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0"/>
                </a:spcBef>
                <a:buClrTx/>
                <a:buFontTx/>
                <a:buNone/>
              </a:pPr>
              <a:r>
                <a:rPr lang="en-US" altLang="ko-KR" sz="1400">
                  <a:latin typeface="+mn-ea"/>
                  <a:ea typeface="+mn-ea"/>
                  <a:cs typeface="Times New Roman" pitchFamily="18" charset="0"/>
                </a:rPr>
                <a:t>ERP</a:t>
              </a:r>
            </a:p>
          </p:txBody>
        </p:sp>
        <p:sp>
          <p:nvSpPr>
            <p:cNvPr id="16" name="Rectangle 14"/>
            <p:cNvSpPr>
              <a:spLocks noChangeArrowheads="1"/>
            </p:cNvSpPr>
            <p:nvPr/>
          </p:nvSpPr>
          <p:spPr bwMode="auto">
            <a:xfrm>
              <a:off x="8194675" y="3887788"/>
              <a:ext cx="696913" cy="708025"/>
            </a:xfrm>
            <a:prstGeom prst="rect">
              <a:avLst/>
            </a:prstGeom>
            <a:solidFill>
              <a:schemeClr val="bg1"/>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0"/>
                </a:spcBef>
                <a:buClrTx/>
                <a:buFontTx/>
                <a:buNone/>
              </a:pPr>
              <a:r>
                <a:rPr lang="en-US" altLang="ko-KR" sz="1400">
                  <a:latin typeface="+mn-ea"/>
                  <a:ea typeface="+mn-ea"/>
                  <a:cs typeface="Times New Roman" pitchFamily="18" charset="0"/>
                </a:rPr>
                <a:t>SCM</a:t>
              </a:r>
            </a:p>
          </p:txBody>
        </p:sp>
        <p:sp>
          <p:nvSpPr>
            <p:cNvPr id="17" name="Rectangle 15"/>
            <p:cNvSpPr>
              <a:spLocks noChangeArrowheads="1"/>
            </p:cNvSpPr>
            <p:nvPr/>
          </p:nvSpPr>
          <p:spPr bwMode="auto">
            <a:xfrm>
              <a:off x="8194675" y="4773613"/>
              <a:ext cx="696913" cy="706437"/>
            </a:xfrm>
            <a:prstGeom prst="rect">
              <a:avLst/>
            </a:prstGeom>
            <a:solidFill>
              <a:schemeClr val="bg1"/>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spcBef>
                  <a:spcPct val="0"/>
                </a:spcBef>
                <a:buClrTx/>
                <a:buFontTx/>
                <a:buNone/>
              </a:pPr>
              <a:r>
                <a:rPr lang="zh-CN" altLang="en-US" sz="1400">
                  <a:latin typeface="+mn-ea"/>
                  <a:ea typeface="+mn-ea"/>
                  <a:cs typeface="Times New Roman" pitchFamily="18" charset="0"/>
                </a:rPr>
                <a:t>其它</a:t>
              </a:r>
            </a:p>
            <a:p>
              <a:pPr algn="ctr">
                <a:spcBef>
                  <a:spcPct val="0"/>
                </a:spcBef>
                <a:buClrTx/>
                <a:buFontTx/>
                <a:buNone/>
              </a:pPr>
              <a:r>
                <a:rPr lang="zh-CN" altLang="en-US" sz="1400">
                  <a:latin typeface="+mn-ea"/>
                  <a:ea typeface="+mn-ea"/>
                  <a:cs typeface="Times New Roman" pitchFamily="18" charset="0"/>
                </a:rPr>
                <a:t>软件</a:t>
              </a:r>
            </a:p>
          </p:txBody>
        </p:sp>
        <p:sp>
          <p:nvSpPr>
            <p:cNvPr id="18" name="Line 16"/>
            <p:cNvSpPr>
              <a:spLocks noChangeShapeType="1"/>
            </p:cNvSpPr>
            <p:nvPr/>
          </p:nvSpPr>
          <p:spPr bwMode="gray">
            <a:xfrm flipH="1">
              <a:off x="7954963" y="2589213"/>
              <a:ext cx="290512" cy="1587"/>
            </a:xfrm>
            <a:prstGeom prst="line">
              <a:avLst/>
            </a:prstGeom>
            <a:noFill/>
            <a:ln w="19050">
              <a:solidFill>
                <a:srgbClr val="5F5F5F"/>
              </a:solidFill>
              <a:round/>
              <a:headEnd type="oval"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19" name="Line 17"/>
            <p:cNvSpPr>
              <a:spLocks noChangeShapeType="1"/>
            </p:cNvSpPr>
            <p:nvPr/>
          </p:nvSpPr>
          <p:spPr bwMode="gray">
            <a:xfrm flipH="1">
              <a:off x="7954963" y="3405188"/>
              <a:ext cx="290512" cy="1587"/>
            </a:xfrm>
            <a:prstGeom prst="line">
              <a:avLst/>
            </a:prstGeom>
            <a:noFill/>
            <a:ln w="19050">
              <a:solidFill>
                <a:srgbClr val="5F5F5F"/>
              </a:solidFill>
              <a:round/>
              <a:headEnd type="oval"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20" name="Line 18"/>
            <p:cNvSpPr>
              <a:spLocks noChangeShapeType="1"/>
            </p:cNvSpPr>
            <p:nvPr/>
          </p:nvSpPr>
          <p:spPr bwMode="gray">
            <a:xfrm flipH="1">
              <a:off x="7954963" y="4321175"/>
              <a:ext cx="290512" cy="1588"/>
            </a:xfrm>
            <a:prstGeom prst="line">
              <a:avLst/>
            </a:prstGeom>
            <a:noFill/>
            <a:ln w="19050">
              <a:solidFill>
                <a:srgbClr val="5F5F5F"/>
              </a:solidFill>
              <a:round/>
              <a:headEnd type="oval"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21" name="Line 19"/>
            <p:cNvSpPr>
              <a:spLocks noChangeShapeType="1"/>
            </p:cNvSpPr>
            <p:nvPr/>
          </p:nvSpPr>
          <p:spPr bwMode="gray">
            <a:xfrm flipH="1">
              <a:off x="7954963" y="5210175"/>
              <a:ext cx="290512" cy="1588"/>
            </a:xfrm>
            <a:prstGeom prst="line">
              <a:avLst/>
            </a:prstGeom>
            <a:noFill/>
            <a:ln w="19050">
              <a:solidFill>
                <a:srgbClr val="5F5F5F"/>
              </a:solidFill>
              <a:round/>
              <a:headEnd type="oval" w="med" len="med"/>
              <a:tailEnd type="oval"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a:endParaRPr lang="zh-CN" altLang="en-US">
                <a:latin typeface="+mn-ea"/>
                <a:ea typeface="+mn-ea"/>
              </a:endParaRPr>
            </a:p>
          </p:txBody>
        </p:sp>
        <p:sp>
          <p:nvSpPr>
            <p:cNvPr id="22" name="Rectangle 20"/>
            <p:cNvSpPr>
              <a:spLocks noChangeArrowheads="1"/>
            </p:cNvSpPr>
            <p:nvPr/>
          </p:nvSpPr>
          <p:spPr bwMode="auto">
            <a:xfrm flipH="1">
              <a:off x="395288" y="1898650"/>
              <a:ext cx="419100" cy="3978275"/>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门</a:t>
              </a:r>
            </a:p>
            <a:p>
              <a:pPr algn="ctr" eaLnBrk="1" hangingPunct="1">
                <a:spcBef>
                  <a:spcPct val="0"/>
                </a:spcBef>
                <a:buClrTx/>
                <a:buFontTx/>
                <a:buNone/>
              </a:pPr>
              <a:endParaRPr kumimoji="1" lang="zh-CN" altLang="en-US" sz="1400">
                <a:latin typeface="+mn-ea"/>
                <a:ea typeface="+mn-ea"/>
                <a:cs typeface="Times New Roman" pitchFamily="18" charset="0"/>
              </a:endParaRPr>
            </a:p>
            <a:p>
              <a:pPr algn="ctr" eaLnBrk="1" hangingPunct="1">
                <a:spcBef>
                  <a:spcPct val="0"/>
                </a:spcBef>
                <a:buClrTx/>
                <a:buFontTx/>
                <a:buNone/>
              </a:pPr>
              <a:endParaRPr kumimoji="1" lang="zh-CN" altLang="en-US" sz="1400">
                <a:latin typeface="+mn-ea"/>
                <a:ea typeface="+mn-ea"/>
                <a:cs typeface="Times New Roman" pitchFamily="18" charset="0"/>
              </a:endParaRPr>
            </a:p>
            <a:p>
              <a:pPr algn="ctr" eaLnBrk="1" hangingPunct="1">
                <a:spcBef>
                  <a:spcPct val="0"/>
                </a:spcBef>
                <a:buClrTx/>
                <a:buFontTx/>
                <a:buNone/>
              </a:pPr>
              <a:endParaRPr kumimoji="1" lang="zh-CN" altLang="en-US" sz="1400">
                <a:latin typeface="+mn-ea"/>
                <a:ea typeface="+mn-ea"/>
                <a:cs typeface="Times New Roman" pitchFamily="18" charset="0"/>
              </a:endParaRPr>
            </a:p>
            <a:p>
              <a:pPr algn="ctr" eaLnBrk="1" hangingPunct="1">
                <a:spcBef>
                  <a:spcPct val="0"/>
                </a:spcBef>
                <a:buClrTx/>
                <a:buFontTx/>
                <a:buNone/>
              </a:pPr>
              <a:r>
                <a:rPr kumimoji="1" lang="zh-CN" altLang="en-US" sz="1400">
                  <a:latin typeface="+mn-ea"/>
                  <a:ea typeface="+mn-ea"/>
                  <a:cs typeface="Times New Roman" pitchFamily="18" charset="0"/>
                </a:rPr>
                <a:t>户</a:t>
              </a:r>
            </a:p>
          </p:txBody>
        </p:sp>
        <p:grpSp>
          <p:nvGrpSpPr>
            <p:cNvPr id="23" name="Group 21"/>
            <p:cNvGrpSpPr/>
            <p:nvPr/>
          </p:nvGrpSpPr>
          <p:grpSpPr>
            <a:xfrm>
              <a:off x="971550" y="5013325"/>
              <a:ext cx="6337300" cy="647700"/>
              <a:chOff x="612" y="3158"/>
              <a:chExt cx="3383" cy="408"/>
            </a:xfrm>
          </p:grpSpPr>
          <p:sp>
            <p:nvSpPr>
              <p:cNvPr id="24" name="Rectangle 22"/>
              <p:cNvSpPr>
                <a:spLocks noChangeArrowheads="1"/>
              </p:cNvSpPr>
              <p:nvPr/>
            </p:nvSpPr>
            <p:spPr bwMode="auto">
              <a:xfrm>
                <a:off x="1927" y="3158"/>
                <a:ext cx="617" cy="40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配方</a:t>
                </a:r>
              </a:p>
              <a:p>
                <a:pPr algn="ctr" eaLnBrk="1" hangingPunct="1">
                  <a:spcBef>
                    <a:spcPct val="0"/>
                  </a:spcBef>
                  <a:buClrTx/>
                  <a:buFontTx/>
                  <a:buNone/>
                </a:pPr>
                <a:r>
                  <a:rPr kumimoji="1" lang="zh-CN" altLang="en-US" sz="1400">
                    <a:latin typeface="+mn-ea"/>
                    <a:ea typeface="+mn-ea"/>
                    <a:cs typeface="Times New Roman" pitchFamily="18" charset="0"/>
                  </a:rPr>
                  <a:t>管理</a:t>
                </a:r>
              </a:p>
            </p:txBody>
          </p:sp>
          <p:sp>
            <p:nvSpPr>
              <p:cNvPr id="25" name="Rectangle 23"/>
              <p:cNvSpPr>
                <a:spLocks noChangeArrowheads="1"/>
              </p:cNvSpPr>
              <p:nvPr/>
            </p:nvSpPr>
            <p:spPr bwMode="auto">
              <a:xfrm>
                <a:off x="2653" y="3158"/>
                <a:ext cx="616" cy="40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修改确认</a:t>
                </a:r>
              </a:p>
              <a:p>
                <a:pPr algn="ctr" eaLnBrk="1" hangingPunct="1">
                  <a:spcBef>
                    <a:spcPct val="0"/>
                  </a:spcBef>
                  <a:buClrTx/>
                  <a:buFontTx/>
                  <a:buNone/>
                </a:pPr>
                <a:r>
                  <a:rPr kumimoji="1" lang="zh-CN" altLang="en-US" sz="1400">
                    <a:latin typeface="+mn-ea"/>
                    <a:ea typeface="+mn-ea"/>
                    <a:cs typeface="Times New Roman" pitchFamily="18" charset="0"/>
                  </a:rPr>
                  <a:t>管理</a:t>
                </a:r>
              </a:p>
            </p:txBody>
          </p:sp>
          <p:sp>
            <p:nvSpPr>
              <p:cNvPr id="26" name="Rectangle 24"/>
              <p:cNvSpPr>
                <a:spLocks noChangeArrowheads="1"/>
              </p:cNvSpPr>
              <p:nvPr/>
            </p:nvSpPr>
            <p:spPr bwMode="auto">
              <a:xfrm>
                <a:off x="1337" y="3158"/>
                <a:ext cx="484" cy="40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文档</a:t>
                </a:r>
              </a:p>
              <a:p>
                <a:pPr algn="ctr" eaLnBrk="1" hangingPunct="1">
                  <a:spcBef>
                    <a:spcPct val="0"/>
                  </a:spcBef>
                  <a:buClrTx/>
                  <a:buFontTx/>
                  <a:buNone/>
                </a:pPr>
                <a:r>
                  <a:rPr kumimoji="1" lang="zh-CN" altLang="en-US" sz="1400">
                    <a:latin typeface="+mn-ea"/>
                    <a:ea typeface="+mn-ea"/>
                    <a:cs typeface="Times New Roman" pitchFamily="18" charset="0"/>
                  </a:rPr>
                  <a:t>管理</a:t>
                </a:r>
              </a:p>
            </p:txBody>
          </p:sp>
          <p:sp>
            <p:nvSpPr>
              <p:cNvPr id="27" name="Rectangle 25"/>
              <p:cNvSpPr>
                <a:spLocks noChangeArrowheads="1"/>
              </p:cNvSpPr>
              <p:nvPr/>
            </p:nvSpPr>
            <p:spPr bwMode="auto">
              <a:xfrm>
                <a:off x="3334" y="3158"/>
                <a:ext cx="661" cy="40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安全</a:t>
                </a:r>
              </a:p>
              <a:p>
                <a:pPr algn="ctr" eaLnBrk="1" hangingPunct="1">
                  <a:spcBef>
                    <a:spcPct val="0"/>
                  </a:spcBef>
                  <a:buClrTx/>
                  <a:buFontTx/>
                  <a:buNone/>
                </a:pPr>
                <a:r>
                  <a:rPr kumimoji="1" lang="zh-CN" altLang="en-US" sz="1400">
                    <a:latin typeface="+mn-ea"/>
                    <a:ea typeface="+mn-ea"/>
                    <a:cs typeface="Times New Roman" pitchFamily="18" charset="0"/>
                  </a:rPr>
                  <a:t>管理</a:t>
                </a:r>
              </a:p>
            </p:txBody>
          </p:sp>
          <p:sp>
            <p:nvSpPr>
              <p:cNvPr id="28" name="Rectangle 26"/>
              <p:cNvSpPr>
                <a:spLocks noChangeArrowheads="1"/>
              </p:cNvSpPr>
              <p:nvPr/>
            </p:nvSpPr>
            <p:spPr bwMode="auto">
              <a:xfrm>
                <a:off x="612" y="3158"/>
                <a:ext cx="617" cy="408"/>
              </a:xfrm>
              <a:prstGeom prst="rect">
                <a:avLst/>
              </a:prstGeom>
              <a:solidFill>
                <a:schemeClr val="accent1">
                  <a:lumMod val="60000"/>
                  <a:lumOff val="40000"/>
                </a:schemeClr>
              </a:solidFill>
              <a:ln w="9525" algn="ctr">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algn="ctr" eaLnBrk="1" hangingPunct="1">
                  <a:spcBef>
                    <a:spcPct val="0"/>
                  </a:spcBef>
                  <a:buClrTx/>
                  <a:buFontTx/>
                  <a:buNone/>
                </a:pPr>
                <a:r>
                  <a:rPr kumimoji="1" lang="zh-CN" altLang="en-US" sz="1400">
                    <a:latin typeface="+mn-ea"/>
                    <a:ea typeface="+mn-ea"/>
                    <a:cs typeface="Times New Roman" pitchFamily="18" charset="0"/>
                  </a:rPr>
                  <a:t>产品数据</a:t>
                </a:r>
              </a:p>
              <a:p>
                <a:pPr algn="ctr" eaLnBrk="1" hangingPunct="1">
                  <a:spcBef>
                    <a:spcPct val="0"/>
                  </a:spcBef>
                  <a:buClrTx/>
                  <a:buFontTx/>
                  <a:buNone/>
                </a:pPr>
                <a:r>
                  <a:rPr kumimoji="1" lang="zh-CN" altLang="en-US" sz="1400">
                    <a:latin typeface="+mn-ea"/>
                    <a:ea typeface="+mn-ea"/>
                    <a:cs typeface="Times New Roman" pitchFamily="18" charset="0"/>
                  </a:rPr>
                  <a:t>管理</a:t>
                </a:r>
              </a:p>
            </p:txBody>
          </p:sp>
        </p:grpSp>
      </p:grpSp>
      <p:sp>
        <p:nvSpPr>
          <p:cNvPr id="30" name="Rectangle 27"/>
          <p:cNvSpPr>
            <a:spLocks noChangeArrowheads="1"/>
          </p:cNvSpPr>
          <p:nvPr/>
        </p:nvSpPr>
        <p:spPr bwMode="auto">
          <a:xfrm>
            <a:off x="666180" y="5694432"/>
            <a:ext cx="9654522" cy="1613430"/>
          </a:xfrm>
          <a:prstGeom prst="rect">
            <a:avLst/>
          </a:prstGeom>
          <a:noFill/>
          <a:ln w="28575" algn="ctr">
            <a:noFill/>
            <a:miter lim="800000"/>
          </a:ln>
          <a:effectLst>
            <a:prstShdw prst="shdw17" dist="17961" dir="2700000">
              <a:srgbClr val="999999"/>
            </a:prstShdw>
          </a:effectLst>
        </p:spPr>
        <p:txBody>
          <a:bodyPr wrap="square" lIns="104306" tIns="52153" rIns="104306" bIns="52153">
            <a:spAutoFit/>
          </a:bodyPr>
          <a:lstStyle>
            <a:defPPr>
              <a:defRPr lang="zh-CN"/>
            </a:defPPr>
            <a:lvl1pPr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1pPr>
            <a:lvl2pPr marL="520700" indent="-63500"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2pPr>
            <a:lvl3pPr marL="1042988" indent="-1285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3pPr>
            <a:lvl4pPr marL="1563688" indent="-192088"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4pPr>
            <a:lvl5pPr marL="2085975" indent="-257175" algn="l" rtl="0" fontAlgn="base">
              <a:spcBef>
                <a:spcPct val="0"/>
              </a:spcBef>
              <a:spcAft>
                <a:spcPct val="0"/>
              </a:spcAft>
              <a:defRPr sz="1600" kern="1200">
                <a:solidFill>
                  <a:schemeClr val="tx1"/>
                </a:solidFill>
                <a:latin typeface="楷体_GB2312" panose="02010609030101010101" pitchFamily="49" charset="-122"/>
                <a:ea typeface="宋体" charset="-122"/>
                <a:cs typeface="+mn-cs"/>
              </a:defRPr>
            </a:lvl5pPr>
            <a:lvl6pPr marL="2286000" algn="l" defTabSz="914400" rtl="0" eaLnBrk="1" latinLnBrk="0" hangingPunct="1">
              <a:defRPr sz="1600" kern="1200">
                <a:solidFill>
                  <a:schemeClr val="tx1"/>
                </a:solidFill>
                <a:latin typeface="楷体_GB2312" panose="02010609030101010101" pitchFamily="49" charset="-122"/>
                <a:ea typeface="宋体" charset="-122"/>
                <a:cs typeface="+mn-cs"/>
              </a:defRPr>
            </a:lvl6pPr>
            <a:lvl7pPr marL="2743200" algn="l" defTabSz="914400" rtl="0" eaLnBrk="1" latinLnBrk="0" hangingPunct="1">
              <a:defRPr sz="1600" kern="1200">
                <a:solidFill>
                  <a:schemeClr val="tx1"/>
                </a:solidFill>
                <a:latin typeface="楷体_GB2312" panose="02010609030101010101" pitchFamily="49" charset="-122"/>
                <a:ea typeface="宋体" charset="-122"/>
                <a:cs typeface="+mn-cs"/>
              </a:defRPr>
            </a:lvl7pPr>
            <a:lvl8pPr marL="3200400" algn="l" defTabSz="914400" rtl="0" eaLnBrk="1" latinLnBrk="0" hangingPunct="1">
              <a:defRPr sz="1600" kern="1200">
                <a:solidFill>
                  <a:schemeClr val="tx1"/>
                </a:solidFill>
                <a:latin typeface="楷体_GB2312" panose="02010609030101010101" pitchFamily="49" charset="-122"/>
                <a:ea typeface="宋体" charset="-122"/>
                <a:cs typeface="+mn-cs"/>
              </a:defRPr>
            </a:lvl8pPr>
            <a:lvl9pPr marL="3657600" algn="l" defTabSz="914400" rtl="0" eaLnBrk="1" latinLnBrk="0" hangingPunct="1">
              <a:defRPr sz="1600" kern="1200">
                <a:solidFill>
                  <a:schemeClr val="tx1"/>
                </a:solidFill>
                <a:latin typeface="楷体_GB2312" panose="02010609030101010101" pitchFamily="49" charset="-122"/>
                <a:ea typeface="宋体" charset="-122"/>
                <a:cs typeface="+mn-cs"/>
              </a:defRPr>
            </a:lvl9pPr>
          </a:lstStyle>
          <a:p>
            <a:pPr marL="325955" lvl="1" indent="-325955">
              <a:buClr>
                <a:srgbClr val="4D9F9D"/>
              </a:buClr>
              <a:buFont typeface="Wingdings" pitchFamily="2" charset="2"/>
              <a:buChar char="n"/>
              <a:tabLst>
                <a:tab pos="202816"/>
              </a:tabLst>
              <a:defRPr/>
            </a:pPr>
            <a:r>
              <a:rPr lang="zh-CN" altLang="en-US" sz="1400" b="1" smtClean="0">
                <a:latin typeface="楷体_GB2312"/>
                <a:ea typeface="楷体_GB2312" pitchFamily="49" charset="-122"/>
              </a:rPr>
              <a:t>主要需求</a:t>
            </a:r>
            <a:r>
              <a:rPr lang="en-US" altLang="zh-CN" sz="1400" b="1" smtClean="0">
                <a:latin typeface="楷体_GB2312"/>
                <a:ea typeface="楷体_GB2312" pitchFamily="49" charset="-122"/>
              </a:rPr>
              <a:t>1</a:t>
            </a:r>
            <a:r>
              <a:rPr lang="zh-CN" altLang="en-US" sz="1400" b="1" smtClean="0">
                <a:latin typeface="楷体_GB2312"/>
                <a:ea typeface="楷体_GB2312" pitchFamily="49" charset="-122"/>
              </a:rPr>
              <a:t>：</a:t>
            </a:r>
            <a:r>
              <a:rPr lang="zh-CN" altLang="en-US" sz="1400" smtClean="0">
                <a:latin typeface="楷体_GB2312"/>
                <a:ea typeface="楷体_GB2312" pitchFamily="49" charset="-122"/>
              </a:rPr>
              <a:t>优</a:t>
            </a:r>
            <a:r>
              <a:rPr lang="zh-CN" altLang="en-US" sz="1400">
                <a:latin typeface="楷体_GB2312"/>
                <a:ea typeface="楷体_GB2312" pitchFamily="49" charset="-122"/>
              </a:rPr>
              <a:t>化研发项目管理流程，实行完整的研发全过程项目管理，进行研发进度、研发人员资源的合理配置及管理</a:t>
            </a:r>
            <a:r>
              <a:rPr lang="zh-CN" altLang="en-US" sz="1400" smtClean="0">
                <a:latin typeface="楷体_GB2312"/>
                <a:ea typeface="楷体_GB2312" pitchFamily="49" charset="-122"/>
              </a:rPr>
              <a:t>；</a:t>
            </a:r>
            <a:endParaRPr lang="en-US" altLang="zh-CN" sz="1400" smtClean="0">
              <a:latin typeface="楷体_GB2312"/>
              <a:ea typeface="楷体_GB2312" pitchFamily="49" charset="-122"/>
            </a:endParaRPr>
          </a:p>
          <a:p>
            <a:pPr marL="325955" lvl="1" indent="-325955">
              <a:buClr>
                <a:srgbClr val="4D9F9D"/>
              </a:buClr>
              <a:buFont typeface="Wingdings" pitchFamily="2" charset="2"/>
              <a:buChar char="n"/>
              <a:tabLst>
                <a:tab pos="202816"/>
              </a:tabLst>
              <a:defRPr/>
            </a:pPr>
            <a:r>
              <a:rPr lang="zh-CN" altLang="en-US" sz="1400" b="1" smtClean="0">
                <a:latin typeface="楷体_GB2312"/>
                <a:ea typeface="楷体_GB2312" pitchFamily="49" charset="-122"/>
              </a:rPr>
              <a:t>主要需求</a:t>
            </a:r>
            <a:r>
              <a:rPr lang="en-US" altLang="zh-CN" sz="1400" b="1" smtClean="0">
                <a:latin typeface="楷体_GB2312"/>
                <a:ea typeface="楷体_GB2312" pitchFamily="49" charset="-122"/>
              </a:rPr>
              <a:t>2</a:t>
            </a:r>
            <a:r>
              <a:rPr lang="zh-CN" altLang="en-US" sz="1400" b="1" smtClean="0">
                <a:latin typeface="楷体_GB2312"/>
                <a:ea typeface="楷体_GB2312" pitchFamily="49" charset="-122"/>
              </a:rPr>
              <a:t>：</a:t>
            </a:r>
            <a:r>
              <a:rPr lang="zh-CN" altLang="en-US" sz="1400">
                <a:latin typeface="楷体_GB2312"/>
                <a:ea typeface="楷体_GB2312" pitchFamily="49" charset="-122"/>
              </a:rPr>
              <a:t>明确和优化研发项目任务执行中技术成果（图文档、定额等）及时归档的管理流程，形成研发知识库</a:t>
            </a:r>
            <a:r>
              <a:rPr lang="zh-CN" altLang="en-US" sz="1400" smtClean="0">
                <a:latin typeface="楷体_GB2312"/>
                <a:ea typeface="楷体_GB2312" pitchFamily="49" charset="-122"/>
              </a:rPr>
              <a:t>；</a:t>
            </a:r>
            <a:endParaRPr lang="en-US" altLang="zh-CN" sz="1400" smtClean="0">
              <a:latin typeface="楷体_GB2312"/>
              <a:ea typeface="楷体_GB2312" pitchFamily="49" charset="-122"/>
            </a:endParaRPr>
          </a:p>
          <a:p>
            <a:pPr marL="325955" lvl="1" indent="-325955">
              <a:buClr>
                <a:srgbClr val="4D9F9D"/>
              </a:buClr>
              <a:buFont typeface="Wingdings" pitchFamily="2" charset="2"/>
              <a:buChar char="n"/>
              <a:tabLst>
                <a:tab pos="202816"/>
              </a:tabLst>
              <a:defRPr/>
            </a:pPr>
            <a:r>
              <a:rPr lang="zh-CN" altLang="en-US" sz="1400" b="1">
                <a:latin typeface="楷体_GB2312"/>
                <a:ea typeface="楷体_GB2312" pitchFamily="49" charset="-122"/>
              </a:rPr>
              <a:t>主</a:t>
            </a:r>
            <a:r>
              <a:rPr lang="zh-CN" altLang="en-US" sz="1400" b="1" smtClean="0">
                <a:latin typeface="楷体_GB2312"/>
                <a:ea typeface="楷体_GB2312" pitchFamily="49" charset="-122"/>
              </a:rPr>
              <a:t>要需求</a:t>
            </a:r>
            <a:r>
              <a:rPr lang="en-US" altLang="zh-CN" sz="1400" b="1" smtClean="0">
                <a:latin typeface="楷体_GB2312"/>
                <a:ea typeface="楷体_GB2312" pitchFamily="49" charset="-122"/>
              </a:rPr>
              <a:t>3</a:t>
            </a:r>
            <a:r>
              <a:rPr lang="zh-CN" altLang="en-US" sz="1400" b="1" smtClean="0">
                <a:latin typeface="楷体_GB2312"/>
                <a:ea typeface="楷体_GB2312" pitchFamily="49" charset="-122"/>
              </a:rPr>
              <a:t>：</a:t>
            </a:r>
            <a:r>
              <a:rPr lang="zh-CN" altLang="en-US" sz="1400">
                <a:latin typeface="楷体_GB2312"/>
                <a:ea typeface="楷体_GB2312" pitchFamily="49" charset="-122"/>
              </a:rPr>
              <a:t>规范和统一研发平台，完善产品数据资料，建立产品数据、图文档统一归档的信息化管理平台，合理授权共享、提高借用重用，提高效率，加强研发和营销、生产、采购环节衔接，提高市场响应速</a:t>
            </a:r>
            <a:r>
              <a:rPr lang="zh-CN" altLang="en-US" sz="1400" smtClean="0">
                <a:latin typeface="楷体_GB2312"/>
                <a:ea typeface="楷体_GB2312" pitchFamily="49" charset="-122"/>
              </a:rPr>
              <a:t>度；</a:t>
            </a:r>
            <a:endParaRPr lang="en-US" altLang="zh-CN" sz="1400" smtClean="0">
              <a:latin typeface="楷体_GB2312"/>
              <a:ea typeface="楷体_GB2312" pitchFamily="49" charset="-122"/>
            </a:endParaRPr>
          </a:p>
          <a:p>
            <a:pPr marL="325955" lvl="1" indent="-325955">
              <a:buClr>
                <a:srgbClr val="4D9F9D"/>
              </a:buClr>
              <a:buFont typeface="Wingdings" pitchFamily="2" charset="2"/>
              <a:buChar char="n"/>
              <a:tabLst>
                <a:tab pos="202816"/>
              </a:tabLst>
              <a:defRPr/>
            </a:pPr>
            <a:r>
              <a:rPr lang="zh-CN" altLang="en-US" sz="1400" b="1">
                <a:latin typeface="楷体_GB2312"/>
                <a:ea typeface="楷体_GB2312" pitchFamily="49" charset="-122"/>
              </a:rPr>
              <a:t>主</a:t>
            </a:r>
            <a:r>
              <a:rPr lang="zh-CN" altLang="en-US" sz="1400" b="1" smtClean="0">
                <a:latin typeface="楷体_GB2312"/>
                <a:ea typeface="楷体_GB2312" pitchFamily="49" charset="-122"/>
              </a:rPr>
              <a:t>要需求</a:t>
            </a:r>
            <a:r>
              <a:rPr lang="en-US" altLang="zh-CN" sz="1400" b="1" smtClean="0">
                <a:latin typeface="楷体_GB2312"/>
                <a:ea typeface="楷体_GB2312" pitchFamily="49" charset="-122"/>
              </a:rPr>
              <a:t>4</a:t>
            </a:r>
            <a:r>
              <a:rPr lang="zh-CN" altLang="en-US" sz="1400" b="1">
                <a:latin typeface="楷体_GB2312"/>
                <a:ea typeface="楷体_GB2312" pitchFamily="49" charset="-122"/>
              </a:rPr>
              <a:t>：</a:t>
            </a:r>
            <a:r>
              <a:rPr lang="zh-CN" altLang="en-US" sz="1400">
                <a:latin typeface="楷体_GB2312"/>
                <a:ea typeface="楷体_GB2312" pitchFamily="49" charset="-122"/>
              </a:rPr>
              <a:t>围绕客户需求去做，难点如何让客户需求落地，接到客户标准要进行评审、设计、拆分、转化到生产（</a:t>
            </a:r>
            <a:r>
              <a:rPr lang="en-US" altLang="zh-CN" sz="1400">
                <a:latin typeface="楷体_GB2312"/>
                <a:ea typeface="楷体_GB2312" pitchFamily="49" charset="-122"/>
              </a:rPr>
              <a:t>APQP</a:t>
            </a:r>
            <a:r>
              <a:rPr lang="zh-CN" altLang="en-US" sz="1400">
                <a:latin typeface="楷体_GB2312"/>
                <a:ea typeface="楷体_GB2312" pitchFamily="49" charset="-122"/>
              </a:rPr>
              <a:t>设计</a:t>
            </a:r>
            <a:r>
              <a:rPr lang="zh-CN" altLang="en-US" sz="1400" smtClean="0">
                <a:latin typeface="楷体_GB2312"/>
                <a:ea typeface="楷体_GB2312" pitchFamily="49" charset="-122"/>
              </a:rPr>
              <a:t>）；</a:t>
            </a:r>
            <a:endParaRPr lang="zh-CN" altLang="en-US" sz="1400">
              <a:latin typeface="楷体_GB2312"/>
              <a:ea typeface="楷体_GB2312" pitchFamily="49" charset="-122"/>
            </a:endParaRPr>
          </a:p>
        </p:txBody>
      </p:sp>
    </p:spTree>
    <p:extLst>
      <p:ext uri="{BB962C8B-B14F-4D97-AF65-F5344CB8AC3E}">
        <p14:creationId xmlns:p14="http://schemas.microsoft.com/office/powerpoint/2010/main" val="2087155603"/>
      </p:ext>
    </p:extLst>
  </p:cSld>
  <p:clrMapOvr>
    <a:masterClrMapping/>
  </p:clrMapOvr>
  <p:transition>
    <p:split orient="vert"/>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423400" cy="6291263"/>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https://d.book118.com/676045123243010035</a:t>
            </a:r>
          </a:p>
        </p:txBody>
      </p:sp>
    </p:spTree>
  </p:cSld>
  <p:clrMapOvr>
    <a:masterClrMapping/>
  </p:clrMapOvr>
  <p:transition/>
  <p:timing/>
</p:sld>
</file>

<file path=ppt/tags/tag1.xml><?xml version="1.0" encoding="utf-8"?>
<p:tagLst xmlns:p="http://schemas.openxmlformats.org/presentationml/2006/main">
  <p:tag name="RESIZE" val="Yes"/>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绝味食品权责、流程梳理项目（一期）">
  <a:themeElements>
    <a:clrScheme name="AMT 1">
      <a:dk1>
        <a:srgbClr val="080808"/>
      </a:dk1>
      <a:lt1>
        <a:srgbClr val="FFFFFF"/>
      </a:lt1>
      <a:dk2>
        <a:srgbClr val="080808"/>
      </a:dk2>
      <a:lt2>
        <a:srgbClr val="438B89"/>
      </a:lt2>
      <a:accent1>
        <a:srgbClr val="B2DAD9"/>
      </a:accent1>
      <a:accent2>
        <a:srgbClr val="81C3C1"/>
      </a:accent2>
      <a:accent3>
        <a:srgbClr val="FFFFFF"/>
      </a:accent3>
      <a:accent4>
        <a:srgbClr val="060606"/>
      </a:accent4>
      <a:accent5>
        <a:srgbClr val="D5EAE9"/>
      </a:accent5>
      <a:accent6>
        <a:srgbClr val="74B0AF"/>
      </a:accent6>
      <a:hlink>
        <a:srgbClr val="4D9F9D"/>
      </a:hlink>
      <a:folHlink>
        <a:srgbClr val="5AB0AE"/>
      </a:folHlink>
    </a:clrScheme>
    <a:fontScheme name="AMT">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lumMod val="40000"/>
            <a:lumOff val="60000"/>
          </a:schemeClr>
        </a:solidFill>
        <a:ln w="9525" cap="flat" cmpd="sng" algn="ctr">
          <a:solidFill>
            <a:schemeClr val="accent1"/>
          </a:solidFill>
          <a:prstDash val="solid"/>
          <a:round/>
          <a:headEnd type="none" w="med" len="med"/>
          <a:tailEnd type="none" w="med" len="med"/>
        </a:ln>
        <a:effectLst/>
      </a:spPr>
      <a:bodyPr vert="horz" wrap="square" lIns="90000" tIns="46800" rIns="90000" bIns="46800" numCol="1" rtlCol="0" anchor="ctr" anchorCtr="0" compatLnSpc="1">
        <a:prstTxWarp prst="textNoShape">
          <a:avLst/>
        </a:prstTxWarp>
      </a:bodyPr>
      <a:lstStyle>
        <a:defPPr marL="0" marR="0" indent="0" algn="ctr" defTabSz="914400" rtl="0" eaLnBrk="1" fontAlgn="base" latinLnBrk="0" hangingPunct="1">
          <a:lnSpc>
            <a:spcPct val="100000"/>
          </a:lnSpc>
          <a:spcBef>
            <a:spcPct val="50000"/>
          </a:spcBef>
          <a:spcAft>
            <a:spcPct val="0"/>
          </a:spcAft>
          <a:buClrTx/>
          <a:buSzTx/>
          <a:buFontTx/>
          <a:buNone/>
          <a:tabLst/>
          <a:defRPr kumimoji="0" sz="1800" b="0" i="0" u="none" strike="noStrike" cap="none" normalizeH="0" baseline="0" dirty="0" smtClean="0">
            <a:ln>
              <a:noFill/>
            </a:ln>
            <a:effectLst/>
            <a:latin typeface="Arial" charset="0"/>
            <a:ea typeface="楷体_GB2312" pitchFamily="49" charset="-122"/>
          </a:defRPr>
        </a:defPPr>
      </a:lstStyle>
    </a:spDef>
    <a:lnDef>
      <a:spPr bwMode="auto">
        <a:noFill/>
        <a:ln w="9525" cap="flat" cmpd="sng" algn="ctr">
          <a:solidFill>
            <a:schemeClr val="tx1"/>
          </a:solidFill>
          <a:prstDash val="solid"/>
          <a:round/>
          <a:headEnd type="none" w="med" len="med"/>
          <a:tailEnd type="none"/>
        </a:ln>
        <a:effectLst/>
      </a:spPr>
      <a:bodyPr/>
      <a:lstStyle/>
    </a:lnDef>
    <a:txDef>
      <a:spPr>
        <a:noFill/>
      </a:spPr>
      <a:bodyPr wrap="square" rtlCol="0">
        <a:spAutoFit/>
      </a:bodyPr>
      <a:lstStyle>
        <a:defPPr>
          <a:defRPr sz="1800" dirty="0">
            <a:ea typeface="楷体_GB2312" pitchFamily="49" charset="-122"/>
          </a:defRPr>
        </a:defPPr>
      </a:lstStyle>
    </a:txDef>
  </a:objectDefaults>
  <a:extraClrSchemeLst>
    <a:extraClrScheme>
      <a:clrScheme name="AMT 1">
        <a:dk1>
          <a:srgbClr val="080808"/>
        </a:dk1>
        <a:lt1>
          <a:srgbClr val="FFFFFF"/>
        </a:lt1>
        <a:dk2>
          <a:srgbClr val="080808"/>
        </a:dk2>
        <a:lt2>
          <a:srgbClr val="438B89"/>
        </a:lt2>
        <a:accent1>
          <a:srgbClr val="B2DAD9"/>
        </a:accent1>
        <a:accent2>
          <a:srgbClr val="81C3C1"/>
        </a:accent2>
        <a:accent3>
          <a:srgbClr val="FFFFFF"/>
        </a:accent3>
        <a:accent4>
          <a:srgbClr val="060606"/>
        </a:accent4>
        <a:accent5>
          <a:srgbClr val="D5EAE9"/>
        </a:accent5>
        <a:accent6>
          <a:srgbClr val="74B0AF"/>
        </a:accent6>
        <a:hlink>
          <a:srgbClr val="4D9F9D"/>
        </a:hlink>
        <a:folHlink>
          <a:srgbClr val="5AB0AE"/>
        </a:folHlink>
      </a:clrScheme>
      <a:clrMap bg1="lt1" tx1="dk1" bg2="lt2" tx2="dk2" accent1="accent1" accent2="accent2" accent3="accent3" accent4="accent4" accent5="accent5" accent6="accent6" hlink="hlink" folHlink="folHlink"/>
    </a:extraClrScheme>
    <a:extraClrScheme>
      <a:clrScheme name="AMT 2">
        <a:dk1>
          <a:srgbClr val="080808"/>
        </a:dk1>
        <a:lt1>
          <a:srgbClr val="FFFFFF"/>
        </a:lt1>
        <a:dk2>
          <a:srgbClr val="080808"/>
        </a:dk2>
        <a:lt2>
          <a:srgbClr val="006BA0"/>
        </a:lt2>
        <a:accent1>
          <a:srgbClr val="CCECFF"/>
        </a:accent1>
        <a:accent2>
          <a:srgbClr val="99CCFF"/>
        </a:accent2>
        <a:accent3>
          <a:srgbClr val="FFFFFF"/>
        </a:accent3>
        <a:accent4>
          <a:srgbClr val="060606"/>
        </a:accent4>
        <a:accent5>
          <a:srgbClr val="E2F4FF"/>
        </a:accent5>
        <a:accent6>
          <a:srgbClr val="8AB9E7"/>
        </a:accent6>
        <a:hlink>
          <a:srgbClr val="0099CC"/>
        </a:hlink>
        <a:folHlink>
          <a:srgbClr val="8299FF"/>
        </a:folHlink>
      </a:clrScheme>
      <a:clrMap bg1="lt1" tx1="dk1" bg2="lt2" tx2="dk2" accent1="accent1" accent2="accent2" accent3="accent3" accent4="accent4" accent5="accent5" accent6="accent6" hlink="hlink" folHlink="folHlink"/>
    </a:extraClrScheme>
    <a:extraClrScheme>
      <a:clrScheme name="AMT 3">
        <a:dk1>
          <a:srgbClr val="080808"/>
        </a:dk1>
        <a:lt1>
          <a:srgbClr val="FFFFFF"/>
        </a:lt1>
        <a:dk2>
          <a:srgbClr val="080808"/>
        </a:dk2>
        <a:lt2>
          <a:srgbClr val="CC0000"/>
        </a:lt2>
        <a:accent1>
          <a:srgbClr val="FFD1BF"/>
        </a:accent1>
        <a:accent2>
          <a:srgbClr val="FFBD9F"/>
        </a:accent2>
        <a:accent3>
          <a:srgbClr val="FFFFFF"/>
        </a:accent3>
        <a:accent4>
          <a:srgbClr val="060606"/>
        </a:accent4>
        <a:accent5>
          <a:srgbClr val="FFE5DC"/>
        </a:accent5>
        <a:accent6>
          <a:srgbClr val="E7AB90"/>
        </a:accent6>
        <a:hlink>
          <a:srgbClr val="CC6666"/>
        </a:hlink>
        <a:folHlink>
          <a:srgbClr val="CC9F9D"/>
        </a:folHlink>
      </a:clrScheme>
      <a:clrMap bg1="lt1" tx1="dk1" bg2="lt2" tx2="dk2" accent1="accent1" accent2="accent2" accent3="accent3" accent4="accent4" accent5="accent5" accent6="accent6" hlink="hlink" folHlink="folHlink"/>
    </a:extraClrScheme>
    <a:extraClrScheme>
      <a:clrScheme name="AMT 4">
        <a:dk1>
          <a:srgbClr val="080808"/>
        </a:dk1>
        <a:lt1>
          <a:srgbClr val="FFFFFF"/>
        </a:lt1>
        <a:dk2>
          <a:srgbClr val="080808"/>
        </a:dk2>
        <a:lt2>
          <a:srgbClr val="B46F0A"/>
        </a:lt2>
        <a:accent1>
          <a:srgbClr val="FFE0A3"/>
        </a:accent1>
        <a:accent2>
          <a:srgbClr val="FFCC66"/>
        </a:accent2>
        <a:accent3>
          <a:srgbClr val="FFFFFF"/>
        </a:accent3>
        <a:accent4>
          <a:srgbClr val="060606"/>
        </a:accent4>
        <a:accent5>
          <a:srgbClr val="FFEDCE"/>
        </a:accent5>
        <a:accent6>
          <a:srgbClr val="E7B95C"/>
        </a:accent6>
        <a:hlink>
          <a:srgbClr val="F4AA3C"/>
        </a:hlink>
        <a:folHlink>
          <a:srgbClr val="F6BD68"/>
        </a:folHlink>
      </a:clrScheme>
      <a:clrMap bg1="lt1" tx1="dk1" bg2="lt2" tx2="dk2" accent1="accent1" accent2="accent2" accent3="accent3" accent4="accent4" accent5="accent5" accent6="accent6" hlink="hlink" folHlink="folHlink"/>
    </a:extraClrScheme>
    <a:extraClrScheme>
      <a:clrScheme name="AMT 5">
        <a:dk1>
          <a:srgbClr val="080808"/>
        </a:dk1>
        <a:lt1>
          <a:srgbClr val="FFFFFF"/>
        </a:lt1>
        <a:dk2>
          <a:srgbClr val="080808"/>
        </a:dk2>
        <a:lt2>
          <a:srgbClr val="84889A"/>
        </a:lt2>
        <a:accent1>
          <a:srgbClr val="FFFFFF"/>
        </a:accent1>
        <a:accent2>
          <a:srgbClr val="C0C2CC"/>
        </a:accent2>
        <a:accent3>
          <a:srgbClr val="FFFFFF"/>
        </a:accent3>
        <a:accent4>
          <a:srgbClr val="060606"/>
        </a:accent4>
        <a:accent5>
          <a:srgbClr val="FFFFFF"/>
        </a:accent5>
        <a:accent6>
          <a:srgbClr val="AEB0B9"/>
        </a:accent6>
        <a:hlink>
          <a:srgbClr val="84889A"/>
        </a:hlink>
        <a:folHlink>
          <a:srgbClr val="9B9EAD"/>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泰美克流程建设项目">
  <a:themeElements>
    <a:clrScheme name="AMT 1">
      <a:dk1>
        <a:srgbClr val="080808"/>
      </a:dk1>
      <a:lt1>
        <a:srgbClr val="FFFFFF"/>
      </a:lt1>
      <a:dk2>
        <a:srgbClr val="080808"/>
      </a:dk2>
      <a:lt2>
        <a:srgbClr val="438B89"/>
      </a:lt2>
      <a:accent1>
        <a:srgbClr val="B2DAD9"/>
      </a:accent1>
      <a:accent2>
        <a:srgbClr val="81C3C1"/>
      </a:accent2>
      <a:accent3>
        <a:srgbClr val="FFFFFF"/>
      </a:accent3>
      <a:accent4>
        <a:srgbClr val="060606"/>
      </a:accent4>
      <a:accent5>
        <a:srgbClr val="D5EAE9"/>
      </a:accent5>
      <a:accent6>
        <a:srgbClr val="74B0AF"/>
      </a:accent6>
      <a:hlink>
        <a:srgbClr val="4D9F9D"/>
      </a:hlink>
      <a:folHlink>
        <a:srgbClr val="5AB0AE"/>
      </a:folHlink>
    </a:clrScheme>
    <a:fontScheme name="AMT">
      <a:majorFont>
        <a:latin typeface="Arial"/>
        <a:ea typeface="楷体_GB2312"/>
        <a:cs typeface="Arial"/>
      </a:majorFont>
      <a:minorFont>
        <a:latin typeface="Arial"/>
        <a:ea typeface="楷体_GB231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solidFill>
            <a:schemeClr val="accent1"/>
          </a:solidFill>
          <a:prstDash val="solid"/>
          <a:round/>
          <a:headEnd type="none" w="med" len="med"/>
          <a:tailEnd type="none" w="med" len="med"/>
        </a:ln>
        <a:effectLst/>
      </a:spPr>
      <a:bodyPr vert="horz" wrap="square" lIns="90000" tIns="46800" rIns="90000" bIns="46800" numCol="1" anchor="ctr" anchorCtr="0" compatLnSpc="1">
        <a:prstTxWarp prst="textNoShape">
          <a:avLst/>
        </a:prstTxWarp>
      </a:bodyPr>
      <a:lstStyle>
        <a:defPPr marL="0" marR="0" indent="0" algn="ctr" defTabSz="914400" rtl="0" eaLnBrk="1" fontAlgn="base" latinLnBrk="0" hangingPunct="1">
          <a:lnSpc>
            <a:spcPct val="100000"/>
          </a:lnSpc>
          <a:spcBef>
            <a:spcPct val="50000"/>
          </a:spcBef>
          <a:spcAft>
            <a:spcPct val="0"/>
          </a:spcAft>
          <a:buClrTx/>
          <a:buSzTx/>
          <a:buFontTx/>
          <a:buNone/>
          <a:tabLst/>
          <a:defRPr kumimoji="0" lang="zh-CN" altLang="en-US" sz="1400" b="0" i="0" u="none" strike="noStrike" cap="none" normalizeH="0" baseline="0" smtClean="0">
            <a:ln>
              <a:noFill/>
            </a:ln>
            <a:solidFill>
              <a:srgbClr val="CC0000"/>
            </a:solidFill>
            <a:effectLst/>
            <a:latin typeface="Arial" charset="0"/>
            <a:ea typeface="楷体_GB2312" pitchFamily="49" charset="-122"/>
          </a:defRPr>
        </a:defPPr>
      </a:lstStyle>
    </a:spDef>
    <a:lnDef>
      <a:spPr bwMode="auto">
        <a:xfrm>
          <a:off x="0" y="0"/>
          <a:ext cx="1" cy="1"/>
        </a:xfrm>
        <a:custGeom>
          <a:avLst/>
          <a:gdLst/>
          <a:ahLst/>
          <a:cxnLst/>
          <a:rect l="0" t="0" r="0" b="0"/>
          <a:pathLst/>
        </a:custGeom>
        <a:noFill/>
        <a:ln w="9525" cap="flat" cmpd="sng" algn="ctr">
          <a:solidFill>
            <a:schemeClr val="accent1"/>
          </a:solidFill>
          <a:prstDash val="solid"/>
          <a:round/>
          <a:headEnd type="none" w="med" len="med"/>
          <a:tailEnd type="none" w="med" len="med"/>
        </a:ln>
        <a:effectLst/>
      </a:spPr>
      <a:bodyPr vert="horz" wrap="square" lIns="90000" tIns="46800" rIns="90000" bIns="46800" numCol="1" anchor="ctr" anchorCtr="0" compatLnSpc="1">
        <a:prstTxWarp prst="textNoShape">
          <a:avLst/>
        </a:prstTxWarp>
      </a:bodyPr>
      <a:lstStyle>
        <a:defPPr marL="0" marR="0" indent="0" algn="ctr" defTabSz="914400" rtl="0" eaLnBrk="1" fontAlgn="base" latinLnBrk="0" hangingPunct="1">
          <a:lnSpc>
            <a:spcPct val="100000"/>
          </a:lnSpc>
          <a:spcBef>
            <a:spcPct val="50000"/>
          </a:spcBef>
          <a:spcAft>
            <a:spcPct val="0"/>
          </a:spcAft>
          <a:buClrTx/>
          <a:buSzTx/>
          <a:buFontTx/>
          <a:buNone/>
          <a:tabLst/>
          <a:defRPr kumimoji="0" lang="zh-CN" altLang="en-US" sz="1400" b="0" i="0" u="none" strike="noStrike" cap="none" normalizeH="0" baseline="0" smtClean="0">
            <a:ln>
              <a:noFill/>
            </a:ln>
            <a:solidFill>
              <a:srgbClr val="CC0000"/>
            </a:solidFill>
            <a:effectLst/>
            <a:latin typeface="Arial" charset="0"/>
            <a:ea typeface="楷体_GB2312" pitchFamily="49" charset="-122"/>
          </a:defRPr>
        </a:defPPr>
      </a:lstStyle>
    </a:lnDef>
  </a:objectDefaults>
  <a:extraClrSchemeLst>
    <a:extraClrScheme>
      <a:clrScheme name="AMT 1">
        <a:dk1>
          <a:srgbClr val="080808"/>
        </a:dk1>
        <a:lt1>
          <a:srgbClr val="FFFFFF"/>
        </a:lt1>
        <a:dk2>
          <a:srgbClr val="080808"/>
        </a:dk2>
        <a:lt2>
          <a:srgbClr val="438B89"/>
        </a:lt2>
        <a:accent1>
          <a:srgbClr val="B2DAD9"/>
        </a:accent1>
        <a:accent2>
          <a:srgbClr val="81C3C1"/>
        </a:accent2>
        <a:accent3>
          <a:srgbClr val="FFFFFF"/>
        </a:accent3>
        <a:accent4>
          <a:srgbClr val="060606"/>
        </a:accent4>
        <a:accent5>
          <a:srgbClr val="D5EAE9"/>
        </a:accent5>
        <a:accent6>
          <a:srgbClr val="74B0AF"/>
        </a:accent6>
        <a:hlink>
          <a:srgbClr val="4D9F9D"/>
        </a:hlink>
        <a:folHlink>
          <a:srgbClr val="5AB0AE"/>
        </a:folHlink>
      </a:clrScheme>
      <a:clrMap bg1="lt1" tx1="dk1" bg2="lt2" tx2="dk2" accent1="accent1" accent2="accent2" accent3="accent3" accent4="accent4" accent5="accent5" accent6="accent6" hlink="hlink" folHlink="folHlink"/>
    </a:extraClrScheme>
    <a:extraClrScheme>
      <a:clrScheme name="AMT 2">
        <a:dk1>
          <a:srgbClr val="080808"/>
        </a:dk1>
        <a:lt1>
          <a:srgbClr val="FFFFFF"/>
        </a:lt1>
        <a:dk2>
          <a:srgbClr val="080808"/>
        </a:dk2>
        <a:lt2>
          <a:srgbClr val="006BA0"/>
        </a:lt2>
        <a:accent1>
          <a:srgbClr val="CCECFF"/>
        </a:accent1>
        <a:accent2>
          <a:srgbClr val="99CCFF"/>
        </a:accent2>
        <a:accent3>
          <a:srgbClr val="FFFFFF"/>
        </a:accent3>
        <a:accent4>
          <a:srgbClr val="060606"/>
        </a:accent4>
        <a:accent5>
          <a:srgbClr val="E2F4FF"/>
        </a:accent5>
        <a:accent6>
          <a:srgbClr val="8AB9E7"/>
        </a:accent6>
        <a:hlink>
          <a:srgbClr val="0099CC"/>
        </a:hlink>
        <a:folHlink>
          <a:srgbClr val="8299FF"/>
        </a:folHlink>
      </a:clrScheme>
      <a:clrMap bg1="lt1" tx1="dk1" bg2="lt2" tx2="dk2" accent1="accent1" accent2="accent2" accent3="accent3" accent4="accent4" accent5="accent5" accent6="accent6" hlink="hlink" folHlink="folHlink"/>
    </a:extraClrScheme>
    <a:extraClrScheme>
      <a:clrScheme name="AMT 3">
        <a:dk1>
          <a:srgbClr val="080808"/>
        </a:dk1>
        <a:lt1>
          <a:srgbClr val="FFFFFF"/>
        </a:lt1>
        <a:dk2>
          <a:srgbClr val="080808"/>
        </a:dk2>
        <a:lt2>
          <a:srgbClr val="CC0000"/>
        </a:lt2>
        <a:accent1>
          <a:srgbClr val="FFD1BF"/>
        </a:accent1>
        <a:accent2>
          <a:srgbClr val="FFBD9F"/>
        </a:accent2>
        <a:accent3>
          <a:srgbClr val="FFFFFF"/>
        </a:accent3>
        <a:accent4>
          <a:srgbClr val="060606"/>
        </a:accent4>
        <a:accent5>
          <a:srgbClr val="FFE5DC"/>
        </a:accent5>
        <a:accent6>
          <a:srgbClr val="E7AB90"/>
        </a:accent6>
        <a:hlink>
          <a:srgbClr val="CC6666"/>
        </a:hlink>
        <a:folHlink>
          <a:srgbClr val="CC9F9D"/>
        </a:folHlink>
      </a:clrScheme>
      <a:clrMap bg1="lt1" tx1="dk1" bg2="lt2" tx2="dk2" accent1="accent1" accent2="accent2" accent3="accent3" accent4="accent4" accent5="accent5" accent6="accent6" hlink="hlink" folHlink="folHlink"/>
    </a:extraClrScheme>
    <a:extraClrScheme>
      <a:clrScheme name="AMT 4">
        <a:dk1>
          <a:srgbClr val="080808"/>
        </a:dk1>
        <a:lt1>
          <a:srgbClr val="FFFFFF"/>
        </a:lt1>
        <a:dk2>
          <a:srgbClr val="080808"/>
        </a:dk2>
        <a:lt2>
          <a:srgbClr val="B46F0A"/>
        </a:lt2>
        <a:accent1>
          <a:srgbClr val="FFE0A3"/>
        </a:accent1>
        <a:accent2>
          <a:srgbClr val="FFCC66"/>
        </a:accent2>
        <a:accent3>
          <a:srgbClr val="FFFFFF"/>
        </a:accent3>
        <a:accent4>
          <a:srgbClr val="060606"/>
        </a:accent4>
        <a:accent5>
          <a:srgbClr val="FFEDCE"/>
        </a:accent5>
        <a:accent6>
          <a:srgbClr val="E7B95C"/>
        </a:accent6>
        <a:hlink>
          <a:srgbClr val="F4AA3C"/>
        </a:hlink>
        <a:folHlink>
          <a:srgbClr val="F6BD68"/>
        </a:folHlink>
      </a:clrScheme>
      <a:clrMap bg1="lt1" tx1="dk1" bg2="lt2" tx2="dk2" accent1="accent1" accent2="accent2" accent3="accent3" accent4="accent4" accent5="accent5" accent6="accent6" hlink="hlink" folHlink="folHlink"/>
    </a:extraClrScheme>
    <a:extraClrScheme>
      <a:clrScheme name="AMT 5">
        <a:dk1>
          <a:srgbClr val="080808"/>
        </a:dk1>
        <a:lt1>
          <a:srgbClr val="FFFFFF"/>
        </a:lt1>
        <a:dk2>
          <a:srgbClr val="080808"/>
        </a:dk2>
        <a:lt2>
          <a:srgbClr val="84889A"/>
        </a:lt2>
        <a:accent1>
          <a:srgbClr val="FFFFFF"/>
        </a:accent1>
        <a:accent2>
          <a:srgbClr val="C0C2CC"/>
        </a:accent2>
        <a:accent3>
          <a:srgbClr val="FFFFFF"/>
        </a:accent3>
        <a:accent4>
          <a:srgbClr val="060606"/>
        </a:accent4>
        <a:accent5>
          <a:srgbClr val="FFFFFF"/>
        </a:accent5>
        <a:accent6>
          <a:srgbClr val="AEB0B9"/>
        </a:accent6>
        <a:hlink>
          <a:srgbClr val="84889A"/>
        </a:hlink>
        <a:folHlink>
          <a:srgbClr val="9B9EAD"/>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430</Paragraphs>
  <Slides>20</Slides>
  <Notes>3</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20</vt:i4>
      </vt:variant>
    </vt:vector>
  </HeadingPairs>
  <TitlesOfParts>
    <vt:vector baseType="lpstr" size="33">
      <vt:lpstr>Arial</vt:lpstr>
      <vt:lpstr>Calibri</vt:lpstr>
      <vt:lpstr>楷体_GB2312</vt:lpstr>
      <vt:lpstr>宋体</vt:lpstr>
      <vt:lpstr>Wingdings</vt:lpstr>
      <vt:lpstr>Times New Roman</vt:lpstr>
      <vt:lpstr>隶书</vt:lpstr>
      <vt:lpstr>楷体</vt:lpstr>
      <vt:lpstr>Arial Black</vt:lpstr>
      <vt:lpstr>黑体</vt:lpstr>
      <vt:lpstr>Webdings</vt:lpstr>
      <vt:lpstr>微软雅黑</vt:lpstr>
      <vt:lpstr>Office Theme</vt:lpstr>
      <vt:lpstr>PowerPoint Presentation</vt:lpstr>
      <vt:lpstr>项目回顾：项目计划3个月共12周，项目实际共投入16周，已完成项目约定的所有工作</vt:lpstr>
      <vt:lpstr>项目回顾：项目主要工作成果及交付物</vt:lpstr>
      <vt:lpstr>目录</vt:lpstr>
      <vt:lpstr>PowerPoint Presentation</vt:lpstr>
      <vt:lpstr>对于信息化该如何建设才能充分支持支撑海利得战略、运营和风险管控的落地</vt:lpstr>
      <vt:lpstr>AMT认为海利得的信息化建设需要从以下能力的建设去支撑战略、运营和风险管控，其中管控、风险、市场、研发能力的建设是相对迫切</vt:lpstr>
      <vt:lpstr>同时，结合信息化现状调研过程中了解的各业务领域反馈的关键问题</vt:lpstr>
      <vt:lpstr>因此，AMT认为海利得需要构建一个以市场为导向、资源计划为核心，横向敏捷协同、纵向集成管控的企业运营平台</vt:lpstr>
      <vt:lpstr>同时，在企业开展信息化建设中，AMT认为首先需要遵循的重要原则</vt:lpstr>
      <vt:lpstr>如何避免在信息系统建设过程中出现的“两张皮”现象</vt:lpstr>
      <vt:lpstr>目录</vt:lpstr>
      <vt:lpstr>目录</vt:lpstr>
      <vt:lpstr>海利得未来应用信息规划架构蓝图</vt:lpstr>
      <vt:lpstr>海利得未来应用信息规划架构蓝图</vt:lpstr>
      <vt:lpstr>海利得未来信息应用蓝图应由业务运营层、管理支撑层和决策支持层、呈现层共四个层面组成</vt:lpstr>
      <vt:lpstr>通过海利得当前应用系统现状与规划蓝图的匹配，海利得的信息化建设存在较大的建设与提升空间</vt:lpstr>
      <vt:lpstr>PowerPoint Presentation</vt:lpstr>
      <vt:lpstr>重点建设系统2：通过建立PLM 产品研发管理平台，保证研发过程的透明和规范、数据的唯一性和可控性、设计知识积累重用， 实现研发与创新能力提升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2024-09-06T02:26:09.493</cp:lastPrinted>
  <dcterms:created xsi:type="dcterms:W3CDTF">2024-09-05T18:26:09Z</dcterms:created>
  <dcterms:modified xsi:type="dcterms:W3CDTF">2024-09-05T18:26:13Z</dcterms:modified>
</cp:coreProperties>
</file>