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0095"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 Target="../slides/slide1.xml" TargetMode="Internal" /><Relationship Id="rId2" Type="http://schemas.openxmlformats.org/officeDocument/2006/relationships/slide" Target="../slides/slide2.xml" TargetMode="Internal" /><Relationship Id="rId3" Type="http://schemas.openxmlformats.org/officeDocument/2006/relationships/slide" Target="../slides/slide4.xml" TargetMode="Internal" /><Relationship Id="rId4" Type="http://schemas.openxmlformats.org/officeDocument/2006/relationships/slide" Target="../slides/slide6.xml" TargetMode="Internal" /><Relationship Id="rId5" Type="http://schemas.openxmlformats.org/officeDocument/2006/relationships/slide" Target="../slides/slide8.xml" TargetMode="Internal" /><Relationship Id="rId6" Type="http://schemas.openxmlformats.org/officeDocument/2006/relationships/slide" Target="../slides/slide10.xml" TargetMode="Internal" /><Relationship Id="rId7" Type="http://schemas.openxmlformats.org/officeDocument/2006/relationships/hyperlink" Target="../../&#30446;&#24405;.pptx" TargetMode="Externa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 Target="../slides/slide18.xml" TargetMode="Internal" /><Relationship Id="rId2" Type="http://schemas.openxmlformats.org/officeDocument/2006/relationships/slide" Target="../slides/slide19.xml" TargetMode="Internal" /><Relationship Id="rId3" Type="http://schemas.openxmlformats.org/officeDocument/2006/relationships/slide" Target="../slides/slide20.xml" TargetMode="Internal" /><Relationship Id="rId4" Type="http://schemas.openxmlformats.org/officeDocument/2006/relationships/slide" Target="../slides/slide21.xml" TargetMode="Internal" /><Relationship Id="rId5" Type="http://schemas.openxmlformats.org/officeDocument/2006/relationships/slide" Target="../slides/slide1.xml" TargetMode="Internal" /><Relationship Id="rId6" Type="http://schemas.openxmlformats.org/officeDocument/2006/relationships/hyperlink" Target="../../&#30446;&#24405;.pptx" TargetMode="Externa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 Target="../slides/slide1.xml" TargetMode="Internal" /><Relationship Id="rId2" Type="http://schemas.openxmlformats.org/officeDocument/2006/relationships/hyperlink" Target="../../&#30446;&#24405;.pptx" TargetMode="Externa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929E01-1EB1-4AE0-83A0-3FCC5FC201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362DF-A463-4B88-8C51-4BB460B6C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502C40-CE12-4086-B79B-8EAF8CC7B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077E16-34E6-4C93-8037-9D94839FE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5187BB6-6D6F-4C86-B633-5FBEA2FD07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70A857-F407-4298-B565-6C518229FD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02BAC9-0714-4348-B201-8F228A81C8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9BA20E-EEC6-4F9B-A49A-6537ED2E3D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66C73A-BF00-4B3E-A2DA-787F2DE156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65917-5EBB-4F1B-809A-01EF967D1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C4B0D6-5FCA-4785-8F9A-CDFB3108D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spTree>
      <p:nvGrpSpPr>
        <p:cNvPr id="1" name=""/>
        <p:cNvGrpSpPr/>
        <p:nvPr/>
      </p:nvGrpSpPr>
      <p:grpSpPr>
        <a:xfrm>
          <a:off x="0" y="0"/>
          <a:ext cx="0" cy="0"/>
        </a:xfrm>
      </p:grpSpPr>
      <p:cxnSp>
        <p:nvCxnSpPr>
          <p:cNvPr id="2" name="直接连接符 1"/>
          <p:cNvCxnSpPr/>
          <p:nvPr userDrawn="1"/>
        </p:nvCxnSpPr>
        <p:spPr>
          <a:xfrm flipH="1">
            <a:off x="127000" y="663575"/>
            <a:ext cx="0" cy="5875338"/>
          </a:xfrm>
          <a:prstGeom prst="line">
            <a:avLst/>
          </a:prstGeom>
          <a:ln w="12700" cmpd="sng">
            <a:solidFill>
              <a:srgbClr val="00A0A8"/>
            </a:solidFill>
            <a:prstDash val="sysDot"/>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userDrawn="1"/>
        </p:nvCxnSpPr>
        <p:spPr>
          <a:xfrm flipH="1">
            <a:off x="12014200" y="604838"/>
            <a:ext cx="0" cy="5934075"/>
          </a:xfrm>
          <a:prstGeom prst="line">
            <a:avLst/>
          </a:prstGeom>
          <a:ln w="12700" cmpd="sng">
            <a:solidFill>
              <a:srgbClr val="00A0A8"/>
            </a:solidFill>
            <a:prstDash val="sysDot"/>
          </a:ln>
        </p:spPr>
        <p:style>
          <a:lnRef idx="1">
            <a:schemeClr val="accent1"/>
          </a:lnRef>
          <a:fillRef idx="0">
            <a:schemeClr val="accent1"/>
          </a:fillRef>
          <a:effectRef idx="0">
            <a:schemeClr val="accent1"/>
          </a:effectRef>
          <a:fontRef idx="minor">
            <a:schemeClr val="tx1"/>
          </a:fontRef>
        </p:style>
      </p:cxnSp>
      <p:sp>
        <p:nvSpPr>
          <p:cNvPr id="4" name="文本框 2057"/>
          <p:cNvSpPr txBox="1">
            <a:spLocks noChangeArrowheads="1"/>
          </p:cNvSpPr>
          <p:nvPr userDrawn="1"/>
        </p:nvSpPr>
        <p:spPr bwMode="auto">
          <a:xfrm>
            <a:off x="10981055" y="119063"/>
            <a:ext cx="1006475" cy="306705"/>
          </a:xfrm>
          <a:prstGeom prst="rect">
            <a:avLst/>
          </a:prstGeom>
          <a:noFill/>
          <a:ln>
            <a:noFill/>
          </a:ln>
          <a:scene3d>
            <a:camera prst="orthographicFront"/>
            <a:lightRig rig="threePt" dir="t"/>
          </a:scene3d>
          <a:sp3d>
            <a:bevelT prst="relaxedInset"/>
          </a:sp3d>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eaLnBrk="1" hangingPunct="1">
              <a:spcBef>
                <a:spcPct val="50000"/>
              </a:spcBef>
              <a:buFont typeface="Arial" pitchFamily="34" charset="0"/>
              <a:buNone/>
              <a:defRPr/>
            </a:pPr>
            <a:r>
              <a:rPr lang="zh-CN" altLang="en-US" sz="1400">
                <a:solidFill>
                  <a:schemeClr val="bg1"/>
                </a:solidFill>
                <a:latin typeface="黑体" panose="02010609060101010101" pitchFamily="49" charset="-122"/>
                <a:cs typeface="Times New Roman" panose="02020603050405020304" pitchFamily="18" charset="0"/>
              </a:rPr>
              <a:t>返回首页</a:t>
            </a:r>
            <a:endParaRPr lang="zh-CN" altLang="en-US" sz="1400">
              <a:solidFill>
                <a:schemeClr val="bg1"/>
              </a:solidFill>
              <a:latin typeface="黑体" panose="02010609060101010101" pitchFamily="49" charset="-122"/>
              <a:cs typeface="Times New Roman" panose="02020603050405020304" pitchFamily="18" charset="0"/>
            </a:endParaRPr>
          </a:p>
        </p:txBody>
      </p:sp>
      <p:grpSp>
        <p:nvGrpSpPr>
          <p:cNvPr id="5" name="组合 7"/>
          <p:cNvGrpSpPr/>
          <p:nvPr userDrawn="1"/>
        </p:nvGrpSpPr>
        <p:grpSpPr>
          <a:xfrm>
            <a:off x="575945" y="-8653"/>
            <a:ext cx="9137060" cy="384573"/>
            <a:chOff x="1173" y="-2"/>
            <a:chExt cx="13444" cy="951"/>
          </a:xfrm>
          <a:solidFill>
            <a:schemeClr val="accent1"/>
          </a:solidFill>
          <a:effectLst>
            <a:outerShdw blurRad="50800" dist="38100" dir="5880000" algn="l" rotWithShape="0">
              <a:schemeClr val="accent4">
                <a:lumMod val="50000"/>
                <a:alpha val="24000"/>
              </a:schemeClr>
            </a:outerShdw>
          </a:effectLst>
        </p:grpSpPr>
        <p:sp>
          <p:nvSpPr>
            <p:cNvPr id="6" name="直角三角形 5"/>
            <p:cNvSpPr/>
            <p:nvPr/>
          </p:nvSpPr>
          <p:spPr>
            <a:xfrm rot="5400000">
              <a:off x="13956" y="287"/>
              <a:ext cx="950" cy="372"/>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a:ea typeface="黑体" panose="02010609060101010101" pitchFamily="49" charset="-122"/>
              </a:endParaRPr>
            </a:p>
          </p:txBody>
        </p:sp>
        <p:sp>
          <p:nvSpPr>
            <p:cNvPr id="7" name="平行四边形 6"/>
            <p:cNvSpPr/>
            <p:nvPr/>
          </p:nvSpPr>
          <p:spPr>
            <a:xfrm>
              <a:off x="1173" y="0"/>
              <a:ext cx="13074" cy="949"/>
            </a:xfrm>
            <a:prstGeom prst="parallelogram">
              <a:avLst>
                <a:gd name="adj" fmla="val 0"/>
              </a:avLst>
            </a:prstGeom>
            <a:grpFill/>
            <a:ln w="12700" cmpd="sng">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defRPr/>
              </a:pPr>
              <a:endParaRPr lang="zh-CN" altLang="en-US">
                <a:ea typeface="黑体" panose="02010609060101010101" pitchFamily="49" charset="-122"/>
              </a:endParaRPr>
            </a:p>
            <a:p>
              <a:pPr algn="just">
                <a:defRPr/>
              </a:pPr>
              <a:endParaRPr lang="zh-CN" altLang="en-US">
                <a:ea typeface="黑体" panose="02010609060101010101" pitchFamily="49" charset="-122"/>
              </a:endParaRPr>
            </a:p>
          </p:txBody>
        </p:sp>
      </p:grpSp>
      <p:sp>
        <p:nvSpPr>
          <p:cNvPr id="8" name="平行四边形 7"/>
          <p:cNvSpPr/>
          <p:nvPr userDrawn="1"/>
        </p:nvSpPr>
        <p:spPr>
          <a:xfrm>
            <a:off x="9886950" y="-9525"/>
            <a:ext cx="2262188" cy="377825"/>
          </a:xfrm>
          <a:prstGeom prst="parallelogram">
            <a:avLst>
              <a:gd name="adj" fmla="val 55742"/>
            </a:avLst>
          </a:prstGeom>
          <a:solidFill>
            <a:schemeClr val="accent1"/>
          </a:solidFill>
          <a:ln>
            <a:noFill/>
          </a:ln>
          <a:effectLst>
            <a:outerShdw blurRad="50800" dist="38100" dir="5400000" algn="t" rotWithShape="0">
              <a:schemeClr val="accent4">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sz="1600" kern="0">
              <a:solidFill>
                <a:schemeClr val="bg1"/>
              </a:solidFill>
              <a:latin typeface="黑体" panose="02010609060101010101" pitchFamily="49" charset="-122"/>
              <a:ea typeface="黑体" panose="02010609060101010101" pitchFamily="49" charset="-122"/>
              <a:cs typeface="微软雅黑" panose="020b0503020204020204" pitchFamily="34" charset="-122"/>
            </a:endParaRPr>
          </a:p>
        </p:txBody>
      </p:sp>
      <p:sp>
        <p:nvSpPr>
          <p:cNvPr id="9" name="文本框 18"/>
          <p:cNvSpPr txBox="1">
            <a:spLocks noChangeArrowheads="1"/>
          </p:cNvSpPr>
          <p:nvPr userDrawn="1"/>
        </p:nvSpPr>
        <p:spPr bwMode="auto">
          <a:xfrm>
            <a:off x="774700" y="-26988"/>
            <a:ext cx="6678613" cy="400051"/>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专题三　病句辨析</a:t>
            </a:r>
            <a:endParaRPr kumimoji="1" lang="zh-CN" altLang="en-US" sz="2000">
              <a:solidFill>
                <a:schemeClr val="accent2"/>
              </a:solidFill>
              <a:latin typeface="+mn-ea"/>
              <a:ea typeface="+mn-ea"/>
            </a:endParaRPr>
          </a:p>
        </p:txBody>
      </p:sp>
      <p:sp>
        <p:nvSpPr>
          <p:cNvPr id="11" name="文本框 20">
            <a:hlinkClick r:id="rId1" action="ppaction://hlinksldjump"/>
          </p:cNvPr>
          <p:cNvSpPr txBox="1">
            <a:spLocks noChangeArrowheads="1"/>
          </p:cNvSpPr>
          <p:nvPr userDrawn="1"/>
        </p:nvSpPr>
        <p:spPr bwMode="auto">
          <a:xfrm>
            <a:off x="10150475" y="-9525"/>
            <a:ext cx="1016000"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首页</a:t>
            </a:r>
            <a:endParaRPr kumimoji="1" lang="zh-CN" altLang="en-US" sz="2000">
              <a:solidFill>
                <a:schemeClr val="bg1"/>
              </a:solidFill>
              <a:latin typeface="+mn-ea"/>
              <a:ea typeface="+mn-ea"/>
            </a:endParaRPr>
          </a:p>
        </p:txBody>
      </p:sp>
      <p:sp>
        <p:nvSpPr>
          <p:cNvPr id="12" name="平行四边形 11"/>
          <p:cNvSpPr/>
          <p:nvPr userDrawn="1"/>
        </p:nvSpPr>
        <p:spPr>
          <a:xfrm>
            <a:off x="10925175" y="-30163"/>
            <a:ext cx="263525" cy="396876"/>
          </a:xfrm>
          <a:prstGeom prst="parallelogram">
            <a:avLst>
              <a:gd name="adj" fmla="val 55742"/>
            </a:avLst>
          </a:prstGeom>
          <a:solidFill>
            <a:schemeClr val="bg1"/>
          </a:solidFill>
          <a:ln>
            <a:noFill/>
          </a:ln>
          <a:effectLst>
            <a:outerShdw blurRad="50800" dist="381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sz="1600" kern="0">
              <a:solidFill>
                <a:schemeClr val="bg1"/>
              </a:solidFill>
              <a:latin typeface="黑体" panose="02010609060101010101" pitchFamily="49" charset="-122"/>
              <a:ea typeface="黑体" panose="02010609060101010101" pitchFamily="49" charset="-122"/>
              <a:cs typeface="微软雅黑" panose="020b0503020204020204" pitchFamily="34" charset="-122"/>
            </a:endParaRPr>
          </a:p>
        </p:txBody>
      </p:sp>
      <p:sp>
        <p:nvSpPr>
          <p:cNvPr id="13" name="圆角矩形 79">
            <a:hlinkClick r:id="rId2" action="ppaction://hlinksldjump"/>
          </p:cNvPr>
          <p:cNvSpPr>
            <a:spLocks noChangeArrowheads="1"/>
          </p:cNvSpPr>
          <p:nvPr userDrawn="1"/>
        </p:nvSpPr>
        <p:spPr bwMode="auto">
          <a:xfrm flipH="1">
            <a:off x="4202113" y="6489700"/>
            <a:ext cx="828675"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样题</a:t>
            </a:r>
            <a:r>
              <a:rPr lang="en-US" altLang="zh-CN" sz="1600">
                <a:solidFill>
                  <a:schemeClr val="bg1"/>
                </a:solidFill>
              </a:rPr>
              <a:t>1</a:t>
            </a:r>
            <a:endParaRPr lang="zh-CN" altLang="en-US" sz="1600">
              <a:solidFill>
                <a:schemeClr val="bg1"/>
              </a:solidFill>
            </a:endParaRPr>
          </a:p>
        </p:txBody>
      </p:sp>
      <p:sp>
        <p:nvSpPr>
          <p:cNvPr id="14" name="圆角矩形 79">
            <a:hlinkClick r:id="rId3" action="ppaction://hlinksldjump"/>
          </p:cNvPr>
          <p:cNvSpPr>
            <a:spLocks noChangeArrowheads="1"/>
          </p:cNvSpPr>
          <p:nvPr userDrawn="1"/>
        </p:nvSpPr>
        <p:spPr bwMode="auto">
          <a:xfrm flipH="1">
            <a:off x="5202238" y="6489700"/>
            <a:ext cx="752475"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样题</a:t>
            </a:r>
            <a:r>
              <a:rPr lang="en-US" altLang="zh-CN" sz="1600">
                <a:solidFill>
                  <a:schemeClr val="bg1"/>
                </a:solidFill>
              </a:rPr>
              <a:t>2</a:t>
            </a:r>
            <a:endParaRPr lang="zh-CN" altLang="en-US" sz="1600">
              <a:solidFill>
                <a:schemeClr val="bg1"/>
              </a:solidFill>
            </a:endParaRPr>
          </a:p>
        </p:txBody>
      </p:sp>
      <p:sp>
        <p:nvSpPr>
          <p:cNvPr id="15" name="圆角矩形 79">
            <a:hlinkClick r:id="rId4" action="ppaction://hlinksldjump"/>
          </p:cNvPr>
          <p:cNvSpPr>
            <a:spLocks noChangeArrowheads="1"/>
          </p:cNvSpPr>
          <p:nvPr userDrawn="1"/>
        </p:nvSpPr>
        <p:spPr bwMode="auto">
          <a:xfrm flipH="1">
            <a:off x="6126163" y="6489700"/>
            <a:ext cx="7620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样题</a:t>
            </a:r>
            <a:r>
              <a:rPr lang="en-US" altLang="zh-CN" sz="1600">
                <a:solidFill>
                  <a:schemeClr val="bg1"/>
                </a:solidFill>
              </a:rPr>
              <a:t>3</a:t>
            </a:r>
            <a:endParaRPr lang="zh-CN" altLang="en-US" sz="1600">
              <a:solidFill>
                <a:schemeClr val="bg1"/>
              </a:solidFill>
            </a:endParaRPr>
          </a:p>
        </p:txBody>
      </p:sp>
      <p:sp>
        <p:nvSpPr>
          <p:cNvPr id="16" name="圆角矩形 79">
            <a:hlinkClick r:id="rId5" action="ppaction://hlinksldjump"/>
          </p:cNvPr>
          <p:cNvSpPr>
            <a:spLocks noChangeArrowheads="1"/>
          </p:cNvSpPr>
          <p:nvPr userDrawn="1"/>
        </p:nvSpPr>
        <p:spPr bwMode="auto">
          <a:xfrm flipH="1">
            <a:off x="7059613" y="6477000"/>
            <a:ext cx="7620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样题</a:t>
            </a:r>
            <a:r>
              <a:rPr lang="en-US" altLang="zh-CN" sz="1600">
                <a:solidFill>
                  <a:schemeClr val="bg1"/>
                </a:solidFill>
              </a:rPr>
              <a:t>4</a:t>
            </a:r>
            <a:endParaRPr lang="zh-CN" altLang="en-US" sz="1600">
              <a:solidFill>
                <a:schemeClr val="bg1"/>
              </a:solidFill>
            </a:endParaRPr>
          </a:p>
        </p:txBody>
      </p:sp>
      <p:sp>
        <p:nvSpPr>
          <p:cNvPr id="17" name="圆角矩形 79">
            <a:hlinkClick r:id="rId6" action="ppaction://hlinksldjump"/>
          </p:cNvPr>
          <p:cNvSpPr>
            <a:spLocks noChangeArrowheads="1"/>
          </p:cNvSpPr>
          <p:nvPr userDrawn="1"/>
        </p:nvSpPr>
        <p:spPr bwMode="auto">
          <a:xfrm flipH="1">
            <a:off x="7993063" y="6477000"/>
            <a:ext cx="7620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样题</a:t>
            </a:r>
            <a:r>
              <a:rPr lang="en-US" altLang="zh-CN" sz="1600">
                <a:solidFill>
                  <a:schemeClr val="bg1"/>
                </a:solidFill>
              </a:rPr>
              <a:t>5</a:t>
            </a:r>
            <a:endParaRPr lang="zh-CN" altLang="en-US" sz="1600">
              <a:solidFill>
                <a:schemeClr val="bg1"/>
              </a:solidFill>
            </a:endParaRPr>
          </a:p>
        </p:txBody>
      </p:sp>
      <p:sp>
        <p:nvSpPr>
          <p:cNvPr id="19" name="文本框 21">
            <a:hlinkClick r:id="rId7" action="ppaction://hlinkpres?slideindex=1&amp;slidetitle="/>
          </p:cNvPr>
          <p:cNvSpPr txBox="1">
            <a:spLocks noChangeArrowheads="1"/>
          </p:cNvSpPr>
          <p:nvPr userDrawn="1"/>
        </p:nvSpPr>
        <p:spPr bwMode="auto">
          <a:xfrm>
            <a:off x="11064875" y="-9525"/>
            <a:ext cx="1258888"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总目录</a:t>
            </a:r>
            <a:endParaRPr kumimoji="1" lang="zh-CN" altLang="en-US" sz="2000">
              <a:solidFill>
                <a:schemeClr val="bg1"/>
              </a:solidFill>
              <a:latin typeface="+mn-ea"/>
              <a:ea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和内容">
    <p:spTree>
      <p:nvGrpSpPr>
        <p:cNvPr id="1" name=""/>
        <p:cNvGrpSpPr/>
        <p:nvPr/>
      </p:nvGrpSpPr>
      <p:grpSpPr>
        <a:xfrm>
          <a:off x="0" y="0"/>
          <a:ext cx="0" cy="0"/>
        </a:xfrm>
      </p:grpSpPr>
      <p:cxnSp>
        <p:nvCxnSpPr>
          <p:cNvPr id="2" name="直接连接符 1"/>
          <p:cNvCxnSpPr/>
          <p:nvPr userDrawn="1"/>
        </p:nvCxnSpPr>
        <p:spPr>
          <a:xfrm flipH="1">
            <a:off x="127000" y="663575"/>
            <a:ext cx="0" cy="5875338"/>
          </a:xfrm>
          <a:prstGeom prst="line">
            <a:avLst/>
          </a:prstGeom>
          <a:ln w="12700" cmpd="sng">
            <a:solidFill>
              <a:srgbClr val="00A0A8"/>
            </a:solidFill>
            <a:prstDash val="sysDot"/>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userDrawn="1"/>
        </p:nvCxnSpPr>
        <p:spPr>
          <a:xfrm flipH="1">
            <a:off x="12014200" y="604838"/>
            <a:ext cx="0" cy="5934075"/>
          </a:xfrm>
          <a:prstGeom prst="line">
            <a:avLst/>
          </a:prstGeom>
          <a:ln w="12700" cmpd="sng">
            <a:solidFill>
              <a:srgbClr val="00A0A8"/>
            </a:solidFill>
            <a:prstDash val="sysDot"/>
          </a:ln>
        </p:spPr>
        <p:style>
          <a:lnRef idx="1">
            <a:schemeClr val="accent1"/>
          </a:lnRef>
          <a:fillRef idx="0">
            <a:schemeClr val="accent1"/>
          </a:fillRef>
          <a:effectRef idx="0">
            <a:schemeClr val="accent1"/>
          </a:effectRef>
          <a:fontRef idx="minor">
            <a:schemeClr val="tx1"/>
          </a:fontRef>
        </p:style>
      </p:cxnSp>
      <p:grpSp>
        <p:nvGrpSpPr>
          <p:cNvPr id="4" name="组合 7"/>
          <p:cNvGrpSpPr/>
          <p:nvPr userDrawn="1"/>
        </p:nvGrpSpPr>
        <p:grpSpPr>
          <a:xfrm>
            <a:off x="575945" y="-8653"/>
            <a:ext cx="9137060" cy="384573"/>
            <a:chOff x="1173" y="-2"/>
            <a:chExt cx="13444" cy="951"/>
          </a:xfrm>
          <a:solidFill>
            <a:schemeClr val="accent1"/>
          </a:solidFill>
          <a:effectLst>
            <a:outerShdw blurRad="50800" dist="38100" dir="5880000" algn="l" rotWithShape="0">
              <a:schemeClr val="accent4">
                <a:lumMod val="50000"/>
                <a:alpha val="24000"/>
              </a:schemeClr>
            </a:outerShdw>
          </a:effectLst>
        </p:grpSpPr>
        <p:sp>
          <p:nvSpPr>
            <p:cNvPr id="5" name="直角三角形 4"/>
            <p:cNvSpPr/>
            <p:nvPr/>
          </p:nvSpPr>
          <p:spPr>
            <a:xfrm rot="5400000">
              <a:off x="13956" y="287"/>
              <a:ext cx="950" cy="372"/>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a:ea typeface="黑体" panose="02010609060101010101" pitchFamily="49" charset="-122"/>
              </a:endParaRPr>
            </a:p>
          </p:txBody>
        </p:sp>
        <p:sp>
          <p:nvSpPr>
            <p:cNvPr id="6" name="平行四边形 5"/>
            <p:cNvSpPr/>
            <p:nvPr/>
          </p:nvSpPr>
          <p:spPr>
            <a:xfrm>
              <a:off x="1173" y="0"/>
              <a:ext cx="13074" cy="949"/>
            </a:xfrm>
            <a:prstGeom prst="parallelogram">
              <a:avLst>
                <a:gd name="adj" fmla="val 0"/>
              </a:avLst>
            </a:prstGeom>
            <a:grpFill/>
            <a:ln w="12700" cmpd="sng">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defRPr/>
              </a:pPr>
              <a:endParaRPr lang="zh-CN" altLang="en-US">
                <a:ea typeface="黑体" panose="02010609060101010101" pitchFamily="49" charset="-122"/>
              </a:endParaRPr>
            </a:p>
            <a:p>
              <a:pPr algn="just">
                <a:defRPr/>
              </a:pPr>
              <a:endParaRPr lang="zh-CN" altLang="en-US">
                <a:ea typeface="黑体" panose="02010609060101010101" pitchFamily="49" charset="-122"/>
              </a:endParaRPr>
            </a:p>
          </p:txBody>
        </p:sp>
      </p:grpSp>
      <p:sp>
        <p:nvSpPr>
          <p:cNvPr id="7" name="文本框 18"/>
          <p:cNvSpPr txBox="1">
            <a:spLocks noChangeArrowheads="1"/>
          </p:cNvSpPr>
          <p:nvPr userDrawn="1"/>
        </p:nvSpPr>
        <p:spPr bwMode="auto">
          <a:xfrm>
            <a:off x="774700" y="-19050"/>
            <a:ext cx="6678613"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专题三　病句辨析</a:t>
            </a:r>
            <a:endParaRPr kumimoji="1" lang="zh-CN" altLang="en-US" sz="2000">
              <a:solidFill>
                <a:srgbClr val="FF0000"/>
              </a:solidFill>
              <a:latin typeface="+mn-ea"/>
              <a:ea typeface="+mn-ea"/>
            </a:endParaRPr>
          </a:p>
        </p:txBody>
      </p:sp>
      <p:sp>
        <p:nvSpPr>
          <p:cNvPr id="9" name="圆角矩形 79">
            <a:hlinkClick r:id="rId1" action="ppaction://hlinksldjump"/>
          </p:cNvPr>
          <p:cNvSpPr>
            <a:spLocks noChangeArrowheads="1"/>
          </p:cNvSpPr>
          <p:nvPr userDrawn="1"/>
        </p:nvSpPr>
        <p:spPr bwMode="auto">
          <a:xfrm>
            <a:off x="1425575" y="6489700"/>
            <a:ext cx="14478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七年级上册</a:t>
            </a:r>
            <a:endParaRPr lang="zh-CN" altLang="en-US" sz="1600">
              <a:solidFill>
                <a:schemeClr val="bg1"/>
              </a:solidFill>
            </a:endParaRPr>
          </a:p>
        </p:txBody>
      </p:sp>
      <p:sp>
        <p:nvSpPr>
          <p:cNvPr id="10" name="圆角矩形 79">
            <a:hlinkClick r:id="rId2" action="ppaction://hlinksldjump"/>
          </p:cNvPr>
          <p:cNvSpPr>
            <a:spLocks noChangeArrowheads="1"/>
          </p:cNvSpPr>
          <p:nvPr userDrawn="1"/>
        </p:nvSpPr>
        <p:spPr bwMode="auto">
          <a:xfrm>
            <a:off x="3046413" y="6489700"/>
            <a:ext cx="14478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七年级下册</a:t>
            </a:r>
            <a:endParaRPr lang="zh-CN" altLang="en-US" sz="1600">
              <a:solidFill>
                <a:schemeClr val="bg1"/>
              </a:solidFill>
            </a:endParaRPr>
          </a:p>
        </p:txBody>
      </p:sp>
      <p:sp>
        <p:nvSpPr>
          <p:cNvPr id="11" name="圆角矩形 79">
            <a:hlinkClick r:id="rId3" action="ppaction://hlinksldjump"/>
          </p:cNvPr>
          <p:cNvSpPr>
            <a:spLocks noChangeArrowheads="1"/>
          </p:cNvSpPr>
          <p:nvPr userDrawn="1"/>
        </p:nvSpPr>
        <p:spPr bwMode="auto">
          <a:xfrm>
            <a:off x="4676775" y="6489700"/>
            <a:ext cx="14478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八年级上册</a:t>
            </a:r>
            <a:endParaRPr lang="zh-CN" altLang="en-US" sz="1600">
              <a:solidFill>
                <a:schemeClr val="bg1"/>
              </a:solidFill>
            </a:endParaRPr>
          </a:p>
        </p:txBody>
      </p:sp>
      <p:sp>
        <p:nvSpPr>
          <p:cNvPr id="12" name="圆角矩形 79">
            <a:hlinkClick r:id="rId4" action="ppaction://hlinksldjump"/>
          </p:cNvPr>
          <p:cNvSpPr>
            <a:spLocks noChangeArrowheads="1"/>
          </p:cNvSpPr>
          <p:nvPr userDrawn="1"/>
        </p:nvSpPr>
        <p:spPr bwMode="auto">
          <a:xfrm>
            <a:off x="6297613" y="6489700"/>
            <a:ext cx="14478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八年级下册</a:t>
            </a:r>
            <a:endParaRPr lang="zh-CN" altLang="en-US" sz="1600">
              <a:solidFill>
                <a:schemeClr val="bg1"/>
              </a:solidFill>
            </a:endParaRPr>
          </a:p>
        </p:txBody>
      </p:sp>
      <p:sp>
        <p:nvSpPr>
          <p:cNvPr id="13" name="圆角矩形 79">
            <a:hlinkClick action="ppaction://hlinksldjump?num=22"/>
          </p:cNvPr>
          <p:cNvSpPr>
            <a:spLocks noChangeArrowheads="1"/>
          </p:cNvSpPr>
          <p:nvPr userDrawn="1"/>
        </p:nvSpPr>
        <p:spPr bwMode="auto">
          <a:xfrm>
            <a:off x="7923213" y="6489700"/>
            <a:ext cx="14478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九年级上册</a:t>
            </a:r>
            <a:endParaRPr lang="zh-CN" altLang="en-US" sz="1600">
              <a:solidFill>
                <a:schemeClr val="bg1"/>
              </a:solidFill>
            </a:endParaRPr>
          </a:p>
        </p:txBody>
      </p:sp>
      <p:sp>
        <p:nvSpPr>
          <p:cNvPr id="14" name="圆角矩形 79">
            <a:hlinkClick action="ppaction://hlinksldjump?num=23"/>
          </p:cNvPr>
          <p:cNvSpPr>
            <a:spLocks noChangeArrowheads="1"/>
          </p:cNvSpPr>
          <p:nvPr userDrawn="1"/>
        </p:nvSpPr>
        <p:spPr bwMode="auto">
          <a:xfrm>
            <a:off x="9523413" y="6489700"/>
            <a:ext cx="1447800" cy="287338"/>
          </a:xfrm>
          <a:prstGeom prst="roundRect">
            <a:avLst>
              <a:gd name="adj" fmla="val 16667"/>
            </a:avLst>
          </a:prstGeom>
          <a:solidFill>
            <a:schemeClr val="accent1"/>
          </a:solidFill>
          <a:ln w="12700">
            <a:solidFill>
              <a:srgbClr val="BFBFBF"/>
            </a:solidFill>
            <a:miter lim="800000"/>
          </a:ln>
        </p:spPr>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r>
              <a:rPr lang="zh-CN" altLang="en-US" sz="1600">
                <a:solidFill>
                  <a:schemeClr val="bg1"/>
                </a:solidFill>
              </a:rPr>
              <a:t>九年级下册</a:t>
            </a:r>
            <a:endParaRPr lang="zh-CN" altLang="en-US" sz="1600">
              <a:solidFill>
                <a:schemeClr val="bg1"/>
              </a:solidFill>
            </a:endParaRPr>
          </a:p>
        </p:txBody>
      </p:sp>
      <p:sp>
        <p:nvSpPr>
          <p:cNvPr id="15" name="文本框 2057"/>
          <p:cNvSpPr txBox="1">
            <a:spLocks noChangeArrowheads="1"/>
          </p:cNvSpPr>
          <p:nvPr userDrawn="1"/>
        </p:nvSpPr>
        <p:spPr bwMode="auto">
          <a:xfrm>
            <a:off x="10981055" y="119063"/>
            <a:ext cx="1006475" cy="306705"/>
          </a:xfrm>
          <a:prstGeom prst="rect">
            <a:avLst/>
          </a:prstGeom>
          <a:noFill/>
          <a:ln>
            <a:noFill/>
          </a:ln>
          <a:scene3d>
            <a:camera prst="orthographicFront"/>
            <a:lightRig rig="threePt" dir="t"/>
          </a:scene3d>
          <a:sp3d>
            <a:bevelT prst="relaxedInset"/>
          </a:sp3d>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eaLnBrk="1" hangingPunct="1">
              <a:spcBef>
                <a:spcPct val="50000"/>
              </a:spcBef>
              <a:buFont typeface="Arial" pitchFamily="34" charset="0"/>
              <a:buNone/>
              <a:defRPr/>
            </a:pPr>
            <a:r>
              <a:rPr lang="zh-CN" altLang="en-US" sz="1400">
                <a:solidFill>
                  <a:schemeClr val="bg1"/>
                </a:solidFill>
                <a:latin typeface="黑体" panose="02010609060101010101" pitchFamily="49" charset="-122"/>
                <a:cs typeface="Times New Roman" panose="02020603050405020304" pitchFamily="18" charset="0"/>
              </a:rPr>
              <a:t>返回首页</a:t>
            </a:r>
            <a:endParaRPr lang="zh-CN" altLang="en-US" sz="1400">
              <a:solidFill>
                <a:schemeClr val="bg1"/>
              </a:solidFill>
              <a:latin typeface="黑体" panose="02010609060101010101" pitchFamily="49" charset="-122"/>
              <a:cs typeface="Times New Roman" panose="02020603050405020304" pitchFamily="18" charset="0"/>
            </a:endParaRPr>
          </a:p>
        </p:txBody>
      </p:sp>
      <p:sp>
        <p:nvSpPr>
          <p:cNvPr id="16" name="平行四边形 15"/>
          <p:cNvSpPr/>
          <p:nvPr userDrawn="1"/>
        </p:nvSpPr>
        <p:spPr>
          <a:xfrm>
            <a:off x="9886950" y="-9525"/>
            <a:ext cx="2262188" cy="377825"/>
          </a:xfrm>
          <a:prstGeom prst="parallelogram">
            <a:avLst>
              <a:gd name="adj" fmla="val 55742"/>
            </a:avLst>
          </a:prstGeom>
          <a:solidFill>
            <a:schemeClr val="accent1"/>
          </a:solidFill>
          <a:ln>
            <a:noFill/>
          </a:ln>
          <a:effectLst>
            <a:outerShdw blurRad="50800" dist="38100" dir="5400000" algn="t" rotWithShape="0">
              <a:schemeClr val="accent4">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sz="1600" kern="0">
              <a:solidFill>
                <a:schemeClr val="bg1"/>
              </a:solidFill>
              <a:latin typeface="黑体" panose="02010609060101010101" pitchFamily="49" charset="-122"/>
              <a:ea typeface="黑体" panose="02010609060101010101" pitchFamily="49" charset="-122"/>
              <a:cs typeface="微软雅黑" panose="020b0503020204020204" pitchFamily="34" charset="-122"/>
            </a:endParaRPr>
          </a:p>
        </p:txBody>
      </p:sp>
      <p:sp>
        <p:nvSpPr>
          <p:cNvPr id="17" name="文本框 20">
            <a:hlinkClick r:id="rId5" action="ppaction://hlinksldjump"/>
          </p:cNvPr>
          <p:cNvSpPr txBox="1">
            <a:spLocks noChangeArrowheads="1"/>
          </p:cNvSpPr>
          <p:nvPr userDrawn="1"/>
        </p:nvSpPr>
        <p:spPr bwMode="auto">
          <a:xfrm>
            <a:off x="10150475" y="-9525"/>
            <a:ext cx="1016000"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首页</a:t>
            </a:r>
            <a:endParaRPr kumimoji="1" lang="zh-CN" altLang="en-US" sz="2000">
              <a:solidFill>
                <a:schemeClr val="bg1"/>
              </a:solidFill>
              <a:latin typeface="+mn-ea"/>
              <a:ea typeface="+mn-ea"/>
            </a:endParaRPr>
          </a:p>
        </p:txBody>
      </p:sp>
      <p:sp>
        <p:nvSpPr>
          <p:cNvPr id="18" name="平行四边形 17"/>
          <p:cNvSpPr/>
          <p:nvPr userDrawn="1"/>
        </p:nvSpPr>
        <p:spPr>
          <a:xfrm>
            <a:off x="10925175" y="-30163"/>
            <a:ext cx="263525" cy="396876"/>
          </a:xfrm>
          <a:prstGeom prst="parallelogram">
            <a:avLst>
              <a:gd name="adj" fmla="val 55742"/>
            </a:avLst>
          </a:prstGeom>
          <a:solidFill>
            <a:schemeClr val="bg1"/>
          </a:solidFill>
          <a:ln>
            <a:noFill/>
          </a:ln>
          <a:effectLst>
            <a:outerShdw blurRad="50800" dist="381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sz="1600" kern="0">
              <a:solidFill>
                <a:schemeClr val="bg1"/>
              </a:solidFill>
              <a:latin typeface="黑体" panose="02010609060101010101" pitchFamily="49" charset="-122"/>
              <a:ea typeface="黑体" panose="02010609060101010101" pitchFamily="49" charset="-122"/>
              <a:cs typeface="微软雅黑" panose="020b0503020204020204" pitchFamily="34" charset="-122"/>
            </a:endParaRPr>
          </a:p>
        </p:txBody>
      </p:sp>
      <p:sp>
        <p:nvSpPr>
          <p:cNvPr id="20" name="文本框 21">
            <a:hlinkClick r:id="rId6" action="ppaction://hlinkpres?slideindex=1&amp;slidetitle="/>
          </p:cNvPr>
          <p:cNvSpPr txBox="1">
            <a:spLocks noChangeArrowheads="1"/>
          </p:cNvSpPr>
          <p:nvPr userDrawn="1"/>
        </p:nvSpPr>
        <p:spPr bwMode="auto">
          <a:xfrm>
            <a:off x="11064875" y="-9525"/>
            <a:ext cx="1258888"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总目录</a:t>
            </a:r>
            <a:endParaRPr kumimoji="1" lang="zh-CN" altLang="en-US" sz="2000">
              <a:solidFill>
                <a:schemeClr val="bg1"/>
              </a:solidFill>
              <a:latin typeface="+mn-ea"/>
              <a:ea typeface="+mn-ea"/>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标题和内容">
    <p:spTree>
      <p:nvGrpSpPr>
        <p:cNvPr id="1" name=""/>
        <p:cNvGrpSpPr/>
        <p:nvPr/>
      </p:nvGrpSpPr>
      <p:grpSpPr>
        <a:xfrm>
          <a:off x="0" y="0"/>
          <a:ext cx="0" cy="0"/>
        </a:xfrm>
      </p:grpSpPr>
      <p:cxnSp>
        <p:nvCxnSpPr>
          <p:cNvPr id="2" name="直接连接符 1"/>
          <p:cNvCxnSpPr/>
          <p:nvPr userDrawn="1"/>
        </p:nvCxnSpPr>
        <p:spPr>
          <a:xfrm flipH="1">
            <a:off x="127000" y="663575"/>
            <a:ext cx="0" cy="5875338"/>
          </a:xfrm>
          <a:prstGeom prst="line">
            <a:avLst/>
          </a:prstGeom>
          <a:ln w="12700" cmpd="sng">
            <a:solidFill>
              <a:srgbClr val="00A0A8"/>
            </a:solidFill>
            <a:prstDash val="sysDot"/>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userDrawn="1"/>
        </p:nvCxnSpPr>
        <p:spPr>
          <a:xfrm flipH="1">
            <a:off x="12014200" y="604838"/>
            <a:ext cx="0" cy="5934075"/>
          </a:xfrm>
          <a:prstGeom prst="line">
            <a:avLst/>
          </a:prstGeom>
          <a:ln w="12700" cmpd="sng">
            <a:solidFill>
              <a:srgbClr val="00A0A8"/>
            </a:solidFill>
            <a:prstDash val="sysDot"/>
          </a:ln>
        </p:spPr>
        <p:style>
          <a:lnRef idx="1">
            <a:schemeClr val="accent1"/>
          </a:lnRef>
          <a:fillRef idx="0">
            <a:schemeClr val="accent1"/>
          </a:fillRef>
          <a:effectRef idx="0">
            <a:schemeClr val="accent1"/>
          </a:effectRef>
          <a:fontRef idx="minor">
            <a:schemeClr val="tx1"/>
          </a:fontRef>
        </p:style>
      </p:cxnSp>
      <p:grpSp>
        <p:nvGrpSpPr>
          <p:cNvPr id="4" name="组合 7"/>
          <p:cNvGrpSpPr/>
          <p:nvPr userDrawn="1"/>
        </p:nvGrpSpPr>
        <p:grpSpPr>
          <a:xfrm>
            <a:off x="575945" y="-8653"/>
            <a:ext cx="9137060" cy="384573"/>
            <a:chOff x="1173" y="-2"/>
            <a:chExt cx="13444" cy="951"/>
          </a:xfrm>
          <a:solidFill>
            <a:schemeClr val="accent1"/>
          </a:solidFill>
          <a:effectLst>
            <a:outerShdw blurRad="50800" dist="38100" dir="5880000" algn="l" rotWithShape="0">
              <a:schemeClr val="accent4">
                <a:lumMod val="50000"/>
                <a:alpha val="24000"/>
              </a:schemeClr>
            </a:outerShdw>
          </a:effectLst>
        </p:grpSpPr>
        <p:sp>
          <p:nvSpPr>
            <p:cNvPr id="5" name="直角三角形 4"/>
            <p:cNvSpPr/>
            <p:nvPr/>
          </p:nvSpPr>
          <p:spPr>
            <a:xfrm rot="5400000">
              <a:off x="13956" y="287"/>
              <a:ext cx="950" cy="372"/>
            </a:xfrm>
            <a:prstGeom prst="r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a:ea typeface="黑体" panose="02010609060101010101" pitchFamily="49" charset="-122"/>
              </a:endParaRPr>
            </a:p>
          </p:txBody>
        </p:sp>
        <p:sp>
          <p:nvSpPr>
            <p:cNvPr id="6" name="平行四边形 5"/>
            <p:cNvSpPr/>
            <p:nvPr/>
          </p:nvSpPr>
          <p:spPr>
            <a:xfrm>
              <a:off x="1173" y="0"/>
              <a:ext cx="13074" cy="949"/>
            </a:xfrm>
            <a:prstGeom prst="parallelogram">
              <a:avLst>
                <a:gd name="adj" fmla="val 0"/>
              </a:avLst>
            </a:prstGeom>
            <a:grpFill/>
            <a:ln w="12700" cmpd="sng">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defRPr/>
              </a:pPr>
              <a:endParaRPr lang="zh-CN" altLang="en-US">
                <a:ea typeface="黑体" panose="02010609060101010101" pitchFamily="49" charset="-122"/>
              </a:endParaRPr>
            </a:p>
            <a:p>
              <a:pPr algn="just">
                <a:defRPr/>
              </a:pPr>
              <a:endParaRPr lang="zh-CN" altLang="en-US">
                <a:ea typeface="黑体" panose="02010609060101010101" pitchFamily="49" charset="-122"/>
              </a:endParaRPr>
            </a:p>
          </p:txBody>
        </p:sp>
      </p:grpSp>
      <p:sp>
        <p:nvSpPr>
          <p:cNvPr id="7" name="文本框 18"/>
          <p:cNvSpPr txBox="1">
            <a:spLocks noChangeArrowheads="1"/>
          </p:cNvSpPr>
          <p:nvPr userDrawn="1"/>
        </p:nvSpPr>
        <p:spPr bwMode="auto">
          <a:xfrm>
            <a:off x="774700" y="-19050"/>
            <a:ext cx="6678613"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专题三　病句辨析</a:t>
            </a:r>
            <a:endParaRPr kumimoji="1" lang="zh-CN" altLang="en-US" sz="2000">
              <a:solidFill>
                <a:srgbClr val="FF0000"/>
              </a:solidFill>
              <a:latin typeface="+mn-ea"/>
              <a:ea typeface="+mn-ea"/>
            </a:endParaRPr>
          </a:p>
        </p:txBody>
      </p:sp>
      <p:sp>
        <p:nvSpPr>
          <p:cNvPr id="9" name="文本框 2057"/>
          <p:cNvSpPr txBox="1">
            <a:spLocks noChangeArrowheads="1"/>
          </p:cNvSpPr>
          <p:nvPr userDrawn="1"/>
        </p:nvSpPr>
        <p:spPr bwMode="auto">
          <a:xfrm>
            <a:off x="10981055" y="119063"/>
            <a:ext cx="1006475" cy="306705"/>
          </a:xfrm>
          <a:prstGeom prst="rect">
            <a:avLst/>
          </a:prstGeom>
          <a:noFill/>
          <a:ln>
            <a:noFill/>
          </a:ln>
          <a:scene3d>
            <a:camera prst="orthographicFront"/>
            <a:lightRig rig="threePt" dir="t"/>
          </a:scene3d>
          <a:sp3d>
            <a:bevelT prst="relaxedInset"/>
          </a:sp3d>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eaLnBrk="1" hangingPunct="1">
              <a:spcBef>
                <a:spcPct val="50000"/>
              </a:spcBef>
              <a:buFont typeface="Arial" pitchFamily="34" charset="0"/>
              <a:buNone/>
              <a:defRPr/>
            </a:pPr>
            <a:r>
              <a:rPr lang="zh-CN" altLang="en-US" sz="1400">
                <a:solidFill>
                  <a:schemeClr val="bg1"/>
                </a:solidFill>
                <a:latin typeface="黑体" panose="02010609060101010101" pitchFamily="49" charset="-122"/>
                <a:cs typeface="Times New Roman" panose="02020603050405020304" pitchFamily="18" charset="0"/>
              </a:rPr>
              <a:t>返回首页</a:t>
            </a:r>
            <a:endParaRPr lang="zh-CN" altLang="en-US" sz="1400">
              <a:solidFill>
                <a:schemeClr val="bg1"/>
              </a:solidFill>
              <a:latin typeface="黑体" panose="02010609060101010101" pitchFamily="49" charset="-122"/>
              <a:cs typeface="Times New Roman" panose="02020603050405020304" pitchFamily="18" charset="0"/>
            </a:endParaRPr>
          </a:p>
        </p:txBody>
      </p:sp>
      <p:sp>
        <p:nvSpPr>
          <p:cNvPr id="10" name="平行四边形 9"/>
          <p:cNvSpPr/>
          <p:nvPr userDrawn="1"/>
        </p:nvSpPr>
        <p:spPr>
          <a:xfrm>
            <a:off x="9886950" y="-9525"/>
            <a:ext cx="2262188" cy="377825"/>
          </a:xfrm>
          <a:prstGeom prst="parallelogram">
            <a:avLst>
              <a:gd name="adj" fmla="val 55742"/>
            </a:avLst>
          </a:prstGeom>
          <a:solidFill>
            <a:schemeClr val="accent1"/>
          </a:solidFill>
          <a:ln>
            <a:noFill/>
          </a:ln>
          <a:effectLst>
            <a:outerShdw blurRad="50800" dist="38100" dir="5400000" algn="t" rotWithShape="0">
              <a:schemeClr val="accent4">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sz="1600" kern="0">
              <a:solidFill>
                <a:schemeClr val="bg1"/>
              </a:solidFill>
              <a:latin typeface="黑体" panose="02010609060101010101" pitchFamily="49" charset="-122"/>
              <a:ea typeface="黑体" panose="02010609060101010101" pitchFamily="49" charset="-122"/>
              <a:cs typeface="微软雅黑" panose="020b0503020204020204" pitchFamily="34" charset="-122"/>
            </a:endParaRPr>
          </a:p>
        </p:txBody>
      </p:sp>
      <p:sp>
        <p:nvSpPr>
          <p:cNvPr id="11" name="文本框 20">
            <a:hlinkClick r:id="rId1" action="ppaction://hlinksldjump"/>
          </p:cNvPr>
          <p:cNvSpPr txBox="1">
            <a:spLocks noChangeArrowheads="1"/>
          </p:cNvSpPr>
          <p:nvPr userDrawn="1"/>
        </p:nvSpPr>
        <p:spPr bwMode="auto">
          <a:xfrm>
            <a:off x="10150475" y="-9525"/>
            <a:ext cx="1016000"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首页</a:t>
            </a:r>
            <a:endParaRPr kumimoji="1" lang="zh-CN" altLang="en-US" sz="2000">
              <a:solidFill>
                <a:schemeClr val="bg1"/>
              </a:solidFill>
              <a:latin typeface="+mn-ea"/>
              <a:ea typeface="+mn-ea"/>
            </a:endParaRPr>
          </a:p>
        </p:txBody>
      </p:sp>
      <p:sp>
        <p:nvSpPr>
          <p:cNvPr id="12" name="平行四边形 11"/>
          <p:cNvSpPr/>
          <p:nvPr userDrawn="1"/>
        </p:nvSpPr>
        <p:spPr>
          <a:xfrm>
            <a:off x="10925175" y="-30163"/>
            <a:ext cx="263525" cy="396876"/>
          </a:xfrm>
          <a:prstGeom prst="parallelogram">
            <a:avLst>
              <a:gd name="adj" fmla="val 55742"/>
            </a:avLst>
          </a:prstGeom>
          <a:solidFill>
            <a:schemeClr val="bg1"/>
          </a:solidFill>
          <a:ln>
            <a:noFill/>
          </a:ln>
          <a:effectLst>
            <a:outerShdw blurRad="50800" dist="381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ctr">
              <a:defRPr/>
            </a:pPr>
            <a:endParaRPr lang="zh-CN" altLang="en-US" sz="1600" kern="0">
              <a:solidFill>
                <a:schemeClr val="bg1"/>
              </a:solidFill>
              <a:latin typeface="黑体" panose="02010609060101010101" pitchFamily="49" charset="-122"/>
              <a:ea typeface="黑体" panose="02010609060101010101" pitchFamily="49" charset="-122"/>
              <a:cs typeface="微软雅黑" panose="020b0503020204020204" pitchFamily="34" charset="-122"/>
            </a:endParaRPr>
          </a:p>
        </p:txBody>
      </p:sp>
      <p:sp>
        <p:nvSpPr>
          <p:cNvPr id="14" name="文本框 21">
            <a:hlinkClick r:id="rId2" action="ppaction://hlinkpres?slideindex=1&amp;slidetitle="/>
          </p:cNvPr>
          <p:cNvSpPr txBox="1">
            <a:spLocks noChangeArrowheads="1"/>
          </p:cNvSpPr>
          <p:nvPr userDrawn="1"/>
        </p:nvSpPr>
        <p:spPr bwMode="auto">
          <a:xfrm>
            <a:off x="11064875" y="-9525"/>
            <a:ext cx="1258888" cy="400050"/>
          </a:xfrm>
          <a:prstGeom prst="rect">
            <a:avLst/>
          </a:prstGeom>
          <a:noFill/>
          <a:ln>
            <a:noFill/>
          </a:ln>
        </p:spPr>
        <p:txBody>
          <a:bodyPr>
            <a:spAutoFit/>
          </a:bodyPr>
          <a:lstStyle>
            <a:defPPr>
              <a:defRPr lang="en-US"/>
            </a:defPPr>
            <a:lvl1pPr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rgbClr val="0000FF"/>
                </a:solidFill>
                <a:latin typeface="Times New Roman" panose="02020603050405020304" pitchFamily="18" charset="0"/>
                <a:ea typeface="宋体" panose="02010600030101010101" pitchFamily="2" charset="-122"/>
                <a:cs typeface="+mn-cs"/>
              </a:defRPr>
            </a:lvl9pPr>
          </a:lstStyle>
          <a:p>
            <a:pPr>
              <a:defRPr/>
            </a:pPr>
            <a:r>
              <a:rPr kumimoji="1" lang="zh-CN" altLang="en-US" sz="2000">
                <a:solidFill>
                  <a:schemeClr val="bg1"/>
                </a:solidFill>
                <a:latin typeface="+mn-ea"/>
                <a:ea typeface="+mn-ea"/>
              </a:rPr>
              <a:t>总目录</a:t>
            </a:r>
            <a:endParaRPr kumimoji="1" lang="zh-CN" altLang="en-US" sz="2000">
              <a:solidFill>
                <a:schemeClr val="bg1"/>
              </a:solidFill>
              <a:latin typeface="+mn-ea"/>
              <a:ea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自定义版式">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file:///D:\qq&#25991;&#20214;\712321467\Image\C2C\Image2\%7b75232B38-A165-1FB7-499C-2E1C792CACB5%7d.png" TargetMode="Externa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pattFill prst="pct5">
          <a:fgClr>
            <a:schemeClr val="accent1"/>
          </a:fgClr>
          <a:bgClr>
            <a:schemeClr val="bg1"/>
          </a:bgClr>
        </a:pattFill>
        <a:effectLst/>
      </p:bgPr>
    </p:bg>
    <p:spTree>
      <p:nvGrpSpPr>
        <p:cNvPr id="1" name=""/>
        <p:cNvGrpSpPr/>
        <p:nvPr/>
      </p:nvGrpSpPr>
      <p:grpSpPr>
        <a:xfrm>
          <a:off x="0" y="0"/>
          <a:ext cx="0" cy="0"/>
        </a:xfrm>
      </p:grpSpPr>
      <p:pic>
        <p:nvPicPr>
          <p:cNvPr id="2" name="图片 1073743875" descr="学科网 zxxk.com" title=""/>
          <p:cNvPicPr>
            <a:picLocks noChangeAspect="1"/>
          </p:cNvPicPr>
          <p:nvPr/>
        </p:nvPicPr>
        <p:blipFill>
          <a:blip r:embed="rId6" r:link="rId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ctr" rtl="0" eaLnBrk="0" fontAlgn="base" hangingPunct="0">
        <a:spcBef>
          <a:spcPct val="0"/>
        </a:spcBef>
        <a:spcAft>
          <a:spcPct val="0"/>
        </a:spcAft>
        <a:defRPr sz="4400">
          <a:solidFill>
            <a:schemeClr val="tx2"/>
          </a:solidFill>
          <a:latin typeface="+mj-lt"/>
          <a:ea typeface="宋体" panose="02010600030101010101" pitchFamily="2" charset="-122"/>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ea typeface="宋体" panose="02010600030101010101" pitchFamily="2" charset="-122"/>
        </a:defRPr>
      </a:lvl2pPr>
      <a:lvl3pPr algn="ctr" rtl="0" eaLnBrk="0" fontAlgn="base" hangingPunct="0">
        <a:spcBef>
          <a:spcPct val="0"/>
        </a:spcBef>
        <a:spcAft>
          <a:spcPct val="0"/>
        </a:spcAft>
        <a:defRPr sz="4400">
          <a:solidFill>
            <a:schemeClr val="tx2"/>
          </a:solidFill>
          <a:latin typeface="Times New Roman" panose="02020603050405020304" pitchFamily="18" charset="0"/>
          <a:ea typeface="宋体" panose="02010600030101010101" pitchFamily="2" charset="-122"/>
        </a:defRPr>
      </a:lvl3pPr>
      <a:lvl4pPr algn="ctr" rtl="0" eaLnBrk="0" fontAlgn="base" hangingPunct="0">
        <a:spcBef>
          <a:spcPct val="0"/>
        </a:spcBef>
        <a:spcAft>
          <a:spcPct val="0"/>
        </a:spcAft>
        <a:defRPr sz="4400">
          <a:solidFill>
            <a:schemeClr val="tx2"/>
          </a:solidFill>
          <a:latin typeface="Times New Roman" panose="02020603050405020304" pitchFamily="18" charset="0"/>
          <a:ea typeface="宋体" panose="02010600030101010101" pitchFamily="2" charset="-122"/>
        </a:defRPr>
      </a:lvl4pPr>
      <a:lvl5pPr algn="ctr" rtl="0" eaLnBrk="0" fontAlgn="base" hangingPunct="0">
        <a:spcBef>
          <a:spcPct val="0"/>
        </a:spcBef>
        <a:spcAft>
          <a:spcPct val="0"/>
        </a:spcAft>
        <a:defRPr sz="4400">
          <a:solidFill>
            <a:schemeClr val="tx2"/>
          </a:solidFill>
          <a:latin typeface="Times New Roman" panose="02020603050405020304" pitchFamily="18" charset="0"/>
          <a:ea typeface="宋体" panose="02010600030101010101" pitchFamily="2" charset="-122"/>
        </a:defRPr>
      </a:lvl5pPr>
      <a:lvl6pPr marL="457200" algn="ctr" rtl="0" eaLnBrk="1" fontAlgn="base" hangingPunct="1">
        <a:spcBef>
          <a:spcPct val="0"/>
        </a:spcBef>
        <a:spcAft>
          <a:spcPct val="0"/>
        </a:spcAft>
        <a:defRPr sz="4400">
          <a:solidFill>
            <a:schemeClr val="tx2"/>
          </a:solidFill>
          <a:latin typeface="Arial" pitchFamily="34" charset="0"/>
        </a:defRPr>
      </a:lvl6pPr>
      <a:lvl7pPr marL="914400" algn="ctr" rtl="0" eaLnBrk="1" fontAlgn="base" hangingPunct="1">
        <a:spcBef>
          <a:spcPct val="0"/>
        </a:spcBef>
        <a:spcAft>
          <a:spcPct val="0"/>
        </a:spcAft>
        <a:defRPr sz="4400">
          <a:solidFill>
            <a:schemeClr val="tx2"/>
          </a:solidFill>
          <a:latin typeface="Arial" pitchFamily="34" charset="0"/>
        </a:defRPr>
      </a:lvl7pPr>
      <a:lvl8pPr marL="1371600" algn="ctr" rtl="0" eaLnBrk="1" fontAlgn="base" hangingPunct="1">
        <a:spcBef>
          <a:spcPct val="0"/>
        </a:spcBef>
        <a:spcAft>
          <a:spcPct val="0"/>
        </a:spcAft>
        <a:defRPr sz="4400">
          <a:solidFill>
            <a:schemeClr val="tx2"/>
          </a:solidFill>
          <a:latin typeface="Arial" pitchFamily="34" charset="0"/>
        </a:defRPr>
      </a:lvl8pPr>
      <a:lvl9pPr marL="1828800" algn="ctr" rtl="0" eaLnBrk="1" fontAlgn="base" hangingPunct="1">
        <a:spcBef>
          <a:spcPct val="0"/>
        </a:spcBef>
        <a:spcAft>
          <a:spcPct val="0"/>
        </a:spcAft>
        <a:defRPr sz="4400">
          <a:solidFill>
            <a:schemeClr val="tx2"/>
          </a:solidFill>
          <a:latin typeface="Arial" pitchFamily="34" charset="0"/>
        </a:defRPr>
      </a:lvl9pPr>
    </p:titleStyle>
    <p:bodyStyle>
      <a:lvl1pPr marL="342900" indent="-342900" algn="l" rtl="0" eaLnBrk="0" fontAlgn="base" hangingPunct="0">
        <a:lnSpc>
          <a:spcPct val="150000"/>
        </a:lnSpc>
        <a:spcBef>
          <a:spcPct val="0"/>
        </a:spcBef>
        <a:spcAft>
          <a:spcPct val="0"/>
        </a:spcAft>
        <a:buChar char="•"/>
        <a:defRPr sz="28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lgn="l" rtl="0" eaLnBrk="0" fontAlgn="base" hangingPunct="0">
        <a:spcBef>
          <a:spcPct val="20000"/>
        </a:spcBef>
        <a:spcAft>
          <a:spcPct val="0"/>
        </a:spcAft>
        <a:buChar char="–"/>
        <a:defRPr sz="2800">
          <a:solidFill>
            <a:schemeClr val="tx1"/>
          </a:solidFill>
          <a:latin typeface="+mn-lt"/>
          <a:ea typeface="宋体" panose="02010600030101010101" pitchFamily="2" charset="-122"/>
        </a:defRPr>
      </a:lvl2pPr>
      <a:lvl3pPr marL="1143000" indent="-228600" algn="l" rtl="0" eaLnBrk="0" fontAlgn="base" hangingPunct="0">
        <a:spcBef>
          <a:spcPct val="20000"/>
        </a:spcBef>
        <a:spcAft>
          <a:spcPct val="0"/>
        </a:spcAft>
        <a:buChar char="•"/>
        <a:defRPr sz="2800">
          <a:solidFill>
            <a:schemeClr val="tx1"/>
          </a:solidFill>
          <a:latin typeface="+mn-lt"/>
          <a:ea typeface="宋体" panose="02010600030101010101" pitchFamily="2" charset="-122"/>
        </a:defRPr>
      </a:lvl3pPr>
      <a:lvl4pPr marL="1600200" indent="-228600" algn="l" rtl="0" eaLnBrk="0" fontAlgn="base" hangingPunct="0">
        <a:spcBef>
          <a:spcPct val="20000"/>
        </a:spcBef>
        <a:spcAft>
          <a:spcPct val="0"/>
        </a:spcAft>
        <a:buChar char="–"/>
        <a:defRPr sz="2800">
          <a:solidFill>
            <a:schemeClr val="tx1"/>
          </a:solidFill>
          <a:latin typeface="+mn-lt"/>
          <a:ea typeface="宋体" panose="02010600030101010101" pitchFamily="2" charset="-122"/>
        </a:defRPr>
      </a:lvl4pPr>
      <a:lvl5pPr marL="2057400" indent="-228600" algn="l" rtl="0" eaLnBrk="0" fontAlgn="base" hangingPunct="0">
        <a:spcBef>
          <a:spcPct val="20000"/>
        </a:spcBef>
        <a:spcAft>
          <a:spcPct val="0"/>
        </a:spcAft>
        <a:buChar char="»"/>
        <a:defRPr sz="2800">
          <a:solidFill>
            <a:schemeClr val="tx1"/>
          </a:solidFill>
          <a:latin typeface="+mn-lt"/>
          <a:ea typeface="宋体" panose="02010600030101010101" pitchFamily="2" charset="-122"/>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053204140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title=""/>
          <p:cNvSpPr txBox="1"/>
          <p:nvPr/>
        </p:nvSpPr>
        <p:spPr>
          <a:xfrm>
            <a:off x="3656965" y="1447800"/>
            <a:ext cx="4758055" cy="2524125"/>
          </a:xfrm>
          <a:prstGeom prst="rect">
            <a:avLst/>
          </a:prstGeom>
          <a:noFill/>
        </p:spPr>
        <p:txBody>
          <a:bodyPr wrap="square" rtlCol="0">
            <a:noAutofit/>
            <a:scene3d>
              <a:camera prst="orthographicFront"/>
              <a:lightRig rig="threePt" dir="t"/>
            </a:scene3d>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sz="8800">
                <a:ln w="22225">
                  <a:solidFill>
                    <a:schemeClr val="accent2"/>
                  </a:solidFill>
                  <a:prstDash val="solid"/>
                </a:ln>
                <a:solidFill>
                  <a:srgbClr val="FF0000"/>
                </a:solidFill>
                <a:effectLst/>
              </a:rPr>
              <a:t>病句辨析</a:t>
            </a:r>
            <a:endParaRPr lang="zh-CN" altLang="en-US" sz="8800">
              <a:ln w="22225">
                <a:solidFill>
                  <a:schemeClr val="accent2"/>
                </a:solidFill>
                <a:prstDash val="solid"/>
              </a:ln>
              <a:solidFill>
                <a:srgbClr val="FF0000"/>
              </a:solidFill>
              <a:effectLs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 name="表格 6" title=""/>
          <p:cNvGraphicFramePr>
            <a:graphicFrameLocks noGrp="1"/>
          </p:cNvGraphicFramePr>
          <p:nvPr/>
        </p:nvGraphicFramePr>
        <p:xfrm>
          <a:off x="503238" y="693738"/>
          <a:ext cx="1373187" cy="479425"/>
        </p:xfrm>
        <a:graphic>
          <a:graphicData uri="http://schemas.openxmlformats.org/drawingml/2006/table">
            <a:tbl>
              <a:tblPr firstRow="1" bandRow="1">
                <a:tableStyleId>{5C22544A-7EE6-4342-B048-85BDC9FD1C3A}</a:tableStyleId>
              </a:tblPr>
              <a:tblGrid>
                <a:gridCol w="914929"/>
                <a:gridCol w="458258"/>
              </a:tblGrid>
              <a:tr h="479425">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grpSp>
        <p:nvGrpSpPr>
          <p:cNvPr id="10250" name="组合 4" title=""/>
          <p:cNvGrpSpPr/>
          <p:nvPr/>
        </p:nvGrpSpPr>
        <p:grpSpPr>
          <a:xfrm>
            <a:off x="515938" y="671513"/>
            <a:ext cx="1331912" cy="528637"/>
            <a:chOff x="515938" y="671513"/>
            <a:chExt cx="1331912" cy="528637"/>
          </a:xfrm>
        </p:grpSpPr>
        <p:sp>
          <p:nvSpPr>
            <p:cNvPr id="10253" name="文本框 3"/>
            <p:cNvSpPr txBox="1">
              <a:spLocks noChangeArrowheads="1"/>
            </p:cNvSpPr>
            <p:nvPr/>
          </p:nvSpPr>
          <p:spPr bwMode="auto">
            <a:xfrm>
              <a:off x="515938" y="676275"/>
              <a:ext cx="9159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b="0">
                  <a:solidFill>
                    <a:schemeClr val="bg1"/>
                  </a:solidFill>
                  <a:latin typeface="黑体" panose="02010609060101010101" pitchFamily="49" charset="-122"/>
                  <a:ea typeface="黑体" panose="02010609060101010101" pitchFamily="49" charset="-122"/>
                </a:rPr>
                <a:t>样题</a:t>
              </a:r>
              <a:endParaRPr lang="zh-CN" altLang="en-US" b="0">
                <a:solidFill>
                  <a:schemeClr val="bg1"/>
                </a:solidFill>
                <a:latin typeface="黑体" panose="02010609060101010101" pitchFamily="49" charset="-122"/>
                <a:ea typeface="黑体" panose="02010609060101010101" pitchFamily="49" charset="-122"/>
              </a:endParaRPr>
            </a:p>
          </p:txBody>
        </p:sp>
        <p:sp>
          <p:nvSpPr>
            <p:cNvPr id="10254" name="文本框 4"/>
            <p:cNvSpPr txBox="1">
              <a:spLocks noChangeArrowheads="1"/>
            </p:cNvSpPr>
            <p:nvPr/>
          </p:nvSpPr>
          <p:spPr bwMode="auto">
            <a:xfrm>
              <a:off x="1482725" y="671513"/>
              <a:ext cx="365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en-US" altLang="zh-CN"/>
                <a:t>1</a:t>
              </a:r>
              <a:endParaRPr lang="zh-CN" altLang="en-US"/>
            </a:p>
          </p:txBody>
        </p:sp>
      </p:grpSp>
      <p:sp>
        <p:nvSpPr>
          <p:cNvPr id="2" name="矩形 1" title=""/>
          <p:cNvSpPr/>
          <p:nvPr/>
        </p:nvSpPr>
        <p:spPr>
          <a:xfrm>
            <a:off x="450850" y="538163"/>
            <a:ext cx="11303000" cy="5808662"/>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indent="1441450" algn="just">
              <a:lnSpc>
                <a:spcPct val="150000"/>
              </a:lnSpc>
              <a:spcAft>
                <a:spcPct val="0"/>
              </a:spcAft>
              <a:defRPr/>
            </a:pPr>
            <a:r>
              <a:rPr lang="en-US" altLang="zh-CN" kern="100">
                <a:ea typeface="楷体" panose="02010609060101010101" pitchFamily="49" charset="-122"/>
                <a:cs typeface="Courier New" panose="02070309020205020404" pitchFamily="49" charset="0"/>
              </a:rPr>
              <a:t>(2023·</a:t>
            </a:r>
            <a:r>
              <a:rPr lang="zh-CN" altLang="zh-CN" kern="100">
                <a:ea typeface="楷体" panose="02010609060101010101" pitchFamily="49" charset="-122"/>
                <a:cs typeface="Times New Roman" panose="02020603050405020304" pitchFamily="18" charset="0"/>
              </a:rPr>
              <a:t>达州</a:t>
            </a:r>
            <a:r>
              <a:rPr lang="en-US" altLang="zh-CN" kern="100">
                <a:ea typeface="楷体" panose="02010609060101010101" pitchFamily="49" charset="-122"/>
                <a:cs typeface="Courier New" panose="02070309020205020404" pitchFamily="49" charset="0"/>
              </a:rPr>
              <a:t>)</a:t>
            </a:r>
            <a:r>
              <a:rPr lang="zh-CN" altLang="zh-CN" kern="100">
                <a:ea typeface="黑体" panose="02010609060101010101" pitchFamily="49" charset="-122"/>
                <a:cs typeface="Times New Roman" panose="02020603050405020304" pitchFamily="18" charset="0"/>
              </a:rPr>
              <a:t>下列句子没有语病的一项是</a:t>
            </a:r>
            <a:r>
              <a:rPr lang="en-US" altLang="zh-CN" kern="100">
                <a:cs typeface="Courier New" panose="02070309020205020404" pitchFamily="49" charset="0"/>
              </a:rPr>
              <a:t>(       )</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A.</a:t>
            </a:r>
            <a:r>
              <a:rPr lang="zh-CN" altLang="zh-CN" kern="100">
                <a:cs typeface="Times New Roman" panose="02020603050405020304" pitchFamily="18" charset="0"/>
              </a:rPr>
              <a:t>近日，大熊猫和花</a:t>
            </a:r>
            <a:r>
              <a:rPr lang="en-US" altLang="zh-CN" kern="100">
                <a:cs typeface="Courier New" panose="02070309020205020404" pitchFamily="49" charset="0"/>
              </a:rPr>
              <a:t>“</a:t>
            </a:r>
            <a:r>
              <a:rPr lang="zh-CN" altLang="zh-CN" kern="100">
                <a:cs typeface="Times New Roman" panose="02020603050405020304" pitchFamily="18" charset="0"/>
              </a:rPr>
              <a:t>火出圈</a:t>
            </a:r>
            <a:r>
              <a:rPr lang="en-US" altLang="zh-CN" kern="100">
                <a:cs typeface="Courier New" panose="02070309020205020404" pitchFamily="49" charset="0"/>
              </a:rPr>
              <a:t>”</a:t>
            </a:r>
            <a:r>
              <a:rPr lang="zh-CN" altLang="zh-CN" kern="100">
                <a:cs typeface="Times New Roman" panose="02020603050405020304" pitchFamily="18" charset="0"/>
              </a:rPr>
              <a:t>，先后多次登上热搜，</a:t>
            </a:r>
            <a:r>
              <a:rPr lang="en-US" altLang="zh-CN" kern="100">
                <a:cs typeface="Courier New" panose="02070309020205020404" pitchFamily="49" charset="0"/>
              </a:rPr>
              <a:t>“</a:t>
            </a:r>
            <a:r>
              <a:rPr lang="zh-CN" altLang="zh-CN" kern="100">
                <a:cs typeface="Times New Roman" panose="02020603050405020304" pitchFamily="18" charset="0"/>
              </a:rPr>
              <a:t>去成都看花花</a:t>
            </a:r>
            <a:r>
              <a:rPr lang="en-US" altLang="zh-CN" kern="100">
                <a:cs typeface="Courier New" panose="02070309020205020404" pitchFamily="49" charset="0"/>
              </a:rPr>
              <a:t>”</a:t>
            </a:r>
            <a:r>
              <a:rPr lang="zh-CN" altLang="zh-CN" kern="100">
                <a:cs typeface="Times New Roman" panose="02020603050405020304" pitchFamily="18" charset="0"/>
              </a:rPr>
              <a:t>已成为时下潮流。</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B.</a:t>
            </a:r>
            <a:r>
              <a:rPr lang="zh-CN" altLang="zh-CN" kern="100">
                <a:cs typeface="Times New Roman" panose="02020603050405020304" pitchFamily="18" charset="0"/>
              </a:rPr>
              <a:t>为表彰先进，引导和激励广大妇女，相关部门授予黄园等</a:t>
            </a:r>
            <a:r>
              <a:rPr lang="en-US" altLang="zh-CN" kern="100">
                <a:cs typeface="Courier New" panose="02070309020205020404" pitchFamily="49" charset="0"/>
              </a:rPr>
              <a:t>10</a:t>
            </a:r>
            <a:r>
              <a:rPr lang="zh-CN" altLang="zh-CN" kern="100">
                <a:cs typeface="Times New Roman" panose="02020603050405020304" pitchFamily="18" charset="0"/>
              </a:rPr>
              <a:t>人</a:t>
            </a:r>
            <a:r>
              <a:rPr lang="en-US" altLang="zh-CN" kern="100">
                <a:cs typeface="Courier New" panose="02070309020205020404" pitchFamily="49" charset="0"/>
              </a:rPr>
              <a:t>“</a:t>
            </a:r>
            <a:r>
              <a:rPr lang="zh-CN" altLang="zh-CN" kern="100">
                <a:cs typeface="Times New Roman" panose="02020603050405020304" pitchFamily="18" charset="0"/>
              </a:rPr>
              <a:t>四川省三八红旗手标兵</a:t>
            </a:r>
            <a:r>
              <a:rPr lang="en-US" altLang="zh-CN" kern="100">
                <a:cs typeface="Courier New" panose="02070309020205020404" pitchFamily="49" charset="0"/>
              </a:rPr>
              <a:t>”</a:t>
            </a:r>
            <a:r>
              <a:rPr lang="zh-CN" altLang="zh-CN" kern="100">
                <a:cs typeface="Times New Roman" panose="02020603050405020304" pitchFamily="18" charset="0"/>
              </a:rPr>
              <a:t>。</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C.</a:t>
            </a:r>
            <a:r>
              <a:rPr lang="zh-CN" altLang="zh-CN" kern="100">
                <a:cs typeface="Times New Roman" panose="02020603050405020304" pitchFamily="18" charset="0"/>
              </a:rPr>
              <a:t>近年来，我国大力实施藏粮于地、藏粮于技战略，以高标准农田为重点的农业基础设施条件明显改进。</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D.</a:t>
            </a:r>
            <a:r>
              <a:rPr lang="zh-CN" altLang="zh-CN" kern="100">
                <a:cs typeface="Times New Roman" panose="02020603050405020304" pitchFamily="18" charset="0"/>
              </a:rPr>
              <a:t>中华文化博大精深、源远流长，作为青少年，我们要坚定文化自信、弘扬中华优秀传统文化、了解中华文化。</a:t>
            </a:r>
            <a:endParaRPr lang="zh-CN" altLang="zh-CN" kern="100">
              <a:latin typeface="宋体" panose="02010600030101010101" pitchFamily="2" charset="-122"/>
              <a:cs typeface="Courier New" panose="02070309020205020404" pitchFamily="49" charset="0"/>
            </a:endParaRPr>
          </a:p>
        </p:txBody>
      </p:sp>
      <p:sp>
        <p:nvSpPr>
          <p:cNvPr id="8" name="文本占位符 20" title=""/>
          <p:cNvSpPr txBox="1">
            <a:spLocks noChangeArrowheads="1"/>
          </p:cNvSpPr>
          <p:nvPr/>
        </p:nvSpPr>
        <p:spPr bwMode="auto">
          <a:xfrm>
            <a:off x="8272463" y="708025"/>
            <a:ext cx="44450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en-US" altLang="zh-CN">
                <a:solidFill>
                  <a:srgbClr val="0000FF"/>
                </a:solidFill>
                <a:ea typeface="黑体" panose="02010609060101010101" pitchFamily="49" charset="-122"/>
                <a:cs typeface="Times New Roman" panose="02020603050405020304" pitchFamily="18" charset="0"/>
              </a:rPr>
              <a:t>A</a:t>
            </a:r>
            <a:endParaRPr lang="zh-CN" altLang="en-US">
              <a:solidFill>
                <a:srgbClr val="0000FF"/>
              </a:solidFill>
              <a:ea typeface="黑体" panose="02010609060101010101" pitchFamily="49"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430213" y="533400"/>
            <a:ext cx="11303000" cy="2595563"/>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zh-CN" altLang="zh-CN" kern="100">
                <a:solidFill>
                  <a:srgbClr val="FF0000"/>
                </a:solidFill>
                <a:ea typeface="黑体" panose="02010609060101010101" pitchFamily="49" charset="-122"/>
                <a:cs typeface="Times New Roman" panose="02020603050405020304" pitchFamily="18" charset="0"/>
              </a:rPr>
              <a:t>【解析】</a:t>
            </a:r>
            <a:r>
              <a:rPr lang="en-US" altLang="zh-CN" kern="100">
                <a:solidFill>
                  <a:srgbClr val="FF0000"/>
                </a:solidFill>
                <a:ea typeface="楷体" panose="02010609060101010101" pitchFamily="49" charset="-122"/>
                <a:cs typeface="Courier New" panose="02070309020205020404" pitchFamily="49" charset="0"/>
              </a:rPr>
              <a:t> B.</a:t>
            </a:r>
            <a:r>
              <a:rPr lang="zh-CN" altLang="zh-CN" kern="100">
                <a:solidFill>
                  <a:srgbClr val="FF0000"/>
                </a:solidFill>
                <a:ea typeface="楷体" panose="02010609060101010101" pitchFamily="49" charset="-122"/>
                <a:cs typeface="Times New Roman" panose="02020603050405020304" pitchFamily="18" charset="0"/>
              </a:rPr>
              <a:t>成分残缺，缺少宾语，在句末加</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的称号</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C.</a:t>
            </a:r>
            <a:r>
              <a:rPr lang="zh-CN" altLang="zh-CN" kern="100">
                <a:solidFill>
                  <a:srgbClr val="FF0000"/>
                </a:solidFill>
                <a:ea typeface="楷体" panose="02010609060101010101" pitchFamily="49" charset="-122"/>
                <a:cs typeface="Times New Roman" panose="02020603050405020304" pitchFamily="18" charset="0"/>
              </a:rPr>
              <a:t>搭配不当，将</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改进</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改为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改善</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D.</a:t>
            </a:r>
            <a:r>
              <a:rPr lang="zh-CN" altLang="zh-CN" kern="100">
                <a:solidFill>
                  <a:srgbClr val="FF0000"/>
                </a:solidFill>
                <a:ea typeface="楷体" panose="02010609060101010101" pitchFamily="49" charset="-122"/>
                <a:cs typeface="Times New Roman" panose="02020603050405020304" pitchFamily="18" charset="0"/>
              </a:rPr>
              <a:t>语序不当，将</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坚定文化自信、弘扬中华优秀传统文化、了解中华文化</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以为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了解中华文化、坚定文化自信、弘扬中华优秀传统文化</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endParaRPr lang="en-US" altLang="zh-CN" kern="100">
              <a:solidFill>
                <a:srgbClr val="FF0000"/>
              </a:solidFill>
              <a:ea typeface="楷体" panose="02010609060101010101" pitchFamily="49" charset="-122"/>
              <a:cs typeface="Times New Roman" panose="02020603050405020304" pitchFamily="18"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 name="表格 9" title=""/>
          <p:cNvGraphicFramePr>
            <a:graphicFrameLocks noGrp="1"/>
          </p:cNvGraphicFramePr>
          <p:nvPr/>
        </p:nvGraphicFramePr>
        <p:xfrm>
          <a:off x="503238" y="693738"/>
          <a:ext cx="1373187" cy="479425"/>
        </p:xfrm>
        <a:graphic>
          <a:graphicData uri="http://schemas.openxmlformats.org/drawingml/2006/table">
            <a:tbl>
              <a:tblPr firstRow="1" bandRow="1">
                <a:tableStyleId>{5C22544A-7EE6-4342-B048-85BDC9FD1C3A}</a:tableStyleId>
              </a:tblPr>
              <a:tblGrid>
                <a:gridCol w="914929"/>
                <a:gridCol w="458258"/>
              </a:tblGrid>
              <a:tr h="479425">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grpSp>
        <p:nvGrpSpPr>
          <p:cNvPr id="12298" name="组合 4" title=""/>
          <p:cNvGrpSpPr/>
          <p:nvPr/>
        </p:nvGrpSpPr>
        <p:grpSpPr>
          <a:xfrm>
            <a:off x="515938" y="671513"/>
            <a:ext cx="1331912" cy="528637"/>
            <a:chOff x="515938" y="671513"/>
            <a:chExt cx="1331912" cy="528637"/>
          </a:xfrm>
        </p:grpSpPr>
        <p:sp>
          <p:nvSpPr>
            <p:cNvPr id="12301" name="文本框 3"/>
            <p:cNvSpPr txBox="1">
              <a:spLocks noChangeArrowheads="1"/>
            </p:cNvSpPr>
            <p:nvPr/>
          </p:nvSpPr>
          <p:spPr bwMode="auto">
            <a:xfrm>
              <a:off x="515938" y="676275"/>
              <a:ext cx="9159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b="0">
                  <a:solidFill>
                    <a:schemeClr val="bg1"/>
                  </a:solidFill>
                  <a:latin typeface="黑体" panose="02010609060101010101" pitchFamily="49" charset="-122"/>
                  <a:ea typeface="黑体" panose="02010609060101010101" pitchFamily="49" charset="-122"/>
                </a:rPr>
                <a:t>样题</a:t>
              </a:r>
              <a:endParaRPr lang="zh-CN" altLang="en-US" b="0">
                <a:solidFill>
                  <a:schemeClr val="bg1"/>
                </a:solidFill>
                <a:latin typeface="黑体" panose="02010609060101010101" pitchFamily="49" charset="-122"/>
                <a:ea typeface="黑体" panose="02010609060101010101" pitchFamily="49" charset="-122"/>
              </a:endParaRPr>
            </a:p>
          </p:txBody>
        </p:sp>
        <p:sp>
          <p:nvSpPr>
            <p:cNvPr id="12302" name="文本框 4"/>
            <p:cNvSpPr txBox="1">
              <a:spLocks noChangeArrowheads="1"/>
            </p:cNvSpPr>
            <p:nvPr/>
          </p:nvSpPr>
          <p:spPr bwMode="auto">
            <a:xfrm>
              <a:off x="1482725" y="671513"/>
              <a:ext cx="365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en-US" altLang="zh-CN"/>
                <a:t>2</a:t>
              </a:r>
              <a:endParaRPr lang="zh-CN" altLang="en-US"/>
            </a:p>
          </p:txBody>
        </p:sp>
      </p:grpSp>
      <p:sp>
        <p:nvSpPr>
          <p:cNvPr id="2" name="矩形 1" title=""/>
          <p:cNvSpPr/>
          <p:nvPr/>
        </p:nvSpPr>
        <p:spPr>
          <a:xfrm>
            <a:off x="515938" y="598488"/>
            <a:ext cx="10988675" cy="5610225"/>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indent="1441450" algn="just">
              <a:lnSpc>
                <a:spcPct val="140000"/>
              </a:lnSpc>
              <a:spcAft>
                <a:spcPct val="0"/>
              </a:spcAft>
              <a:tabLst>
                <a:tab pos="4308475"/>
              </a:tabLst>
              <a:defRPr/>
            </a:pPr>
            <a:r>
              <a:rPr lang="en-US" altLang="zh-CN" sz="2600" kern="100">
                <a:ea typeface="楷体" panose="02010609060101010101" pitchFamily="49" charset="-122"/>
                <a:cs typeface="Courier New" panose="02070309020205020404" pitchFamily="49" charset="0"/>
              </a:rPr>
              <a:t>(2022·</a:t>
            </a:r>
            <a:r>
              <a:rPr lang="zh-CN" altLang="zh-CN" sz="2600" kern="100">
                <a:ea typeface="楷体" panose="02010609060101010101" pitchFamily="49" charset="-122"/>
                <a:cs typeface="Times New Roman" panose="02020603050405020304" pitchFamily="18" charset="0"/>
              </a:rPr>
              <a:t>达州</a:t>
            </a:r>
            <a:r>
              <a:rPr lang="en-US" altLang="zh-CN" sz="2600" kern="100">
                <a:ea typeface="楷体" panose="02010609060101010101" pitchFamily="49" charset="-122"/>
                <a:cs typeface="Courier New" panose="02070309020205020404" pitchFamily="49" charset="0"/>
              </a:rPr>
              <a:t>)</a:t>
            </a:r>
            <a:r>
              <a:rPr lang="zh-CN" altLang="zh-CN" sz="2600" kern="100">
                <a:ea typeface="黑体" panose="02010609060101010101" pitchFamily="49" charset="-122"/>
                <a:cs typeface="Times New Roman" panose="02020603050405020304" pitchFamily="18" charset="0"/>
              </a:rPr>
              <a:t>下列句子没有语病的一项是</a:t>
            </a:r>
            <a:r>
              <a:rPr lang="en-US" altLang="zh-CN" sz="2600" kern="100">
                <a:ea typeface="黑体" panose="02010609060101010101" pitchFamily="49" charset="-122"/>
                <a:cs typeface="Courier New" panose="02070309020205020404" pitchFamily="49" charset="0"/>
              </a:rPr>
              <a:t>(       )</a:t>
            </a:r>
            <a:endParaRPr lang="zh-CN" altLang="zh-CN" sz="2600" kern="100">
              <a:latin typeface="宋体" panose="02010600030101010101" pitchFamily="2" charset="-122"/>
              <a:cs typeface="Courier New" panose="02070309020205020404" pitchFamily="49" charset="0"/>
            </a:endParaRPr>
          </a:p>
          <a:p>
            <a:pPr marL="342265" indent="-342265" algn="just">
              <a:lnSpc>
                <a:spcPct val="140000"/>
              </a:lnSpc>
              <a:spcAft>
                <a:spcPct val="0"/>
              </a:spcAft>
              <a:tabLst>
                <a:tab pos="4308475"/>
              </a:tabLst>
              <a:defRPr/>
            </a:pPr>
            <a:r>
              <a:rPr lang="en-US" altLang="zh-CN" sz="2600" kern="100">
                <a:cs typeface="Courier New" panose="02070309020205020404" pitchFamily="49" charset="0"/>
              </a:rPr>
              <a:t>A.</a:t>
            </a:r>
            <a:r>
              <a:rPr lang="zh-CN" altLang="zh-CN" sz="2600" kern="100">
                <a:cs typeface="Times New Roman" panose="02020603050405020304" pitchFamily="18" charset="0"/>
              </a:rPr>
              <a:t>随着人们生活水平的提高，使人民群众对饮食的要求已经从</a:t>
            </a:r>
            <a:r>
              <a:rPr lang="en-US" altLang="zh-CN" sz="2600" kern="100">
                <a:cs typeface="Courier New" panose="02070309020205020404" pitchFamily="49" charset="0"/>
              </a:rPr>
              <a:t>“</a:t>
            </a:r>
            <a:r>
              <a:rPr lang="zh-CN" altLang="zh-CN" sz="2600" kern="100">
                <a:cs typeface="Times New Roman" panose="02020603050405020304" pitchFamily="18" charset="0"/>
              </a:rPr>
              <a:t>吃得饱</a:t>
            </a:r>
            <a:r>
              <a:rPr lang="en-US" altLang="zh-CN" sz="2600" kern="100">
                <a:cs typeface="Courier New" panose="02070309020205020404" pitchFamily="49" charset="0"/>
              </a:rPr>
              <a:t>”“</a:t>
            </a:r>
            <a:r>
              <a:rPr lang="zh-CN" altLang="zh-CN" sz="2600" kern="100">
                <a:cs typeface="Times New Roman" panose="02020603050405020304" pitchFamily="18" charset="0"/>
              </a:rPr>
              <a:t>吃得好</a:t>
            </a:r>
            <a:r>
              <a:rPr lang="en-US" altLang="zh-CN" sz="2600" kern="100">
                <a:cs typeface="Courier New" panose="02070309020205020404" pitchFamily="49" charset="0"/>
              </a:rPr>
              <a:t>”</a:t>
            </a:r>
            <a:r>
              <a:rPr lang="zh-CN" altLang="zh-CN" sz="2600" kern="100">
                <a:cs typeface="Times New Roman" panose="02020603050405020304" pitchFamily="18" charset="0"/>
              </a:rPr>
              <a:t>转向</a:t>
            </a:r>
            <a:r>
              <a:rPr lang="en-US" altLang="zh-CN" sz="2600" kern="100">
                <a:cs typeface="Courier New" panose="02070309020205020404" pitchFamily="49" charset="0"/>
              </a:rPr>
              <a:t>“</a:t>
            </a:r>
            <a:r>
              <a:rPr lang="zh-CN" altLang="zh-CN" sz="2600" kern="100">
                <a:cs typeface="Times New Roman" panose="02020603050405020304" pitchFamily="18" charset="0"/>
              </a:rPr>
              <a:t>吃得更放心</a:t>
            </a:r>
            <a:r>
              <a:rPr lang="en-US" altLang="zh-CN" sz="2600" kern="100">
                <a:cs typeface="Courier New" panose="02070309020205020404" pitchFamily="49" charset="0"/>
              </a:rPr>
              <a:t>”“</a:t>
            </a:r>
            <a:r>
              <a:rPr lang="zh-CN" altLang="zh-CN" sz="2600" kern="100">
                <a:cs typeface="Times New Roman" panose="02020603050405020304" pitchFamily="18" charset="0"/>
              </a:rPr>
              <a:t>吃得更健康</a:t>
            </a:r>
            <a:r>
              <a:rPr lang="en-US" altLang="zh-CN" sz="2600" kern="100">
                <a:cs typeface="Courier New" panose="02070309020205020404" pitchFamily="49" charset="0"/>
              </a:rPr>
              <a:t>”</a:t>
            </a:r>
            <a:r>
              <a:rPr lang="zh-CN" altLang="zh-CN" sz="2600" kern="100">
                <a:cs typeface="Times New Roman" panose="02020603050405020304" pitchFamily="18" charset="0"/>
              </a:rPr>
              <a:t>。</a:t>
            </a:r>
            <a:endParaRPr lang="zh-CN" altLang="zh-CN" sz="2600" kern="100">
              <a:latin typeface="宋体" panose="02010600030101010101" pitchFamily="2" charset="-122"/>
              <a:cs typeface="Courier New" panose="02070309020205020404" pitchFamily="49" charset="0"/>
            </a:endParaRPr>
          </a:p>
          <a:p>
            <a:pPr marL="342265" indent="-342265" algn="just">
              <a:lnSpc>
                <a:spcPct val="140000"/>
              </a:lnSpc>
              <a:spcAft>
                <a:spcPct val="0"/>
              </a:spcAft>
              <a:tabLst>
                <a:tab pos="4308475"/>
              </a:tabLst>
              <a:defRPr/>
            </a:pPr>
            <a:r>
              <a:rPr lang="en-US" altLang="zh-CN" sz="2600" kern="100">
                <a:cs typeface="Courier New" panose="02070309020205020404" pitchFamily="49" charset="0"/>
              </a:rPr>
              <a:t>B.2022</a:t>
            </a:r>
            <a:r>
              <a:rPr lang="zh-CN" altLang="zh-CN" sz="2600" kern="100">
                <a:cs typeface="Times New Roman" panose="02020603050405020304" pitchFamily="18" charset="0"/>
              </a:rPr>
              <a:t>年</a:t>
            </a:r>
            <a:r>
              <a:rPr lang="en-US" altLang="zh-CN" sz="2600" kern="100">
                <a:cs typeface="Courier New" panose="02070309020205020404" pitchFamily="49" charset="0"/>
              </a:rPr>
              <a:t>3</a:t>
            </a:r>
            <a:r>
              <a:rPr lang="zh-CN" altLang="zh-CN" sz="2600" kern="100">
                <a:cs typeface="Times New Roman" panose="02020603050405020304" pitchFamily="18" charset="0"/>
              </a:rPr>
              <a:t>月</a:t>
            </a:r>
            <a:r>
              <a:rPr lang="en-US" altLang="zh-CN" sz="2600" kern="100">
                <a:cs typeface="Courier New" panose="02070309020205020404" pitchFamily="49" charset="0"/>
              </a:rPr>
              <a:t>23</a:t>
            </a:r>
            <a:r>
              <a:rPr lang="zh-CN" altLang="zh-CN" sz="2600" kern="100">
                <a:cs typeface="Times New Roman" panose="02020603050405020304" pitchFamily="18" charset="0"/>
              </a:rPr>
              <a:t>日，</a:t>
            </a:r>
            <a:r>
              <a:rPr lang="en-US" altLang="zh-CN" sz="2600" kern="100">
                <a:cs typeface="Courier New" panose="02070309020205020404" pitchFamily="49" charset="0"/>
              </a:rPr>
              <a:t>“</a:t>
            </a:r>
            <a:r>
              <a:rPr lang="zh-CN" altLang="zh-CN" sz="2600" kern="100">
                <a:cs typeface="Times New Roman" panose="02020603050405020304" pitchFamily="18" charset="0"/>
              </a:rPr>
              <a:t>天宫课堂</a:t>
            </a:r>
            <a:r>
              <a:rPr lang="en-US" altLang="zh-CN" sz="2600" kern="100">
                <a:cs typeface="Courier New" panose="02070309020205020404" pitchFamily="49" charset="0"/>
              </a:rPr>
              <a:t>” </a:t>
            </a:r>
            <a:r>
              <a:rPr lang="zh-CN" altLang="zh-CN" sz="2600" kern="100">
                <a:cs typeface="Times New Roman" panose="02020603050405020304" pitchFamily="18" charset="0"/>
              </a:rPr>
              <a:t>第二课开讲。</a:t>
            </a:r>
            <a:r>
              <a:rPr lang="en-US" altLang="zh-CN" sz="2600" kern="100" spc="-150">
                <a:cs typeface="Courier New" panose="02070309020205020404" pitchFamily="49" charset="0"/>
              </a:rPr>
              <a:t>“</a:t>
            </a:r>
            <a:r>
              <a:rPr lang="zh-CN" altLang="zh-CN" sz="2600" kern="100" spc="-150">
                <a:cs typeface="Times New Roman" panose="02020603050405020304" pitchFamily="18" charset="0"/>
              </a:rPr>
              <a:t>太空教师</a:t>
            </a:r>
            <a:r>
              <a:rPr lang="en-US" altLang="zh-CN" sz="2600" kern="100" spc="-150">
                <a:cs typeface="Courier New" panose="02070309020205020404" pitchFamily="49" charset="0"/>
              </a:rPr>
              <a:t>”</a:t>
            </a:r>
            <a:r>
              <a:rPr lang="zh-CN" altLang="zh-CN" sz="2600" kern="100" spc="-150">
                <a:cs typeface="Times New Roman" panose="02020603050405020304" pitchFamily="18" charset="0"/>
              </a:rPr>
              <a:t>翟志刚、王亚平、</a:t>
            </a:r>
            <a:r>
              <a:rPr lang="zh-CN" altLang="zh-CN" sz="2600" kern="100">
                <a:cs typeface="Times New Roman" panose="02020603050405020304" pitchFamily="18" charset="0"/>
              </a:rPr>
              <a:t>叶光富在中国空间站再次给广大青少年带来了一堂精彩的太空科普课。</a:t>
            </a:r>
            <a:endParaRPr lang="zh-CN" altLang="zh-CN" sz="2600" kern="100">
              <a:latin typeface="宋体" panose="02010600030101010101" pitchFamily="2" charset="-122"/>
              <a:cs typeface="Courier New" panose="02070309020205020404" pitchFamily="49" charset="0"/>
            </a:endParaRPr>
          </a:p>
          <a:p>
            <a:pPr marL="342265" indent="-342265" algn="just">
              <a:lnSpc>
                <a:spcPct val="140000"/>
              </a:lnSpc>
              <a:spcAft>
                <a:spcPct val="0"/>
              </a:spcAft>
              <a:tabLst>
                <a:tab pos="4308475"/>
              </a:tabLst>
              <a:defRPr/>
            </a:pPr>
            <a:r>
              <a:rPr lang="en-US" altLang="zh-CN" sz="2600" kern="100">
                <a:cs typeface="Courier New" panose="02070309020205020404" pitchFamily="49" charset="0"/>
              </a:rPr>
              <a:t>C.</a:t>
            </a:r>
            <a:r>
              <a:rPr lang="zh-CN" altLang="zh-CN" sz="2600" kern="100">
                <a:cs typeface="Times New Roman" panose="02020603050405020304" pitchFamily="18" charset="0"/>
              </a:rPr>
              <a:t>我国疫情防控形势依然严峻，经济面临新的下行压力，能否做好疫情防控，是经济社会良好发展的前提和基础。</a:t>
            </a:r>
            <a:endParaRPr lang="en-US" altLang="zh-CN" sz="2600" kern="100">
              <a:cs typeface="Times New Roman" panose="02020603050405020304" pitchFamily="18" charset="0"/>
            </a:endParaRPr>
          </a:p>
          <a:p>
            <a:pPr marL="342265" indent="-342265" algn="just">
              <a:lnSpc>
                <a:spcPct val="140000"/>
              </a:lnSpc>
              <a:spcAft>
                <a:spcPct val="0"/>
              </a:spcAft>
              <a:tabLst>
                <a:tab pos="4308475"/>
              </a:tabLst>
              <a:defRPr/>
            </a:pPr>
            <a:r>
              <a:rPr lang="en-US" altLang="zh-CN" sz="2600" kern="100">
                <a:cs typeface="Courier New" panose="02070309020205020404" pitchFamily="49" charset="0"/>
              </a:rPr>
              <a:t>D.2022</a:t>
            </a:r>
            <a:r>
              <a:rPr lang="zh-CN" altLang="zh-CN" sz="2600" kern="100">
                <a:cs typeface="Times New Roman" panose="02020603050405020304" pitchFamily="18" charset="0"/>
              </a:rPr>
              <a:t>年</a:t>
            </a:r>
            <a:r>
              <a:rPr lang="en-US" altLang="zh-CN" sz="2600" kern="100">
                <a:cs typeface="Courier New" panose="02070309020205020404" pitchFamily="49" charset="0"/>
              </a:rPr>
              <a:t>9</a:t>
            </a:r>
            <a:r>
              <a:rPr lang="zh-CN" altLang="zh-CN" sz="2600" kern="100">
                <a:cs typeface="Times New Roman" panose="02020603050405020304" pitchFamily="18" charset="0"/>
              </a:rPr>
              <a:t>月新学期起，多种劳动技能将纳入课程。此举旨在让学生养成良好的劳动习惯，树立正确的劳动价值观，使他们成为爱劳动、会劳动、懂劳动的时代新人。</a:t>
            </a:r>
            <a:endParaRPr lang="zh-CN" altLang="zh-CN" sz="2600" kern="100">
              <a:latin typeface="宋体" panose="02010600030101010101" pitchFamily="2" charset="-122"/>
              <a:cs typeface="Courier New" panose="02070309020205020404" pitchFamily="49" charset="0"/>
            </a:endParaRPr>
          </a:p>
        </p:txBody>
      </p:sp>
      <p:sp>
        <p:nvSpPr>
          <p:cNvPr id="7" name="文本占位符 20" title=""/>
          <p:cNvSpPr txBox="1">
            <a:spLocks noChangeArrowheads="1"/>
          </p:cNvSpPr>
          <p:nvPr/>
        </p:nvSpPr>
        <p:spPr bwMode="auto">
          <a:xfrm>
            <a:off x="7915275" y="727075"/>
            <a:ext cx="407988" cy="49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en-US" altLang="zh-CN" sz="2600">
                <a:solidFill>
                  <a:srgbClr val="0000FF"/>
                </a:solidFill>
                <a:ea typeface="黑体" panose="02010609060101010101" pitchFamily="49" charset="-122"/>
                <a:cs typeface="Times New Roman" panose="02020603050405020304" pitchFamily="18" charset="0"/>
              </a:rPr>
              <a:t>B</a:t>
            </a:r>
            <a:endParaRPr lang="zh-CN" altLang="en-US" sz="2600">
              <a:solidFill>
                <a:srgbClr val="0000FF"/>
              </a:solidFill>
              <a:ea typeface="黑体" panose="02010609060101010101" pitchFamily="49" charset="-122"/>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title=""/>
          <p:cNvSpPr/>
          <p:nvPr/>
        </p:nvSpPr>
        <p:spPr>
          <a:xfrm>
            <a:off x="430213" y="533400"/>
            <a:ext cx="11303000" cy="1949450"/>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zh-CN" altLang="zh-CN" kern="100">
                <a:solidFill>
                  <a:srgbClr val="FF0000"/>
                </a:solidFill>
                <a:ea typeface="黑体" panose="02010609060101010101" pitchFamily="49" charset="-122"/>
                <a:cs typeface="Times New Roman" panose="02020603050405020304" pitchFamily="18" charset="0"/>
              </a:rPr>
              <a:t>【解析】</a:t>
            </a:r>
            <a:r>
              <a:rPr lang="en-US" altLang="zh-CN" kern="100">
                <a:solidFill>
                  <a:srgbClr val="FF0000"/>
                </a:solidFill>
                <a:ea typeface="楷体" panose="02010609060101010101" pitchFamily="49" charset="-122"/>
                <a:cs typeface="Courier New" panose="02070309020205020404" pitchFamily="49" charset="0"/>
              </a:rPr>
              <a:t> A.</a:t>
            </a:r>
            <a:r>
              <a:rPr lang="zh-CN" altLang="zh-CN" kern="100">
                <a:solidFill>
                  <a:srgbClr val="FF0000"/>
                </a:solidFill>
                <a:ea typeface="楷体" panose="02010609060101010101" pitchFamily="49" charset="-122"/>
                <a:cs typeface="Times New Roman" panose="02020603050405020304" pitchFamily="18" charset="0"/>
              </a:rPr>
              <a:t>滥用介词，使主语残缺，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随着</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使</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二者应删去其一；</a:t>
            </a:r>
            <a:r>
              <a:rPr lang="en-US" altLang="zh-CN" kern="100">
                <a:solidFill>
                  <a:srgbClr val="FF0000"/>
                </a:solidFill>
                <a:ea typeface="楷体" panose="02010609060101010101" pitchFamily="49" charset="-122"/>
                <a:cs typeface="Courier New" panose="02070309020205020404" pitchFamily="49" charset="0"/>
              </a:rPr>
              <a:t>C.</a:t>
            </a:r>
            <a:r>
              <a:rPr lang="zh-CN" altLang="zh-CN" kern="100">
                <a:solidFill>
                  <a:srgbClr val="FF0000"/>
                </a:solidFill>
                <a:ea typeface="楷体" panose="02010609060101010101" pitchFamily="49" charset="-122"/>
                <a:cs typeface="Times New Roman" panose="02020603050405020304" pitchFamily="18" charset="0"/>
              </a:rPr>
              <a:t>两面对一面，应删去</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能否</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D.</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爱劳动、会劳动、懂劳动</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语序不当，应改为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懂劳动、会劳动、爱劳动</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endParaRPr lang="zh-CN" altLang="zh-CN" kern="100">
              <a:solidFill>
                <a:srgbClr val="FF0000"/>
              </a:solidFill>
              <a:latin typeface="宋体" panose="02010600030101010101" pitchFamily="2" charset="-122"/>
              <a:cs typeface="Courier New" panose="02070309020205020404" pitchFamily="49"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title=""/>
          <p:cNvGraphicFramePr>
            <a:graphicFrameLocks noGrp="1"/>
          </p:cNvGraphicFramePr>
          <p:nvPr/>
        </p:nvGraphicFramePr>
        <p:xfrm>
          <a:off x="503238" y="693738"/>
          <a:ext cx="1373187" cy="479425"/>
        </p:xfrm>
        <a:graphic>
          <a:graphicData uri="http://schemas.openxmlformats.org/drawingml/2006/table">
            <a:tbl>
              <a:tblPr firstRow="1" bandRow="1">
                <a:tableStyleId>{5C22544A-7EE6-4342-B048-85BDC9FD1C3A}</a:tableStyleId>
              </a:tblPr>
              <a:tblGrid>
                <a:gridCol w="914929"/>
                <a:gridCol w="458258"/>
              </a:tblGrid>
              <a:tr h="479425">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
        <p:nvSpPr>
          <p:cNvPr id="14346" name="文本框 3" title=""/>
          <p:cNvSpPr txBox="1">
            <a:spLocks noChangeArrowheads="1"/>
          </p:cNvSpPr>
          <p:nvPr/>
        </p:nvSpPr>
        <p:spPr bwMode="auto">
          <a:xfrm>
            <a:off x="515938" y="676275"/>
            <a:ext cx="9159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b="0">
                <a:solidFill>
                  <a:schemeClr val="bg1"/>
                </a:solidFill>
                <a:latin typeface="黑体" panose="02010609060101010101" pitchFamily="49" charset="-122"/>
                <a:ea typeface="黑体" panose="02010609060101010101" pitchFamily="49" charset="-122"/>
              </a:rPr>
              <a:t>样题</a:t>
            </a:r>
            <a:endParaRPr lang="zh-CN" altLang="en-US" b="0">
              <a:solidFill>
                <a:schemeClr val="bg1"/>
              </a:solidFill>
              <a:latin typeface="黑体" panose="02010609060101010101" pitchFamily="49" charset="-122"/>
              <a:ea typeface="黑体" panose="02010609060101010101" pitchFamily="49" charset="-122"/>
            </a:endParaRPr>
          </a:p>
        </p:txBody>
      </p:sp>
      <p:sp>
        <p:nvSpPr>
          <p:cNvPr id="14347" name="文本框 4" title=""/>
          <p:cNvSpPr txBox="1">
            <a:spLocks noChangeArrowheads="1"/>
          </p:cNvSpPr>
          <p:nvPr/>
        </p:nvSpPr>
        <p:spPr bwMode="auto">
          <a:xfrm>
            <a:off x="1482725" y="671513"/>
            <a:ext cx="365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en-US" altLang="zh-CN"/>
              <a:t>3</a:t>
            </a:r>
            <a:endParaRPr lang="zh-CN" altLang="en-US"/>
          </a:p>
        </p:txBody>
      </p:sp>
      <p:sp>
        <p:nvSpPr>
          <p:cNvPr id="2" name="矩形 1" title=""/>
          <p:cNvSpPr/>
          <p:nvPr/>
        </p:nvSpPr>
        <p:spPr>
          <a:xfrm>
            <a:off x="455613" y="533400"/>
            <a:ext cx="11304587" cy="5808663"/>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indent="1441450" algn="just">
              <a:lnSpc>
                <a:spcPct val="150000"/>
              </a:lnSpc>
              <a:spcAft>
                <a:spcPct val="0"/>
              </a:spcAft>
              <a:defRPr/>
            </a:pPr>
            <a:r>
              <a:rPr lang="en-US" altLang="zh-CN" kern="100">
                <a:ea typeface="楷体" panose="02010609060101010101" pitchFamily="49" charset="-122"/>
                <a:cs typeface="Courier New" panose="02070309020205020404" pitchFamily="49" charset="0"/>
              </a:rPr>
              <a:t>(2021·</a:t>
            </a:r>
            <a:r>
              <a:rPr lang="zh-CN" altLang="zh-CN" kern="100">
                <a:ea typeface="楷体" panose="02010609060101010101" pitchFamily="49" charset="-122"/>
                <a:cs typeface="Times New Roman" panose="02020603050405020304" pitchFamily="18" charset="0"/>
              </a:rPr>
              <a:t>达州</a:t>
            </a:r>
            <a:r>
              <a:rPr lang="en-US" altLang="zh-CN" kern="100">
                <a:ea typeface="楷体" panose="02010609060101010101" pitchFamily="49" charset="-122"/>
                <a:cs typeface="Courier New" panose="02070309020205020404" pitchFamily="49" charset="0"/>
              </a:rPr>
              <a:t>)</a:t>
            </a:r>
            <a:r>
              <a:rPr lang="zh-CN" altLang="zh-CN" kern="100">
                <a:ea typeface="黑体" panose="02010609060101010101" pitchFamily="49" charset="-122"/>
                <a:cs typeface="Times New Roman" panose="02020603050405020304" pitchFamily="18" charset="0"/>
              </a:rPr>
              <a:t>下列句子没有语病的一项是</a:t>
            </a:r>
            <a:r>
              <a:rPr lang="en-US" altLang="zh-CN" kern="100">
                <a:ea typeface="黑体" panose="02010609060101010101" pitchFamily="49" charset="-122"/>
                <a:cs typeface="Courier New" panose="02070309020205020404" pitchFamily="49" charset="0"/>
              </a:rPr>
              <a:t>(       )</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A.</a:t>
            </a:r>
            <a:r>
              <a:rPr lang="zh-CN" altLang="zh-CN" kern="100">
                <a:cs typeface="Times New Roman" panose="02020603050405020304" pitchFamily="18" charset="0"/>
              </a:rPr>
              <a:t>中国提出的</a:t>
            </a:r>
            <a:r>
              <a:rPr lang="en-US" altLang="zh-CN" kern="100">
                <a:cs typeface="Courier New" panose="02070309020205020404" pitchFamily="49" charset="0"/>
              </a:rPr>
              <a:t>“</a:t>
            </a:r>
            <a:r>
              <a:rPr lang="zh-CN" altLang="zh-CN" kern="100">
                <a:cs typeface="Times New Roman" panose="02020603050405020304" pitchFamily="18" charset="0"/>
              </a:rPr>
              <a:t>绿水青山就是金山银山</a:t>
            </a:r>
            <a:r>
              <a:rPr lang="en-US" altLang="zh-CN" kern="100">
                <a:cs typeface="Courier New" panose="02070309020205020404" pitchFamily="49" charset="0"/>
              </a:rPr>
              <a:t>”</a:t>
            </a:r>
            <a:r>
              <a:rPr lang="zh-CN" altLang="zh-CN" kern="100">
                <a:cs typeface="Times New Roman" panose="02020603050405020304" pitchFamily="18" charset="0"/>
              </a:rPr>
              <a:t>理念，不仅在全球应对气候方面具有建设性意义，也有利于中国自身可持续发展。</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B.</a:t>
            </a:r>
            <a:r>
              <a:rPr lang="zh-CN" altLang="zh-CN" kern="100">
                <a:cs typeface="Times New Roman" panose="02020603050405020304" pitchFamily="18" charset="0"/>
              </a:rPr>
              <a:t>在北京奥林匹克公园，</a:t>
            </a:r>
            <a:r>
              <a:rPr lang="en-US" altLang="zh-CN" kern="100">
                <a:cs typeface="Courier New" panose="02070309020205020404" pitchFamily="49" charset="0"/>
              </a:rPr>
              <a:t>“</a:t>
            </a:r>
            <a:r>
              <a:rPr lang="zh-CN" altLang="zh-CN" kern="100">
                <a:cs typeface="Times New Roman" panose="02020603050405020304" pitchFamily="18" charset="0"/>
              </a:rPr>
              <a:t>玲珑塔</a:t>
            </a:r>
            <a:r>
              <a:rPr lang="en-US" altLang="zh-CN" kern="100">
                <a:cs typeface="Courier New" panose="02070309020205020404" pitchFamily="49" charset="0"/>
              </a:rPr>
              <a:t>”</a:t>
            </a:r>
            <a:r>
              <a:rPr lang="zh-CN" altLang="zh-CN" kern="100">
                <a:cs typeface="Times New Roman" panose="02020603050405020304" pitchFamily="18" charset="0"/>
              </a:rPr>
              <a:t>上北京冬奥会倒计时牌显示剩下不到一年左右的时间，</a:t>
            </a:r>
            <a:r>
              <a:rPr lang="en-US" altLang="zh-CN" kern="100">
                <a:cs typeface="Courier New" panose="02070309020205020404" pitchFamily="49" charset="0"/>
              </a:rPr>
              <a:t>“</a:t>
            </a:r>
            <a:r>
              <a:rPr lang="zh-CN" altLang="zh-CN" kern="100">
                <a:cs typeface="Times New Roman" panose="02020603050405020304" pitchFamily="18" charset="0"/>
              </a:rPr>
              <a:t>冰雪之约</a:t>
            </a:r>
            <a:r>
              <a:rPr lang="en-US" altLang="zh-CN" kern="100">
                <a:cs typeface="Courier New" panose="02070309020205020404" pitchFamily="49" charset="0"/>
              </a:rPr>
              <a:t>”</a:t>
            </a:r>
            <a:r>
              <a:rPr lang="zh-CN" altLang="zh-CN" kern="100">
                <a:cs typeface="Times New Roman" panose="02020603050405020304" pitchFamily="18" charset="0"/>
              </a:rPr>
              <a:t>越来越近。</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C.2020</a:t>
            </a:r>
            <a:r>
              <a:rPr lang="zh-CN" altLang="zh-CN" kern="100">
                <a:cs typeface="Times New Roman" panose="02020603050405020304" pitchFamily="18" charset="0"/>
              </a:rPr>
              <a:t>年，第</a:t>
            </a:r>
            <a:r>
              <a:rPr lang="en-US" altLang="zh-CN" kern="100">
                <a:cs typeface="Courier New" panose="02070309020205020404" pitchFamily="49" charset="0"/>
              </a:rPr>
              <a:t>12</a:t>
            </a:r>
            <a:r>
              <a:rPr lang="zh-CN" altLang="zh-CN" kern="100">
                <a:cs typeface="Times New Roman" panose="02020603050405020304" pitchFamily="18" charset="0"/>
              </a:rPr>
              <a:t>版《新华字典》收录了</a:t>
            </a:r>
            <a:r>
              <a:rPr lang="en-US" altLang="zh-CN" kern="100">
                <a:cs typeface="Courier New" panose="02070309020205020404" pitchFamily="49" charset="0"/>
              </a:rPr>
              <a:t>“</a:t>
            </a:r>
            <a:r>
              <a:rPr lang="zh-CN" altLang="zh-CN" kern="100">
                <a:cs typeface="Times New Roman" panose="02020603050405020304" pitchFamily="18" charset="0"/>
              </a:rPr>
              <a:t>拼购</a:t>
            </a:r>
            <a:r>
              <a:rPr lang="en-US" altLang="zh-CN" kern="100">
                <a:cs typeface="Courier New" panose="02070309020205020404" pitchFamily="49" charset="0"/>
              </a:rPr>
              <a:t>”“</a:t>
            </a:r>
            <a:r>
              <a:rPr lang="zh-CN" altLang="zh-CN" kern="100">
                <a:cs typeface="Times New Roman" panose="02020603050405020304" pitchFamily="18" charset="0"/>
              </a:rPr>
              <a:t>刷屏</a:t>
            </a:r>
            <a:r>
              <a:rPr lang="en-US" altLang="zh-CN" kern="100">
                <a:cs typeface="Courier New" panose="02070309020205020404" pitchFamily="49" charset="0"/>
              </a:rPr>
              <a:t>”</a:t>
            </a:r>
            <a:r>
              <a:rPr lang="zh-CN" altLang="zh-CN" kern="100">
                <a:cs typeface="Times New Roman" panose="02020603050405020304" pitchFamily="18" charset="0"/>
              </a:rPr>
              <a:t>等网络词语，意味着一些网络词语已被广泛地使用和接受。</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D.</a:t>
            </a:r>
            <a:r>
              <a:rPr lang="zh-CN" altLang="zh-CN" kern="100">
                <a:cs typeface="Times New Roman" panose="02020603050405020304" pitchFamily="18" charset="0"/>
              </a:rPr>
              <a:t>周永开同志护林造林、捐资助学、扶贫济困、务实为民的感人事迹，让我们深刻感受到他始终如一坚守共产党人初心的崇高品质。</a:t>
            </a:r>
            <a:endParaRPr lang="zh-CN" altLang="zh-CN" kern="100">
              <a:latin typeface="宋体" panose="02010600030101010101" pitchFamily="2" charset="-122"/>
              <a:cs typeface="Courier New" panose="02070309020205020404" pitchFamily="49" charset="0"/>
            </a:endParaRPr>
          </a:p>
        </p:txBody>
      </p:sp>
      <p:sp>
        <p:nvSpPr>
          <p:cNvPr id="6" name="矩形 5" title=""/>
          <p:cNvSpPr/>
          <p:nvPr/>
        </p:nvSpPr>
        <p:spPr>
          <a:xfrm>
            <a:off x="8304213" y="714375"/>
            <a:ext cx="444500" cy="52387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defRPr/>
            </a:pPr>
            <a:r>
              <a:rPr lang="en-US" altLang="zh-CN" kern="100">
                <a:solidFill>
                  <a:srgbClr val="0000FF"/>
                </a:solidFill>
                <a:ea typeface="黑体" panose="02010609060101010101" pitchFamily="49" charset="-122"/>
                <a:cs typeface="Courier New" panose="02070309020205020404" pitchFamily="49" charset="0"/>
              </a:rPr>
              <a:t>D</a:t>
            </a:r>
            <a:endParaRPr lang="zh-CN" altLang="en-US">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409575" y="609600"/>
            <a:ext cx="11304588" cy="1949450"/>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zh-CN" altLang="zh-CN" kern="100">
                <a:solidFill>
                  <a:srgbClr val="FF0000"/>
                </a:solidFill>
                <a:ea typeface="黑体" panose="02010609060101010101" pitchFamily="49" charset="-122"/>
                <a:cs typeface="Times New Roman" panose="02020603050405020304" pitchFamily="18" charset="0"/>
              </a:rPr>
              <a:t>【解析】</a:t>
            </a:r>
            <a:r>
              <a:rPr lang="en-US" altLang="zh-CN" kern="100">
                <a:solidFill>
                  <a:srgbClr val="FF0000"/>
                </a:solidFill>
                <a:ea typeface="楷体" panose="02010609060101010101" pitchFamily="49" charset="-122"/>
                <a:cs typeface="Courier New" panose="02070309020205020404" pitchFamily="49" charset="0"/>
              </a:rPr>
              <a:t> A.</a:t>
            </a:r>
            <a:r>
              <a:rPr lang="zh-CN" altLang="zh-CN" kern="100">
                <a:solidFill>
                  <a:srgbClr val="FF0000"/>
                </a:solidFill>
                <a:ea typeface="楷体" panose="02010609060101010101" pitchFamily="49" charset="-122"/>
                <a:cs typeface="Times New Roman" panose="02020603050405020304" pitchFamily="18" charset="0"/>
              </a:rPr>
              <a:t>语序不当，应将句子后半部分改为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不仅有利于中国自身可持续发展，也在全球应对气候方面具有建设性意义</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B.</a:t>
            </a:r>
            <a:r>
              <a:rPr lang="zh-CN" altLang="zh-CN" kern="100">
                <a:solidFill>
                  <a:srgbClr val="FF0000"/>
                </a:solidFill>
                <a:ea typeface="楷体" panose="02010609060101010101" pitchFamily="49" charset="-122"/>
                <a:cs typeface="Times New Roman" panose="02020603050405020304" pitchFamily="18" charset="0"/>
              </a:rPr>
              <a:t>语意重复，应删去</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不到</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或</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左右</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C.</a:t>
            </a:r>
            <a:r>
              <a:rPr lang="zh-CN" altLang="zh-CN" kern="100">
                <a:solidFill>
                  <a:srgbClr val="FF0000"/>
                </a:solidFill>
                <a:ea typeface="楷体" panose="02010609060101010101" pitchFamily="49" charset="-122"/>
                <a:cs typeface="Times New Roman" panose="02020603050405020304" pitchFamily="18" charset="0"/>
              </a:rPr>
              <a:t>语序不当，应将</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使用</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和</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接受</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调换位置。</a:t>
            </a:r>
            <a:endParaRPr lang="zh-CN" altLang="zh-CN" kern="100">
              <a:solidFill>
                <a:srgbClr val="FF0000"/>
              </a:solidFill>
              <a:latin typeface="宋体" panose="02010600030101010101" pitchFamily="2" charset="-122"/>
              <a:cs typeface="Courier New" panose="02070309020205020404" pitchFamily="49"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512763" y="685800"/>
          <a:ext cx="1373187" cy="479425"/>
        </p:xfrm>
        <a:graphic>
          <a:graphicData uri="http://schemas.openxmlformats.org/drawingml/2006/table">
            <a:tbl>
              <a:tblPr firstRow="1" bandRow="1">
                <a:tableStyleId>{5C22544A-7EE6-4342-B048-85BDC9FD1C3A}</a:tableStyleId>
              </a:tblPr>
              <a:tblGrid>
                <a:gridCol w="914929"/>
                <a:gridCol w="458258"/>
              </a:tblGrid>
              <a:tr h="479425">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
        <p:nvSpPr>
          <p:cNvPr id="16394" name="文本框 4" title=""/>
          <p:cNvSpPr txBox="1">
            <a:spLocks noChangeArrowheads="1"/>
          </p:cNvSpPr>
          <p:nvPr/>
        </p:nvSpPr>
        <p:spPr bwMode="auto">
          <a:xfrm>
            <a:off x="525463" y="668338"/>
            <a:ext cx="9159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b="0">
                <a:solidFill>
                  <a:schemeClr val="bg1"/>
                </a:solidFill>
                <a:latin typeface="黑体" panose="02010609060101010101" pitchFamily="49" charset="-122"/>
                <a:ea typeface="黑体" panose="02010609060101010101" pitchFamily="49" charset="-122"/>
              </a:rPr>
              <a:t>样题</a:t>
            </a:r>
            <a:endParaRPr lang="zh-CN" altLang="en-US" b="0">
              <a:solidFill>
                <a:schemeClr val="bg1"/>
              </a:solidFill>
              <a:latin typeface="黑体" panose="02010609060101010101" pitchFamily="49" charset="-122"/>
              <a:ea typeface="黑体" panose="02010609060101010101" pitchFamily="49" charset="-122"/>
            </a:endParaRPr>
          </a:p>
        </p:txBody>
      </p:sp>
      <p:sp>
        <p:nvSpPr>
          <p:cNvPr id="16395" name="文本框 5" title=""/>
          <p:cNvSpPr txBox="1">
            <a:spLocks noChangeArrowheads="1"/>
          </p:cNvSpPr>
          <p:nvPr/>
        </p:nvSpPr>
        <p:spPr bwMode="auto">
          <a:xfrm>
            <a:off x="1492250" y="663575"/>
            <a:ext cx="365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en-US" altLang="zh-CN"/>
              <a:t>4</a:t>
            </a:r>
            <a:endParaRPr lang="zh-CN" altLang="en-US"/>
          </a:p>
        </p:txBody>
      </p:sp>
      <p:sp>
        <p:nvSpPr>
          <p:cNvPr id="2" name="矩形 1" title=""/>
          <p:cNvSpPr/>
          <p:nvPr/>
        </p:nvSpPr>
        <p:spPr>
          <a:xfrm>
            <a:off x="460375" y="533400"/>
            <a:ext cx="11303000" cy="5808663"/>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indent="1441450" algn="just">
              <a:lnSpc>
                <a:spcPct val="150000"/>
              </a:lnSpc>
              <a:spcAft>
                <a:spcPct val="0"/>
              </a:spcAft>
              <a:defRPr/>
            </a:pPr>
            <a:r>
              <a:rPr lang="en-US" altLang="zh-CN" kern="100">
                <a:ea typeface="楷体" panose="02010609060101010101" pitchFamily="49" charset="-122"/>
                <a:cs typeface="Courier New" panose="02070309020205020404" pitchFamily="49" charset="0"/>
              </a:rPr>
              <a:t>(2019·</a:t>
            </a:r>
            <a:r>
              <a:rPr lang="zh-CN" altLang="zh-CN" kern="100">
                <a:ea typeface="楷体" panose="02010609060101010101" pitchFamily="49" charset="-122"/>
                <a:cs typeface="Times New Roman" panose="02020603050405020304" pitchFamily="18" charset="0"/>
              </a:rPr>
              <a:t>南充</a:t>
            </a:r>
            <a:r>
              <a:rPr lang="en-US" altLang="zh-CN" kern="100">
                <a:ea typeface="楷体" panose="02010609060101010101" pitchFamily="49" charset="-122"/>
                <a:cs typeface="Courier New" panose="02070309020205020404" pitchFamily="49" charset="0"/>
              </a:rPr>
              <a:t>)</a:t>
            </a:r>
            <a:r>
              <a:rPr lang="zh-CN" altLang="zh-CN" kern="100">
                <a:ea typeface="黑体" panose="02010609060101010101" pitchFamily="49" charset="-122"/>
                <a:cs typeface="Times New Roman" panose="02020603050405020304" pitchFamily="18" charset="0"/>
              </a:rPr>
              <a:t>下列句子没有语病的一项是</a:t>
            </a:r>
            <a:r>
              <a:rPr lang="en-US" altLang="zh-CN" kern="100">
                <a:ea typeface="黑体" panose="02010609060101010101" pitchFamily="49" charset="-122"/>
                <a:cs typeface="Courier New" panose="02070309020205020404" pitchFamily="49" charset="0"/>
              </a:rPr>
              <a:t>(       )</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A.</a:t>
            </a:r>
            <a:r>
              <a:rPr lang="zh-CN" altLang="zh-CN" kern="100">
                <a:cs typeface="Times New Roman" panose="02020603050405020304" pitchFamily="18" charset="0"/>
              </a:rPr>
              <a:t>近年来，在教育部门大力扶持下，使得中小学书法教育蓬勃发展，学生书写水平大幅提高。</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B.</a:t>
            </a:r>
            <a:r>
              <a:rPr lang="zh-CN" altLang="zh-CN" kern="100">
                <a:cs typeface="Times New Roman" panose="02020603050405020304" pitchFamily="18" charset="0"/>
              </a:rPr>
              <a:t>《舌尖上的中国》这部风靡海内外的纪录片用镜头展示烹饪技术，用美味包裹乡愁，给观众带来了心灵的震撼。</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C.</a:t>
            </a:r>
            <a:r>
              <a:rPr lang="zh-CN" altLang="zh-CN" kern="100">
                <a:cs typeface="Times New Roman" panose="02020603050405020304" pitchFamily="18" charset="0"/>
              </a:rPr>
              <a:t>《朗读者》开播后，许多广电名嘴、企业职工、机关干部、退休</a:t>
            </a:r>
            <a:r>
              <a:rPr lang="zh-CN" altLang="zh-CN" kern="100" spc="300">
                <a:cs typeface="Times New Roman" panose="02020603050405020304" pitchFamily="18" charset="0"/>
              </a:rPr>
              <a:t>教师</a:t>
            </a:r>
            <a:r>
              <a:rPr lang="zh-CN" altLang="zh-CN" kern="100">
                <a:cs typeface="Times New Roman" panose="02020603050405020304" pitchFamily="18" charset="0"/>
              </a:rPr>
              <a:t>、留学生吟诵社等朗读爱好者，纷纷加入文化经典诵读的行列。</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D.</a:t>
            </a:r>
            <a:r>
              <a:rPr lang="zh-CN" altLang="zh-CN" kern="100">
                <a:cs typeface="Times New Roman" panose="02020603050405020304" pitchFamily="18" charset="0"/>
              </a:rPr>
              <a:t>一家研究机构的调查结果显示，超过</a:t>
            </a:r>
            <a:r>
              <a:rPr lang="en-US" altLang="zh-CN" kern="100">
                <a:cs typeface="Courier New" panose="02070309020205020404" pitchFamily="49" charset="0"/>
              </a:rPr>
              <a:t>50%</a:t>
            </a:r>
            <a:r>
              <a:rPr lang="zh-CN" altLang="zh-CN" kern="100">
                <a:cs typeface="Times New Roman" panose="02020603050405020304" pitchFamily="18" charset="0"/>
              </a:rPr>
              <a:t>以上的人有</a:t>
            </a:r>
            <a:r>
              <a:rPr lang="en-US" altLang="zh-CN" kern="100">
                <a:cs typeface="Courier New" panose="02070309020205020404" pitchFamily="49" charset="0"/>
              </a:rPr>
              <a:t>“</a:t>
            </a:r>
            <a:r>
              <a:rPr lang="zh-CN" altLang="zh-CN" kern="100">
                <a:cs typeface="Times New Roman" panose="02020603050405020304" pitchFamily="18" charset="0"/>
              </a:rPr>
              <a:t>手机依赖症</a:t>
            </a:r>
            <a:r>
              <a:rPr lang="en-US" altLang="zh-CN" kern="100">
                <a:cs typeface="Courier New" panose="02070309020205020404" pitchFamily="49" charset="0"/>
              </a:rPr>
              <a:t>”</a:t>
            </a:r>
            <a:r>
              <a:rPr lang="zh-CN" altLang="zh-CN" kern="100">
                <a:cs typeface="Times New Roman" panose="02020603050405020304" pitchFamily="18" charset="0"/>
              </a:rPr>
              <a:t>，总期待自己收到最新的信息。</a:t>
            </a:r>
            <a:endParaRPr lang="zh-CN" altLang="zh-CN" kern="100">
              <a:latin typeface="宋体" panose="02010600030101010101" pitchFamily="2" charset="-122"/>
              <a:cs typeface="Courier New" panose="02070309020205020404" pitchFamily="49" charset="0"/>
            </a:endParaRPr>
          </a:p>
        </p:txBody>
      </p:sp>
      <p:sp>
        <p:nvSpPr>
          <p:cNvPr id="6" name="矩形 5" title=""/>
          <p:cNvSpPr/>
          <p:nvPr/>
        </p:nvSpPr>
        <p:spPr>
          <a:xfrm>
            <a:off x="8321675" y="720725"/>
            <a:ext cx="423863" cy="52387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defRPr/>
            </a:pPr>
            <a:r>
              <a:rPr lang="en-US" altLang="zh-CN" kern="100">
                <a:solidFill>
                  <a:srgbClr val="0000FF"/>
                </a:solidFill>
                <a:ea typeface="黑体" panose="02010609060101010101" pitchFamily="49" charset="-122"/>
                <a:cs typeface="Courier New" panose="02070309020205020404" pitchFamily="49" charset="0"/>
              </a:rPr>
              <a:t>B</a:t>
            </a:r>
            <a:endParaRPr lang="zh-CN" altLang="en-US">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442913" y="533400"/>
            <a:ext cx="11304587" cy="2576513"/>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zh-CN" altLang="zh-CN" kern="100">
                <a:solidFill>
                  <a:srgbClr val="FF0000"/>
                </a:solidFill>
                <a:ea typeface="黑体" panose="02010609060101010101" pitchFamily="49" charset="-122"/>
                <a:cs typeface="Times New Roman" panose="02020603050405020304" pitchFamily="18" charset="0"/>
              </a:rPr>
              <a:t>【解析】</a:t>
            </a:r>
            <a:r>
              <a:rPr lang="zh-CN" altLang="zh-CN" kern="100">
                <a:solidFill>
                  <a:srgbClr val="FF0000"/>
                </a:solidFill>
                <a:latin typeface="宋体" panose="02010600030101010101" pitchFamily="2" charset="-122"/>
                <a:ea typeface="Times New Roman" panose="02020603050405020304" pitchFamily="18" charset="0"/>
                <a:cs typeface="Courier New" panose="02070309020205020404" pitchFamily="49" charset="0"/>
              </a:rPr>
              <a:t> </a:t>
            </a:r>
            <a:r>
              <a:rPr lang="en-US" altLang="zh-CN" kern="100">
                <a:solidFill>
                  <a:srgbClr val="FF0000"/>
                </a:solidFill>
                <a:ea typeface="楷体" panose="02010609060101010101" pitchFamily="49" charset="-122"/>
                <a:cs typeface="Courier New" panose="02070309020205020404" pitchFamily="49" charset="0"/>
              </a:rPr>
              <a:t>A.</a:t>
            </a:r>
            <a:r>
              <a:rPr lang="zh-CN" altLang="zh-CN" kern="100">
                <a:solidFill>
                  <a:srgbClr val="FF0000"/>
                </a:solidFill>
                <a:ea typeface="楷体" panose="02010609060101010101" pitchFamily="49" charset="-122"/>
                <a:cs typeface="Times New Roman" panose="02020603050405020304" pitchFamily="18" charset="0"/>
              </a:rPr>
              <a:t>成分残缺，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在</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扶持下</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与</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使得</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连用，缺少主语，应删去</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使得</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C.</a:t>
            </a:r>
            <a:r>
              <a:rPr lang="zh-CN" altLang="zh-CN" kern="100">
                <a:solidFill>
                  <a:srgbClr val="FF0000"/>
                </a:solidFill>
                <a:ea typeface="楷体" panose="02010609060101010101" pitchFamily="49" charset="-122"/>
                <a:cs typeface="Times New Roman" panose="02020603050405020304" pitchFamily="18" charset="0"/>
              </a:rPr>
              <a:t>搭配不当，</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留学生吟诵社</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是社团，与后面的</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朗读爱好者</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不搭配，应删去</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吟诵社</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D.</a:t>
            </a:r>
            <a:r>
              <a:rPr lang="zh-CN" altLang="zh-CN" kern="100">
                <a:solidFill>
                  <a:srgbClr val="FF0000"/>
                </a:solidFill>
                <a:ea typeface="楷体" panose="02010609060101010101" pitchFamily="49" charset="-122"/>
                <a:cs typeface="Times New Roman" panose="02020603050405020304" pitchFamily="18" charset="0"/>
              </a:rPr>
              <a:t>语意重复，</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超过</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与</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以上</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重复，应删去其一。</a:t>
            </a:r>
            <a:endParaRPr lang="zh-CN" altLang="zh-CN" kern="100">
              <a:solidFill>
                <a:srgbClr val="FF0000"/>
              </a:solidFill>
              <a:latin typeface="宋体" panose="02010600030101010101" pitchFamily="2" charset="-122"/>
              <a:cs typeface="Courier New" panose="02070309020205020404" pitchFamily="49"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460375" y="533400"/>
            <a:ext cx="11303000" cy="5808663"/>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indent="1441450" algn="just">
              <a:lnSpc>
                <a:spcPct val="150000"/>
              </a:lnSpc>
              <a:spcAft>
                <a:spcPct val="0"/>
              </a:spcAft>
              <a:defRPr/>
            </a:pPr>
            <a:r>
              <a:rPr lang="en-US" altLang="zh-CN" kern="100">
                <a:ea typeface="楷体" panose="02010609060101010101" pitchFamily="49" charset="-122"/>
                <a:cs typeface="Courier New" panose="02070309020205020404" pitchFamily="49" charset="0"/>
              </a:rPr>
              <a:t>(2023·</a:t>
            </a:r>
            <a:r>
              <a:rPr lang="zh-CN" altLang="zh-CN" kern="100">
                <a:ea typeface="楷体" panose="02010609060101010101" pitchFamily="49" charset="-122"/>
                <a:cs typeface="Times New Roman" panose="02020603050405020304" pitchFamily="18" charset="0"/>
              </a:rPr>
              <a:t>成都</a:t>
            </a:r>
            <a:r>
              <a:rPr lang="en-US" altLang="zh-CN" kern="100">
                <a:ea typeface="楷体" panose="02010609060101010101" pitchFamily="49" charset="-122"/>
                <a:cs typeface="Courier New" panose="02070309020205020404" pitchFamily="49" charset="0"/>
              </a:rPr>
              <a:t>)</a:t>
            </a:r>
            <a:r>
              <a:rPr lang="zh-CN" altLang="zh-CN" kern="100">
                <a:ea typeface="黑体" panose="02010609060101010101" pitchFamily="49" charset="-122"/>
                <a:cs typeface="Times New Roman" panose="02020603050405020304" pitchFamily="18" charset="0"/>
              </a:rPr>
              <a:t>下列语句中没有语病的一项是</a:t>
            </a:r>
            <a:r>
              <a:rPr lang="en-US" altLang="zh-CN" kern="100">
                <a:cs typeface="Courier New" panose="02070309020205020404" pitchFamily="49" charset="0"/>
              </a:rPr>
              <a:t>(       )</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A.</a:t>
            </a:r>
            <a:r>
              <a:rPr lang="zh-CN" altLang="zh-CN" kern="100">
                <a:cs typeface="Times New Roman" panose="02020603050405020304" pitchFamily="18" charset="0"/>
              </a:rPr>
              <a:t>经过激烈的比赛，中国队夺得了</a:t>
            </a:r>
            <a:r>
              <a:rPr lang="en-US" altLang="zh-CN" kern="100">
                <a:cs typeface="Courier New" panose="02070309020205020404" pitchFamily="49" charset="0"/>
              </a:rPr>
              <a:t>2023</a:t>
            </a:r>
            <a:r>
              <a:rPr lang="zh-CN" altLang="zh-CN" kern="100">
                <a:cs typeface="Times New Roman" panose="02020603050405020304" pitchFamily="18" charset="0"/>
              </a:rPr>
              <a:t>年世界乒乓球锦标赛所有项目的冠军。</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B.</a:t>
            </a:r>
            <a:r>
              <a:rPr lang="zh-CN" altLang="zh-CN" kern="100">
                <a:cs typeface="Times New Roman" panose="02020603050405020304" pitchFamily="18" charset="0"/>
              </a:rPr>
              <a:t>四川博物院开展和策划的文博体验活动，让参与者真切地感受到文物的魅力。</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C.</a:t>
            </a:r>
            <a:r>
              <a:rPr lang="zh-CN" altLang="zh-CN" kern="100">
                <a:cs typeface="Times New Roman" panose="02020603050405020304" pitchFamily="18" charset="0"/>
              </a:rPr>
              <a:t>共享单车智慧化管理，可以精准调度车辆，能很大程度上解决车辆分布不合理。</a:t>
            </a:r>
            <a:endParaRPr lang="zh-CN" altLang="zh-CN" kern="100">
              <a:latin typeface="宋体" panose="02010600030101010101" pitchFamily="2" charset="-122"/>
              <a:cs typeface="Courier New" panose="02070309020205020404" pitchFamily="49" charset="0"/>
            </a:endParaRPr>
          </a:p>
          <a:p>
            <a:pPr marL="342265" indent="-342265" algn="just">
              <a:lnSpc>
                <a:spcPct val="150000"/>
              </a:lnSpc>
              <a:spcAft>
                <a:spcPct val="0"/>
              </a:spcAft>
              <a:defRPr/>
            </a:pPr>
            <a:r>
              <a:rPr lang="en-US" altLang="zh-CN" kern="100">
                <a:cs typeface="Courier New" panose="02070309020205020404" pitchFamily="49" charset="0"/>
              </a:rPr>
              <a:t>D.</a:t>
            </a:r>
            <a:r>
              <a:rPr lang="zh-CN" altLang="zh-CN" kern="100">
                <a:cs typeface="Times New Roman" panose="02020603050405020304" pitchFamily="18" charset="0"/>
              </a:rPr>
              <a:t>成都市妇联将联合各界力量，为家庭教育服务，营造有利于未成年人成长的条件。</a:t>
            </a:r>
            <a:endParaRPr lang="zh-CN" altLang="zh-CN" kern="100">
              <a:latin typeface="宋体" panose="02010600030101010101" pitchFamily="2" charset="-122"/>
              <a:cs typeface="Courier New" panose="02070309020205020404" pitchFamily="49" charset="0"/>
            </a:endParaRPr>
          </a:p>
        </p:txBody>
      </p:sp>
      <p:graphicFrame>
        <p:nvGraphicFramePr>
          <p:cNvPr id="4" name="表格 3" title=""/>
          <p:cNvGraphicFramePr>
            <a:graphicFrameLocks noGrp="1"/>
          </p:cNvGraphicFramePr>
          <p:nvPr/>
        </p:nvGraphicFramePr>
        <p:xfrm>
          <a:off x="512763" y="685800"/>
          <a:ext cx="1373187" cy="479425"/>
        </p:xfrm>
        <a:graphic>
          <a:graphicData uri="http://schemas.openxmlformats.org/drawingml/2006/table">
            <a:tbl>
              <a:tblPr firstRow="1" bandRow="1">
                <a:tableStyleId>{5C22544A-7EE6-4342-B048-85BDC9FD1C3A}</a:tableStyleId>
              </a:tblPr>
              <a:tblGrid>
                <a:gridCol w="914929"/>
                <a:gridCol w="458258"/>
              </a:tblGrid>
              <a:tr h="479425">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75000"/>
                      </a:schemeClr>
                    </a:solidFill>
                  </a:tcPr>
                </a:tc>
                <a:tc>
                  <a:txBody>
                    <a:bodyPr vert="horz" wrap="square"/>
                    <a:lstStyle/>
                    <a:p>
                      <a:endParaRPr lang="zh-CN" altLang="en-US" sz="1800">
                        <a:ea typeface="黑体" panose="02010609060101010101" pitchFamily="49" charset="-122"/>
                      </a:endParaRPr>
                    </a:p>
                  </a:txBody>
                  <a:tcPr marL="91493" marR="91493" marT="45785" marB="4578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
        <p:nvSpPr>
          <p:cNvPr id="18443" name="文本框 4" title=""/>
          <p:cNvSpPr txBox="1">
            <a:spLocks noChangeArrowheads="1"/>
          </p:cNvSpPr>
          <p:nvPr/>
        </p:nvSpPr>
        <p:spPr bwMode="auto">
          <a:xfrm>
            <a:off x="525463" y="668338"/>
            <a:ext cx="91598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zh-CN" altLang="en-US" b="0">
                <a:solidFill>
                  <a:schemeClr val="bg1"/>
                </a:solidFill>
                <a:latin typeface="黑体" panose="02010609060101010101" pitchFamily="49" charset="-122"/>
                <a:ea typeface="黑体" panose="02010609060101010101" pitchFamily="49" charset="-122"/>
              </a:rPr>
              <a:t>样题</a:t>
            </a:r>
            <a:endParaRPr lang="zh-CN" altLang="en-US" b="0">
              <a:solidFill>
                <a:schemeClr val="bg1"/>
              </a:solidFill>
              <a:latin typeface="黑体" panose="02010609060101010101" pitchFamily="49" charset="-122"/>
              <a:ea typeface="黑体" panose="02010609060101010101" pitchFamily="49" charset="-122"/>
            </a:endParaRPr>
          </a:p>
        </p:txBody>
      </p:sp>
      <p:sp>
        <p:nvSpPr>
          <p:cNvPr id="18444" name="文本框 5" title=""/>
          <p:cNvSpPr txBox="1">
            <a:spLocks noChangeArrowheads="1"/>
          </p:cNvSpPr>
          <p:nvPr/>
        </p:nvSpPr>
        <p:spPr bwMode="auto">
          <a:xfrm>
            <a:off x="1492250" y="663575"/>
            <a:ext cx="3651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742950" indent="-28575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11430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6002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2057400" indent="-228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9pPr>
          </a:lstStyle>
          <a:p>
            <a:r>
              <a:rPr lang="en-US" altLang="zh-CN"/>
              <a:t>5</a:t>
            </a:r>
            <a:endParaRPr lang="zh-CN" altLang="en-US"/>
          </a:p>
        </p:txBody>
      </p:sp>
      <p:sp>
        <p:nvSpPr>
          <p:cNvPr id="6" name="矩形 5" title=""/>
          <p:cNvSpPr/>
          <p:nvPr/>
        </p:nvSpPr>
        <p:spPr>
          <a:xfrm>
            <a:off x="8662988" y="714375"/>
            <a:ext cx="442912" cy="522288"/>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defRPr/>
            </a:pPr>
            <a:r>
              <a:rPr lang="en-US" altLang="zh-CN" kern="100">
                <a:solidFill>
                  <a:srgbClr val="0000FF"/>
                </a:solidFill>
                <a:ea typeface="黑体" panose="02010609060101010101" pitchFamily="49" charset="-122"/>
                <a:cs typeface="Courier New" panose="02070309020205020404" pitchFamily="49" charset="0"/>
              </a:rPr>
              <a:t>A</a:t>
            </a:r>
            <a:endParaRPr lang="zh-CN" altLang="en-US">
              <a:solidFill>
                <a:srgbClr val="0000FF"/>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442913" y="533400"/>
            <a:ext cx="11304587" cy="1303338"/>
          </a:xfrm>
          <a:prstGeom prst="rect">
            <a:avLst/>
          </a:prstGeom>
        </p:spPr>
        <p:txBody>
          <a:bodyPr>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zh-CN" altLang="zh-CN" kern="100">
                <a:solidFill>
                  <a:srgbClr val="FF0000"/>
                </a:solidFill>
                <a:ea typeface="黑体" panose="02010609060101010101" pitchFamily="49" charset="-122"/>
                <a:cs typeface="Times New Roman" panose="02020603050405020304" pitchFamily="18" charset="0"/>
              </a:rPr>
              <a:t>【解析】</a:t>
            </a:r>
            <a:r>
              <a:rPr lang="en-US" altLang="zh-CN" kern="100">
                <a:solidFill>
                  <a:srgbClr val="FF0000"/>
                </a:solidFill>
                <a:ea typeface="楷体" panose="02010609060101010101" pitchFamily="49" charset="-122"/>
                <a:cs typeface="Courier New" panose="02070309020205020404" pitchFamily="49" charset="0"/>
              </a:rPr>
              <a:t> B.</a:t>
            </a:r>
            <a:r>
              <a:rPr lang="zh-CN" altLang="zh-CN" kern="100">
                <a:solidFill>
                  <a:srgbClr val="FF0000"/>
                </a:solidFill>
                <a:ea typeface="楷体" panose="02010609060101010101" pitchFamily="49" charset="-122"/>
                <a:cs typeface="Times New Roman" panose="02020603050405020304" pitchFamily="18" charset="0"/>
              </a:rPr>
              <a:t>语序不当，应改为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策划和开展</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C.</a:t>
            </a:r>
            <a:r>
              <a:rPr lang="zh-CN" altLang="zh-CN" kern="100">
                <a:solidFill>
                  <a:srgbClr val="FF0000"/>
                </a:solidFill>
                <a:ea typeface="楷体" panose="02010609060101010101" pitchFamily="49" charset="-122"/>
                <a:cs typeface="Times New Roman" panose="02020603050405020304" pitchFamily="18" charset="0"/>
              </a:rPr>
              <a:t>成分残缺，在</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不合理</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后加上</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的问题</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r>
              <a:rPr lang="en-US" altLang="zh-CN" kern="100">
                <a:solidFill>
                  <a:srgbClr val="FF0000"/>
                </a:solidFill>
                <a:ea typeface="楷体" panose="02010609060101010101" pitchFamily="49" charset="-122"/>
                <a:cs typeface="Courier New" panose="02070309020205020404" pitchFamily="49" charset="0"/>
              </a:rPr>
              <a:t>D.</a:t>
            </a:r>
            <a:r>
              <a:rPr lang="zh-CN" altLang="zh-CN" kern="100">
                <a:solidFill>
                  <a:srgbClr val="FF0000"/>
                </a:solidFill>
                <a:ea typeface="楷体" panose="02010609060101010101" pitchFamily="49" charset="-122"/>
                <a:cs typeface="Times New Roman" panose="02020603050405020304" pitchFamily="18" charset="0"/>
              </a:rPr>
              <a:t>搭配不当，将</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条件</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改为</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环境</a:t>
            </a:r>
            <a:r>
              <a:rPr lang="en-US" altLang="zh-CN" kern="100">
                <a:solidFill>
                  <a:srgbClr val="FF0000"/>
                </a:solidFill>
                <a:cs typeface="Courier New" panose="02070309020205020404" pitchFamily="49" charset="0"/>
              </a:rPr>
              <a:t>”</a:t>
            </a:r>
            <a:r>
              <a:rPr lang="zh-CN" altLang="zh-CN" kern="100">
                <a:solidFill>
                  <a:srgbClr val="FF0000"/>
                </a:solidFill>
                <a:ea typeface="楷体" panose="02010609060101010101" pitchFamily="49" charset="-122"/>
                <a:cs typeface="Times New Roman" panose="02020603050405020304" pitchFamily="18" charset="0"/>
              </a:rPr>
              <a:t>。</a:t>
            </a:r>
            <a:endParaRPr lang="zh-CN" altLang="zh-CN" kern="100">
              <a:solidFill>
                <a:srgbClr val="FF0000"/>
              </a:solidFill>
              <a:latin typeface="宋体" panose="02010600030101010101" pitchFamily="2" charset="-122"/>
              <a:cs typeface="Courier New" panose="02070309020205020404" pitchFamily="49"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2824163" y="457200"/>
            <a:ext cx="6542087" cy="831850"/>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zh-CN" altLang="zh-CN" sz="3800" kern="100">
                <a:latin typeface="黑体" panose="02010609060101010101" pitchFamily="49" charset="-122"/>
                <a:ea typeface="黑体" panose="02010609060101010101" pitchFamily="49" charset="-122"/>
                <a:cs typeface="Times New Roman" panose="02020603050405020304" pitchFamily="18" charset="0"/>
              </a:rPr>
              <a:t>一、常见病句类型及病因分析</a:t>
            </a:r>
            <a:endParaRPr lang="zh-CN" altLang="zh-CN" sz="3800" kern="100">
              <a:latin typeface="黑体" panose="02010609060101010101" pitchFamily="49" charset="-122"/>
              <a:ea typeface="黑体" panose="02010609060101010101" pitchFamily="49"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443038"/>
          <a:ext cx="11196638" cy="4821237"/>
        </p:xfrm>
        <a:graphic>
          <a:graphicData uri="http://schemas.openxmlformats.org/drawingml/2006/table">
            <a:tbl>
              <a:tblPr/>
              <a:tblGrid>
                <a:gridCol w="947738"/>
                <a:gridCol w="2667793"/>
                <a:gridCol w="2133600"/>
                <a:gridCol w="5447507"/>
              </a:tblGrid>
              <a:tr h="540139">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1820467">
                <a:tc rowSpan="2">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搭</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主谓搭配不当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狂风和暴雨哗哗地下。</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主语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狂风</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与谓语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下</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搭配不当，可改为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狂风呼呼地刮，暴雨哗哗地下</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60631">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谓语和宾语搭配不当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几声鸟叫从幽谷中传来，打破了沉寂的环境。</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谓语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打破</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与宾语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环境</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搭配不当，可改为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打破了沉寂</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，或</a:t>
                      </a:r>
                      <a:r>
                        <a:rPr kumimoji="0" lang="zh-CN" altLang="zh-CN"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将</a:t>
                      </a:r>
                      <a:r>
                        <a:rPr kumimoji="0" lang="zh-CN" altLang="en-US"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环境</a:t>
                      </a:r>
                      <a:r>
                        <a:rPr kumimoji="0" lang="zh-CN" altLang="en-US"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与</a:t>
                      </a:r>
                      <a:r>
                        <a:rPr kumimoji="0" lang="zh-CN" altLang="en-US"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沉寂</a:t>
                      </a:r>
                      <a:r>
                        <a:rPr kumimoji="0" lang="zh-CN" altLang="en-US"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spc="300"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调换位置。</a:t>
                      </a:r>
                      <a:endParaRPr kumimoji="0" lang="zh-CN" altLang="zh-CN" sz="2800" b="0" i="0" u="none" strike="noStrike" cap="none" spc="300"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179513"/>
          <a:ext cx="11196638" cy="4821237"/>
        </p:xfrm>
        <a:graphic>
          <a:graphicData uri="http://schemas.openxmlformats.org/drawingml/2006/table">
            <a:tbl>
              <a:tblPr/>
              <a:tblGrid>
                <a:gridCol w="947738"/>
                <a:gridCol w="2362200"/>
                <a:gridCol w="3048000"/>
                <a:gridCol w="4838700"/>
              </a:tblGrid>
              <a:tr h="540139">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2460631">
                <a:tc rowSpan="2">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搭</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修饰语与中心语搭配不当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中学时代打下的坚实的基础知识，为他进一步自学创造了条件。</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修饰语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坚实的</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与中心语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知识</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搭配不当，可改为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中学时代打下的坚实的知识基础</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820467">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主语和宾语搭配不当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秋天的北京是美丽的季节。</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主语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北京</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与宾语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季节</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搭配不当，可改为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北京的秋天是美丽的季节</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158875"/>
          <a:ext cx="11196638" cy="3000376"/>
        </p:xfrm>
        <a:graphic>
          <a:graphicData uri="http://schemas.openxmlformats.org/drawingml/2006/table">
            <a:tbl>
              <a:tblPr/>
              <a:tblGrid>
                <a:gridCol w="947738"/>
                <a:gridCol w="2362200"/>
                <a:gridCol w="3582193"/>
                <a:gridCol w="4304507"/>
              </a:tblGrid>
              <a:tr h="540068">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2460307">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搭</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关联词语搭配不当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只有恪守学术道德，就会消除学术腐败，净化学术环境。</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关联词语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只有</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与</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就</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搭配不当，可把</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就</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改为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才</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169988"/>
          <a:ext cx="11196638" cy="4932618"/>
        </p:xfrm>
        <a:graphic>
          <a:graphicData uri="http://schemas.openxmlformats.org/drawingml/2006/table">
            <a:tbl>
              <a:tblPr/>
              <a:tblGrid>
                <a:gridCol w="947738"/>
                <a:gridCol w="1676400"/>
                <a:gridCol w="2438400"/>
                <a:gridCol w="6134100"/>
              </a:tblGrid>
              <a:tr h="492036">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2220163">
                <a:tc rowSpan="2">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分</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残</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缺</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缺主语</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通过学习，使我提高了认识。</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句子开头使用了介词</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通过</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，而后面用了</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使</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字，致使全句缺少主语。可去掉</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通过</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或</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使</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，使句子主语变为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学习</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或</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我</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220163">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缺谓语</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中国人民正在为建设一个现代化的社会主义强国。</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句中主语是</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中国人民</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为建设一个现代化的社会主义强国</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是一个介词结构，只能作状语，全句缺少谓语。可在句末加上谓语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努力奋斗</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4" name="表格 3" title=""/>
          <p:cNvGraphicFramePr>
            <a:graphicFrameLocks noGrp="1"/>
          </p:cNvGraphicFramePr>
          <p:nvPr/>
        </p:nvGraphicFramePr>
        <p:xfrm>
          <a:off x="498475" y="1169988"/>
          <a:ext cx="11196638" cy="4810570"/>
        </p:xfrm>
        <a:graphic>
          <a:graphicData uri="http://schemas.openxmlformats.org/drawingml/2006/table">
            <a:tbl>
              <a:tblPr/>
              <a:tblGrid>
                <a:gridCol w="947738"/>
                <a:gridCol w="1676400"/>
                <a:gridCol w="4344193"/>
                <a:gridCol w="4228307"/>
              </a:tblGrid>
              <a:tr h="492016">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2479065">
                <a:tc rowSpan="2">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分</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残</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35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缺</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缺宾语</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这个集团目前已成为拥有</a:t>
                      </a:r>
                      <a:r>
                        <a:rPr kumimoji="0" lang="en-US"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Courier New" panose="02070309020205020404" pitchFamily="49" charset="0"/>
                        </a:rPr>
                        <a:t>11</a:t>
                      </a: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个专业公司、</a:t>
                      </a:r>
                      <a:r>
                        <a:rPr kumimoji="0" lang="en-US"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Courier New" panose="02070309020205020404" pitchFamily="49" charset="0"/>
                        </a:rPr>
                        <a:t>2</a:t>
                      </a: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个研究所、</a:t>
                      </a:r>
                      <a:r>
                        <a:rPr kumimoji="0" lang="en-US"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Courier New" panose="02070309020205020404" pitchFamily="49" charset="0"/>
                        </a:rPr>
                        <a:t>3</a:t>
                      </a: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个生产厂，现有固定资产</a:t>
                      </a:r>
                      <a:r>
                        <a:rPr kumimoji="0" lang="en-US"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Courier New" panose="02070309020205020404" pitchFamily="49" charset="0"/>
                        </a:rPr>
                        <a:t>8 500</a:t>
                      </a: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万元。</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谓语动词</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成为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的宾语残缺，可在句末加上宾语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的大型企业</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839044">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缺定语、状语</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我国鸟类工作者经过十八年的考察，已查明先后在贵州高原鸟类多达</a:t>
                      </a:r>
                      <a:r>
                        <a:rPr kumimoji="0" lang="en-US"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Courier New" panose="02070309020205020404" pitchFamily="49" charset="0"/>
                        </a:rPr>
                        <a:t>417</a:t>
                      </a: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句中第二个</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鸟类</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之前缺少修饰语，可补上</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栖息的</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作定语。</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169988"/>
          <a:ext cx="11196638" cy="4721224"/>
        </p:xfrm>
        <a:graphic>
          <a:graphicData uri="http://schemas.openxmlformats.org/drawingml/2006/table">
            <a:tbl>
              <a:tblPr/>
              <a:tblGrid>
                <a:gridCol w="947738"/>
                <a:gridCol w="1677193"/>
                <a:gridCol w="4343400"/>
                <a:gridCol w="4228307"/>
              </a:tblGrid>
              <a:tr h="540140">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1180306">
                <a:tc rowSpan="3">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分</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赘</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余</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主语赘余</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我们初中学生，一般来说，我们都有自学能力。</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句中后一个</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我们</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多余，应删去。</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80306">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谓语赘余</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欢迎领导到我校光临指导。</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到我校</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和谓语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光临</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意义相同，应删去一个。</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820472">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宾语赘余</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大家响应上级的号召，又快又好地进行施工任务，争取提前完工。</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句中的宾语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任务</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一词赘余，应删去。</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169988"/>
          <a:ext cx="11196638" cy="3000376"/>
        </p:xfrm>
        <a:graphic>
          <a:graphicData uri="http://schemas.openxmlformats.org/drawingml/2006/table">
            <a:tbl>
              <a:tblPr/>
              <a:tblGrid>
                <a:gridCol w="947738"/>
                <a:gridCol w="2438400"/>
                <a:gridCol w="3886200"/>
                <a:gridCol w="3924300"/>
              </a:tblGrid>
              <a:tr h="540068">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2460307">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分</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赘</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余</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修饰语赘余</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玲玲用不干净的、没有消毒的纸擦伤口，结果伤口发炎了。</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句中的定语</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不干净的</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和</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没有消毒的</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表达重复，应删去一个。</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169988"/>
          <a:ext cx="11196638" cy="4859337"/>
        </p:xfrm>
        <a:graphic>
          <a:graphicData uri="http://schemas.openxmlformats.org/drawingml/2006/table">
            <a:tbl>
              <a:tblPr/>
              <a:tblGrid>
                <a:gridCol w="947738"/>
                <a:gridCol w="2133600"/>
                <a:gridCol w="2895600"/>
                <a:gridCol w="5219700"/>
              </a:tblGrid>
              <a:tr h="540153">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2479682">
                <a:tc rowSpan="2">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语</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序</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多层定语语序不当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一位优秀的有</a:t>
                      </a:r>
                      <a:r>
                        <a:rPr kumimoji="0" lang="en-US"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Courier New" panose="02070309020205020404" pitchFamily="49" charset="0"/>
                        </a:rPr>
                        <a:t>20</a:t>
                      </a: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多年破案经验的侦查大队的刑事侦查警察。</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正确的顺序应为：侦查大队</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表领属</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的一位</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数量词</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有</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20</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多年破案经验的</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动词短语</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优秀的</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形容词</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刑事侦查</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名词短语</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警察。</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839502">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多层状语语序不当</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在休息室里，许多老师昨天都同他热情地交谈。</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5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正确的顺序应为：许多老师昨天</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时间</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在休息室里</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处所</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都</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范围</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热情地</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情态</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同他</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对象</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交谈。</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p:nvPr/>
        </p:nvSpPr>
        <p:spPr>
          <a:xfrm>
            <a:off x="10666413" y="561975"/>
            <a:ext cx="1147762" cy="657225"/>
          </a:xfrm>
          <a:prstGeom prst="rect">
            <a:avLst/>
          </a:prstGeom>
        </p:spPr>
        <p:txBody>
          <a:bodyPr wrap="none">
            <a:spAutoFit/>
          </a:bodyPr>
          <a:lstStyle>
            <a:defPPr>
              <a:defRPr lang="en-US"/>
            </a:defPPr>
            <a:lvl1pPr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0"/>
              </a:spcBef>
              <a:spcAft>
                <a:spcPct val="0"/>
              </a:spcAft>
              <a:defRPr sz="2800" b="1"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b="1" kern="1200">
                <a:solidFill>
                  <a:schemeClr val="tx1"/>
                </a:solidFill>
                <a:latin typeface="Times New Roman" panose="02020603050405020304" pitchFamily="18" charset="0"/>
                <a:ea typeface="宋体" panose="02010600030101010101" pitchFamily="2" charset="-122"/>
                <a:cs typeface="+mn-cs"/>
              </a:defRPr>
            </a:lvl9pPr>
          </a:lstStyle>
          <a:p>
            <a:pPr algn="just">
              <a:lnSpc>
                <a:spcPct val="150000"/>
              </a:lnSpc>
              <a:spcAft>
                <a:spcPct val="0"/>
              </a:spcAft>
              <a:defRPr/>
            </a:pPr>
            <a:r>
              <a:rPr lang="en-US" altLang="zh-CN" kern="100">
                <a:cs typeface="Courier New" panose="02070309020205020404" pitchFamily="49" charset="0"/>
              </a:rPr>
              <a:t>(</a:t>
            </a:r>
            <a:r>
              <a:rPr lang="zh-CN" altLang="zh-CN" kern="100">
                <a:cs typeface="Times New Roman" panose="02020603050405020304" pitchFamily="18" charset="0"/>
              </a:rPr>
              <a:t>续表</a:t>
            </a:r>
            <a:r>
              <a:rPr lang="en-US" altLang="zh-CN" kern="100">
                <a:cs typeface="Courier New" panose="02070309020205020404" pitchFamily="49" charset="0"/>
              </a:rPr>
              <a:t>)</a:t>
            </a:r>
            <a:endParaRPr lang="zh-CN" altLang="zh-CN" kern="100">
              <a:latin typeface="宋体" panose="02010600030101010101" pitchFamily="2" charset="-122"/>
              <a:cs typeface="Courier New" panose="02070309020205020404" pitchFamily="49" charset="0"/>
            </a:endParaRPr>
          </a:p>
        </p:txBody>
      </p:sp>
      <p:graphicFrame>
        <p:nvGraphicFramePr>
          <p:cNvPr id="3" name="表格 2" title=""/>
          <p:cNvGraphicFramePr>
            <a:graphicFrameLocks noGrp="1"/>
          </p:cNvGraphicFramePr>
          <p:nvPr/>
        </p:nvGraphicFramePr>
        <p:xfrm>
          <a:off x="498475" y="1169988"/>
          <a:ext cx="11196638" cy="5108640"/>
        </p:xfrm>
        <a:graphic>
          <a:graphicData uri="http://schemas.openxmlformats.org/drawingml/2006/table">
            <a:tbl>
              <a:tblPr/>
              <a:tblGrid>
                <a:gridCol w="947738"/>
                <a:gridCol w="1676400"/>
                <a:gridCol w="3810793"/>
                <a:gridCol w="4761707"/>
              </a:tblGrid>
              <a:tr h="508058">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病因说明</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病句示例</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病句分析</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txBody>
                  <a:tcPr marL="58616" marR="58616"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2F2F2"/>
                    </a:solidFill>
                  </a:tcPr>
                </a:tc>
              </a:tr>
              <a:tr h="2300259">
                <a:tc rowSpan="2">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结</a:t>
                      </a:r>
                      <a:endParaRPr kumimoji="0" lang="zh-CN" altLang="zh-CN" sz="2800" b="0" i="0" u="none" strike="noStrike" cap="none" normalizeH="0" baseline="0">
                        <a:ln>
                          <a:noFill/>
                        </a:ln>
                        <a:solidFill>
                          <a:schemeClr val="tx1"/>
                        </a:solidFill>
                        <a:effectLst/>
                        <a:latin typeface="宋体" panose="02010600030101010101" pitchFamily="2" charset="-122"/>
                        <a:ea typeface="黑体" panose="02010609060101010101" pitchFamily="49" charset="-122"/>
                        <a:cs typeface="Courier New" panose="02070309020205020404" pitchFamily="49" charset="0"/>
                      </a:endParaRPr>
                    </a:p>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cs typeface="Times New Roman" panose="02020603050405020304" pitchFamily="18" charset="0"/>
                        </a:rPr>
                        <a:t>构</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混</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黑体" panose="02010609060101010101" pitchFamily="49" charset="-122"/>
                        </a:rPr>
                        <a:t>乱</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句式杂糅</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他之所以未能及时完成工作报表的原因，是没有真正从思想上重视这项工作。</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把</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之所以</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是因为</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和</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的原因，是</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两种句式用在同一个句子中，应去掉一种句式。</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300259">
                <a:tc vMerge="1">
                  <a:txBody>
                    <a:bodyPr vert="horz" wrap="square"/>
                    <a:lstStyle/>
                    <a:p/>
                  </a:txBody>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ctr"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中途易辙</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pPr>
                      <a:r>
                        <a:rPr kumimoji="0" lang="zh-CN" altLang="zh-CN" sz="2800" b="1" i="0" u="none" strike="noStrike" cap="none" normalizeH="0" baseline="0">
                          <a:ln>
                            <a:noFill/>
                          </a:ln>
                          <a:solidFill>
                            <a:schemeClr val="tx1"/>
                          </a:solidFill>
                          <a:effectLst/>
                          <a:latin typeface="Times New Roman" panose="02020603050405020304" pitchFamily="18" charset="0"/>
                          <a:ea typeface="楷体" panose="02010609060101010101" pitchFamily="49" charset="-122"/>
                          <a:cs typeface="Times New Roman" panose="02020603050405020304" pitchFamily="18" charset="0"/>
                        </a:rPr>
                        <a:t>学校自从调整了作息时间后，许多学生由于不习惯，上课经常迟到。</a:t>
                      </a:r>
                      <a:endParaRPr kumimoji="0" lang="zh-CN" altLang="zh-CN" sz="2800" b="0" i="0" u="none" strike="noStrike" cap="none" normalizeH="0" baseline="0">
                        <a:ln>
                          <a:noFill/>
                        </a:ln>
                        <a:solidFill>
                          <a:schemeClr val="tx1"/>
                        </a:solidFill>
                        <a:effectLst/>
                        <a:latin typeface="宋体" panose="02010600030101010101" pitchFamily="2" charset="-122"/>
                        <a:ea typeface="楷体" panose="02010609060101010101" pitchFamily="49"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lvl1pPr>
                        <a:lnSpc>
                          <a:spcPct val="150000"/>
                        </a:lnSpc>
                        <a:defRPr sz="2400" b="1">
                          <a:solidFill>
                            <a:schemeClr val="tx1"/>
                          </a:solidFill>
                          <a:latin typeface="Times New Roman" panose="02020603050405020304" pitchFamily="18" charset="0"/>
                          <a:ea typeface="宋体" panose="02010600030101010101" pitchFamily="2" charset="-122"/>
                          <a:cs typeface="Times New Roman" panose="02020603050405020304" pitchFamily="18" charset="0"/>
                        </a:defRPr>
                      </a:lvl1pPr>
                      <a:lvl2pPr marL="742950" indent="-285750">
                        <a:spcBef>
                          <a:spcPct val="20000"/>
                        </a:spcBef>
                        <a:defRPr sz="2400">
                          <a:solidFill>
                            <a:schemeClr val="tx1"/>
                          </a:solidFill>
                          <a:latin typeface="Times New Roman" panose="02020603050405020304" pitchFamily="18" charset="0"/>
                          <a:ea typeface="宋体" panose="02010600030101010101" pitchFamily="2" charset="-122"/>
                        </a:defRPr>
                      </a:lvl2pPr>
                      <a:lvl3pPr marL="1143000" indent="-228600">
                        <a:spcBef>
                          <a:spcPct val="20000"/>
                        </a:spcBef>
                        <a:defRPr sz="2400">
                          <a:solidFill>
                            <a:schemeClr val="tx1"/>
                          </a:solidFill>
                          <a:latin typeface="Times New Roman" panose="02020603050405020304" pitchFamily="18" charset="0"/>
                          <a:ea typeface="宋体" panose="02010600030101010101" pitchFamily="2" charset="-122"/>
                        </a:defRPr>
                      </a:lvl3pPr>
                      <a:lvl4pPr marL="1600200" indent="-228600">
                        <a:spcBef>
                          <a:spcPct val="20000"/>
                        </a:spcBef>
                        <a:defRPr sz="2400">
                          <a:solidFill>
                            <a:schemeClr val="tx1"/>
                          </a:solidFill>
                          <a:latin typeface="Times New Roman" panose="02020603050405020304" pitchFamily="18" charset="0"/>
                          <a:ea typeface="宋体" panose="02010600030101010101" pitchFamily="2" charset="-122"/>
                        </a:defRPr>
                      </a:lvl4pPr>
                      <a:lvl5pPr marL="2057400" indent="-228600">
                        <a:spcBef>
                          <a:spcPct val="20000"/>
                        </a:spcBef>
                        <a:defRPr sz="2400">
                          <a:solidFill>
                            <a:schemeClr val="tx1"/>
                          </a:solidFill>
                          <a:latin typeface="Times New Roman" panose="02020603050405020304" pitchFamily="18" charset="0"/>
                          <a:ea typeface="宋体" panose="02010600030101010101" pitchFamily="2" charset="-122"/>
                        </a:defRPr>
                      </a:lvl5pPr>
                      <a:lvl6pPr marL="25146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6pPr>
                      <a:lvl7pPr marL="29718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7pPr>
                      <a:lvl8pPr marL="34290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8pPr>
                      <a:lvl9pPr marL="3886200" indent="-228600" eaLnBrk="0" fontAlgn="base" hangingPunct="0">
                        <a:spcBef>
                          <a:spcPct val="20000"/>
                        </a:spcBef>
                        <a:spcAft>
                          <a:spcPct val="0"/>
                        </a:spcAft>
                        <a:defRPr sz="2400">
                          <a:solidFill>
                            <a:schemeClr val="tx1"/>
                          </a:solidFill>
                          <a:latin typeface="Times New Roman" panose="02020603050405020304" pitchFamily="18" charset="0"/>
                          <a:ea typeface="宋体" panose="02010600030101010101" pitchFamily="2" charset="-122"/>
                        </a:defRPr>
                      </a:lvl9pPr>
                    </a:lstStyle>
                    <a:p>
                      <a:pPr marL="0" marR="0" lvl="0" indent="0" algn="l" defTabSz="914400" rtl="0" eaLnBrk="1" fontAlgn="base" latinLnBrk="0" hangingPunct="1">
                        <a:lnSpc>
                          <a:spcPct val="140000"/>
                        </a:lnSpc>
                        <a:spcBef>
                          <a:spcPct val="0"/>
                        </a:spcBef>
                        <a:spcAft>
                          <a:spcPct val="0"/>
                        </a:spcAft>
                        <a:buClrTx/>
                        <a:buSzTx/>
                        <a:buFontTx/>
                        <a:buNone/>
                      </a:pP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学校</a:t>
                      </a:r>
                      <a:r>
                        <a:rPr kumimoji="0" lang="en-US"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只说了一半，中途又换成了以</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许多学生</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为主语的句子，可将</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自从</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放在</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学校</a:t>
                      </a:r>
                      <a:r>
                        <a:rPr kumimoji="0" lang="zh-CN" altLang="en-US"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Courier New" panose="02070309020205020404" pitchFamily="49" charset="0"/>
                        </a:rPr>
                        <a:t>”</a:t>
                      </a:r>
                      <a:r>
                        <a:rPr kumimoji="0" lang="zh-CN" altLang="zh-CN" sz="2800" b="1" i="0" u="none" strike="noStrike" cap="none" normalizeH="0" baseline="0">
                          <a:ln>
                            <a:noFill/>
                          </a:ln>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前。</a:t>
                      </a:r>
                      <a:endParaRPr kumimoji="0" lang="zh-CN" altLang="zh-CN" sz="2800" b="0" i="0" u="none" strike="noStrike" cap="none" normalizeH="0" baseline="0">
                        <a:ln>
                          <a:noFill/>
                        </a:ln>
                        <a:solidFill>
                          <a:schemeClr val="tx1"/>
                        </a:solidFill>
                        <a:effectLst/>
                        <a:latin typeface="宋体" panose="02010600030101010101" pitchFamily="2" charset="-122"/>
                        <a:ea typeface="宋体" panose="02010600030101010101" pitchFamily="2" charset="-122"/>
                        <a:cs typeface="Courier New" panose="02070309020205020404"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https://d.book118.com/676053204140010053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Office 主题">
  <a:themeElements>
    <a:clrScheme name="国华考试">
      <a:dk1>
        <a:sysClr val="windowText" lastClr="000000"/>
      </a:dk1>
      <a:lt1>
        <a:sysClr val="window" lastClr="FFFFFF"/>
      </a:lt1>
      <a:dk2>
        <a:srgbClr val="1F497D"/>
      </a:dk2>
      <a:lt2>
        <a:srgbClr val="EEECE1"/>
      </a:lt2>
      <a:accent1>
        <a:srgbClr val="00A0A8"/>
      </a:accent1>
      <a:accent2>
        <a:srgbClr val="FF0000"/>
      </a:accent2>
      <a:accent3>
        <a:srgbClr val="0000FF"/>
      </a:accent3>
      <a:accent4>
        <a:srgbClr val="8064A2"/>
      </a:accent4>
      <a:accent5>
        <a:srgbClr val="4BACC6"/>
      </a:accent5>
      <a:accent6>
        <a:srgbClr val="F79646"/>
      </a:accent6>
      <a:hlink>
        <a:srgbClr val="0000FF"/>
      </a:hlink>
      <a:folHlink>
        <a:srgbClr val="800080"/>
      </a:folHlink>
    </a:clrScheme>
    <a:fontScheme name="全品初中">
      <a:majorFont>
        <a:latin typeface="Times New Roman"/>
        <a:ea typeface="微软雅黑"/>
        <a:cs typeface="Arial"/>
      </a:majorFont>
      <a:minorFont>
        <a:latin typeface="Times New Roman"/>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anchor="t" anchorCtr="0">
        <a:spAutoFit/>
      </a:bodyPr>
      <a:lstStyle>
        <a:defPPr algn="ctr">
          <a:lnSpc>
            <a:spcPct val="150000"/>
          </a:lnSpc>
          <a:spcAft>
            <a:spcPts val="0"/>
          </a:spcAft>
          <a:tabLst>
            <a:tab pos="3200400" algn="l"/>
          </a:tabLst>
          <a:defRPr b="1" kern="100" dirty="0">
            <a:solidFill>
              <a:srgbClr val="FF0000"/>
            </a:solidFill>
            <a:latin typeface="Times New Roman" panose="02020603050405020304"/>
            <a:ea typeface="宋体" panose="02010600030101010101" pitchFamily="2" charset="-122"/>
            <a:cs typeface="Courier New" panose="02070309020205020404"/>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0" fontAlgn="base" latinLnBrk="0" hangingPunct="0">
          <a:lnSpc>
            <a:spcPct val="100000"/>
          </a:lnSpc>
          <a:spcBef>
            <a:spcPct val="0"/>
          </a:spcBef>
          <a:spcAft>
            <a:spcPct val="0"/>
          </a:spcAft>
          <a:buClrTx/>
          <a:buSzTx/>
          <a:buFontTx/>
          <a:buNone/>
          <a:defRPr kumimoji="0" 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Office 主题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Office 主题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主题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主题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Office 主题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Office 主题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Office 主题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Office 主题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Office 主题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Office 主题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Office 主题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Office 主题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21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Times New Roman</vt:lpstr>
      <vt:lpstr>微软雅黑</vt:lpstr>
      <vt:lpstr>宋体</vt:lpstr>
      <vt:lpstr>黑体</vt:lpstr>
      <vt:lpstr>楷体</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2024-09-20T09:25:44.650</cp:lastPrinted>
  <dcterms:created xsi:type="dcterms:W3CDTF">2024-09-20T01:25:44Z</dcterms:created>
  <dcterms:modified xsi:type="dcterms:W3CDTF">2024-09-20T01:25:46Z</dcterms:modified>
</cp:coreProperties>
</file>