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0" r:id="rId17"/>
  </p:sldIdLst>
  <p:sldSz cx="12192000" cy="6858000"/>
  <p:notesSz cx="6858000" cy="9144000"/>
  <p:custDataLst>
    <p:tags r:id="rId18"/>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tags" Target="tags/tag1.xml" /><Relationship Id="rId19" Type="http://schemas.openxmlformats.org/officeDocument/2006/relationships/presProps" Target="presProps.xml" /><Relationship Id="rId2" Type="http://schemas.openxmlformats.org/officeDocument/2006/relationships/slideMaster" Target="slideMasters/slideMaster2.xml" /><Relationship Id="rId20" Type="http://schemas.openxmlformats.org/officeDocument/2006/relationships/viewProps" Target="viewProps.xml" /><Relationship Id="rId21" Type="http://schemas.openxmlformats.org/officeDocument/2006/relationships/theme" Target="theme/theme1.xml" /><Relationship Id="rId22"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19809F10-C43C-41E2-BA23-970C5DCCC028}"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4F442B83-3D21-4BB9-8721-D21D5ADBBB4C}"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51DBEF97-B8E8-48BD-911A-C9A7A724DED7}"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4D8D2B77-AAE9-469E-A703-6D73BFB8AFCC}"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3F1E2CD0-D1EB-48BF-9FC2-22FE2F0C8D82}"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B78122CF-25AD-4343-BF26-53814E9578B7}"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EB03502A-E479-453A-8E65-8DA59653E352}"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DE534E55-EE29-4B8E-97C0-FA34E2B796E6}"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63AB9971-FD33-43BA-8966-70CB00070753}"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B696E368-8719-45D1-BEAB-F281CF19FE2D}"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AF5476C1-A31D-4C60-A12C-03B01F18BBCA}"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5.jpeg" /><Relationship Id="rId4" Type="http://schemas.openxmlformats.org/officeDocument/2006/relationships/image" Target="../media/image6.jpeg" /><Relationship Id="rId5" Type="http://schemas.openxmlformats.org/officeDocument/2006/relationships/image" Target="../media/image2.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2.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2.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9.jpeg" /><Relationship Id="rId3" Type="http://schemas.openxmlformats.org/officeDocument/2006/relationships/image" Target="../media/image10.jpeg" /><Relationship Id="rId4" Type="http://schemas.openxmlformats.org/officeDocument/2006/relationships/image" Target="../media/image11.jpeg" /><Relationship Id="rId5" Type="http://schemas.openxmlformats.org/officeDocument/2006/relationships/image" Target="../media/image2.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2.jpeg" /><Relationship Id="rId3" Type="http://schemas.openxmlformats.org/officeDocument/2006/relationships/image" Target="../media/image2.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3.jpeg" /><Relationship Id="rId3" Type="http://schemas.openxmlformats.org/officeDocument/2006/relationships/image" Target="../media/image2.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4.jpeg" /><Relationship Id="rId3" Type="http://schemas.openxmlformats.org/officeDocument/2006/relationships/image" Target="../media/image15.jpeg" /><Relationship Id="rId4" Type="http://schemas.openxmlformats.org/officeDocument/2006/relationships/image" Target="../media/image16.jpeg" /><Relationship Id="rId5" Type="http://schemas.openxmlformats.org/officeDocument/2006/relationships/image" Target="../media/image2.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7.jpeg" /><Relationship Id="rId3" Type="http://schemas.openxmlformats.org/officeDocument/2006/relationships/image" Target="../media/image2.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676053241125010044"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688386" y="1188770"/>
            <a:ext cx="8744102" cy="209214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5175" b="1">
                <a:solidFill>
                  <a:srgbClr val="FFFFFF">
                    <a:alpha val="100000"/>
                  </a:srgbClr>
                </a:solidFill>
                <a:latin typeface="Microsoft Yahei"/>
                <a:ea typeface="Microsoft Yahei"/>
                <a:cs typeface="Microsoft Yahei"/>
              </a:rPr>
              <a:t>实验室管理员职业分析报告</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0" y="0"/>
            <a:ext cx="3940476" cy="6858000"/>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2490705" y="-2630165"/>
            <a:ext cx="5510422" cy="5510422"/>
          </a:xfrm>
          <a:prstGeom prst="ellipse">
            <a:avLst/>
          </a:prstGeom>
          <a:solidFill>
            <a:schemeClr val="accent3">
              <a:lumMod val="20000"/>
              <a:lumOff val="80000"/>
              <a:alpha val="55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1370201" y="-1527676"/>
            <a:ext cx="3269415" cy="3269415"/>
          </a:xfrm>
          <a:prstGeom prst="ellipse">
            <a:avLst/>
          </a:prstGeom>
          <a:solidFill>
            <a:schemeClr val="accent1">
              <a:alpha val="67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805301" y="734568"/>
            <a:ext cx="6559296" cy="5388864"/>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实验室管理员职业概述</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实验室管理员的工作内容</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实验室管理员的职业发展路径</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实验室管理员的薪酬与待遇</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实验室管理员面临的挑战与解决方案</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结论与建议</a:t>
            </a:r>
          </a:p>
        </p:txBody>
      </p:sp>
      <p:sp>
        <p:nvSpPr>
          <p:cNvPr id="6" name="TextBox 6"/>
          <p:cNvSpPr txBox="1"/>
          <p:nvPr/>
        </p:nvSpPr>
        <p:spPr>
          <a:xfrm>
            <a:off x="8719147" y="5955792"/>
            <a:ext cx="4413504" cy="1328928"/>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2000"/>
              </a:lnSpc>
              <a:spcBef>
                <a:spcPts val="450"/>
              </a:spcBef>
            </a:pPr>
            <a:r>
              <a:rPr lang="en-US" sz="5775" b="1">
                <a:solidFill>
                  <a:schemeClr val="accent3">
                    <a:lumMod val="40000"/>
                    <a:lumOff val="60000"/>
                    <a:alpha val="34000"/>
                  </a:schemeClr>
                </a:solidFill>
                <a:latin typeface="Microsoft Yahei"/>
                <a:ea typeface="Microsoft Yahei"/>
                <a:cs typeface="Microsoft Yahei"/>
              </a:rPr>
              <a:t>contents</a:t>
            </a:r>
          </a:p>
        </p:txBody>
      </p:sp>
      <p:sp>
        <p:nvSpPr>
          <p:cNvPr id="7" name="TextBox 7"/>
          <p:cNvSpPr txBox="1"/>
          <p:nvPr/>
        </p:nvSpPr>
        <p:spPr>
          <a:xfrm>
            <a:off x="-271406" y="3561558"/>
            <a:ext cx="3626990" cy="32918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5000"/>
              </a:lnSpc>
            </a:pPr>
            <a:r>
              <a:rPr lang="en-US" sz="7650" b="1">
                <a:solidFill>
                  <a:srgbClr val="FFFFFF">
                    <a:alpha val="100000"/>
                  </a:srgbClr>
                </a:solidFill>
                <a:latin typeface="Microsoft Yahei"/>
                <a:ea typeface="Microsoft Yahei"/>
                <a:cs typeface="Microsoft Yahei"/>
              </a:rPr>
              <a:t>目</a:t>
            </a:r>
          </a:p>
          <a:p>
            <a:pPr algn="ctr">
              <a:lnSpc>
                <a:spcPct val="125000"/>
              </a:lnSpc>
            </a:pPr>
            <a:r>
              <a:rPr lang="en-US" sz="7650" b="1">
                <a:solidFill>
                  <a:srgbClr val="FFFFFF">
                    <a:alpha val="100000"/>
                  </a:srgbClr>
                </a:solidFill>
                <a:latin typeface="Microsoft Yahei"/>
                <a:ea typeface="Microsoft Yahei"/>
                <a:cs typeface="Microsoft Yahei"/>
              </a:rPr>
              <a:t>录</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4812" y="1067255"/>
            <a:ext cx="12205122" cy="3616657"/>
          </a:xfrm>
          <a:prstGeom prst="rect">
            <a:avLst/>
          </a:prstGeom>
          <a:solidFill>
            <a:srgbClr val="1E242F">
              <a:alpha val="37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562455" y="2990347"/>
            <a:ext cx="9434404" cy="110451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175" b="1">
                <a:solidFill>
                  <a:schemeClr val="dk1">
                    <a:alpha val="100000"/>
                  </a:schemeClr>
                </a:solidFill>
                <a:latin typeface="Microsoft Yahei"/>
                <a:ea typeface="Microsoft Yahei"/>
                <a:cs typeface="Microsoft Yahei"/>
              </a:rPr>
              <a:t>实验室管理员职业概述</a:t>
            </a:r>
          </a:p>
        </p:txBody>
      </p:sp>
      <p:sp>
        <p:nvSpPr>
          <p:cNvPr id="4" name="TextBox 4"/>
          <p:cNvSpPr txBox="1"/>
          <p:nvPr/>
        </p:nvSpPr>
        <p:spPr>
          <a:xfrm>
            <a:off x="562455" y="1656300"/>
            <a:ext cx="7680985"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7650" b="1">
                <a:solidFill>
                  <a:schemeClr val="dk1">
                    <a:alpha val="100000"/>
                  </a:schemeClr>
                </a:solidFill>
                <a:latin typeface="Microsoft Yahei"/>
                <a:ea typeface="Microsoft Yahei"/>
                <a:cs typeface="Microsoft Yahei"/>
              </a:rPr>
              <a:t>01</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32546" r="32546"/>
          <a:stretch>
            <a:fillRect/>
          </a:stretch>
        </p:blipFill>
        <p:spPr>
          <a:xfrm>
            <a:off x="875314" y="1869245"/>
            <a:ext cx="2050689" cy="3916435"/>
          </a:xfrm>
          <a:prstGeom prst="rect">
            <a:avLst/>
          </a:prstGeom>
        </p:spPr>
      </p:pic>
      <p:pic>
        <p:nvPicPr>
          <p:cNvPr id="3" name="Picture 3"/>
          <p:cNvPicPr>
            <a:picLocks noChangeAspect="1"/>
          </p:cNvPicPr>
          <p:nvPr/>
        </p:nvPicPr>
        <p:blipFill>
          <a:blip r:embed="rId3"/>
          <a:srcRect l="32546" r="32546"/>
          <a:stretch>
            <a:fillRect/>
          </a:stretch>
        </p:blipFill>
        <p:spPr>
          <a:xfrm>
            <a:off x="5906740" y="1869245"/>
            <a:ext cx="2050689" cy="3916435"/>
          </a:xfrm>
          <a:prstGeom prst="rect">
            <a:avLst/>
          </a:prstGeom>
        </p:spPr>
      </p:pic>
      <p:pic>
        <p:nvPicPr>
          <p:cNvPr id="4" name="Picture 4"/>
          <p:cNvPicPr>
            <a:picLocks noChangeAspect="1"/>
          </p:cNvPicPr>
          <p:nvPr/>
        </p:nvPicPr>
        <p:blipFill>
          <a:blip r:embed="rId4"/>
          <a:srcRect l="32525" r="32525"/>
          <a:stretch>
            <a:fillRect/>
          </a:stretch>
        </p:blipFill>
        <p:spPr>
          <a:xfrm>
            <a:off x="3391027" y="1869245"/>
            <a:ext cx="2050689" cy="3916435"/>
          </a:xfrm>
          <a:prstGeom prst="rect">
            <a:avLst/>
          </a:prstGeom>
        </p:spPr>
      </p:pic>
      <p:sp>
        <p:nvSpPr>
          <p:cNvPr id="5" name="Freeform 5"/>
          <p:cNvSpPr/>
          <p:nvPr/>
        </p:nvSpPr>
        <p:spPr>
          <a:xfrm>
            <a:off x="8503615" y="1869245"/>
            <a:ext cx="300899" cy="495300"/>
          </a:xfrm>
          <a:custGeom>
            <a:rect l="l" t="t" r="r" b="b"/>
            <a:pathLst>
              <a:path w="369275" h="607851">
                <a:moveTo>
                  <a:pt x="139276" y="570066"/>
                </a:moveTo>
                <a:cubicBezTo>
                  <a:pt x="144275" y="565371"/>
                  <a:pt x="152183" y="565744"/>
                  <a:pt x="156809" y="570811"/>
                </a:cubicBezTo>
                <a:cubicBezTo>
                  <a:pt x="171730" y="587133"/>
                  <a:pt x="197544" y="587133"/>
                  <a:pt x="212465" y="570811"/>
                </a:cubicBezTo>
                <a:cubicBezTo>
                  <a:pt x="217091" y="565744"/>
                  <a:pt x="224999" y="565371"/>
                  <a:pt x="229998" y="570066"/>
                </a:cubicBezTo>
                <a:cubicBezTo>
                  <a:pt x="235071" y="574687"/>
                  <a:pt x="235444" y="582512"/>
                  <a:pt x="230818" y="587580"/>
                </a:cubicBezTo>
                <a:cubicBezTo>
                  <a:pt x="218956" y="600473"/>
                  <a:pt x="202170" y="607851"/>
                  <a:pt x="184637" y="607851"/>
                </a:cubicBezTo>
                <a:cubicBezTo>
                  <a:pt x="167105" y="607851"/>
                  <a:pt x="150318" y="600473"/>
                  <a:pt x="138456" y="587580"/>
                </a:cubicBezTo>
                <a:cubicBezTo>
                  <a:pt x="133830" y="582512"/>
                  <a:pt x="134203" y="574687"/>
                  <a:pt x="139276" y="570066"/>
                </a:cubicBezTo>
                <a:close/>
                <a:moveTo>
                  <a:pt x="273919" y="497785"/>
                </a:moveTo>
                <a:cubicBezTo>
                  <a:pt x="280558" y="496146"/>
                  <a:pt x="287345" y="500169"/>
                  <a:pt x="288986" y="506874"/>
                </a:cubicBezTo>
                <a:cubicBezTo>
                  <a:pt x="290627" y="513505"/>
                  <a:pt x="286599" y="520210"/>
                  <a:pt x="279961" y="521849"/>
                </a:cubicBezTo>
                <a:cubicBezTo>
                  <a:pt x="218426" y="537271"/>
                  <a:pt x="156891" y="552619"/>
                  <a:pt x="95356" y="567966"/>
                </a:cubicBezTo>
                <a:cubicBezTo>
                  <a:pt x="88717" y="569605"/>
                  <a:pt x="81930" y="565582"/>
                  <a:pt x="80289" y="558951"/>
                </a:cubicBezTo>
                <a:cubicBezTo>
                  <a:pt x="78648" y="552321"/>
                  <a:pt x="82676" y="545541"/>
                  <a:pt x="89314" y="543902"/>
                </a:cubicBezTo>
                <a:cubicBezTo>
                  <a:pt x="150849" y="528554"/>
                  <a:pt x="212384" y="513207"/>
                  <a:pt x="273919" y="497785"/>
                </a:cubicBezTo>
                <a:close/>
                <a:moveTo>
                  <a:pt x="273919" y="452696"/>
                </a:moveTo>
                <a:cubicBezTo>
                  <a:pt x="280558" y="450984"/>
                  <a:pt x="287345" y="455003"/>
                  <a:pt x="288986" y="461701"/>
                </a:cubicBezTo>
                <a:cubicBezTo>
                  <a:pt x="290627" y="468325"/>
                  <a:pt x="286599" y="475024"/>
                  <a:pt x="279961" y="476736"/>
                </a:cubicBezTo>
                <a:cubicBezTo>
                  <a:pt x="218426" y="492067"/>
                  <a:pt x="156891" y="507399"/>
                  <a:pt x="95356" y="522731"/>
                </a:cubicBezTo>
                <a:cubicBezTo>
                  <a:pt x="88717" y="524443"/>
                  <a:pt x="81930" y="520350"/>
                  <a:pt x="80289" y="513726"/>
                </a:cubicBezTo>
                <a:cubicBezTo>
                  <a:pt x="78648" y="507102"/>
                  <a:pt x="82676" y="500403"/>
                  <a:pt x="89314" y="498691"/>
                </a:cubicBezTo>
                <a:cubicBezTo>
                  <a:pt x="150849" y="483360"/>
                  <a:pt x="212384" y="468028"/>
                  <a:pt x="273919" y="452696"/>
                </a:cubicBezTo>
                <a:close/>
                <a:moveTo>
                  <a:pt x="184673" y="227009"/>
                </a:moveTo>
                <a:cubicBezTo>
                  <a:pt x="189222" y="227009"/>
                  <a:pt x="193698" y="227158"/>
                  <a:pt x="198173" y="227456"/>
                </a:cubicBezTo>
                <a:cubicBezTo>
                  <a:pt x="202723" y="227829"/>
                  <a:pt x="207273" y="228276"/>
                  <a:pt x="211748" y="228947"/>
                </a:cubicBezTo>
                <a:cubicBezTo>
                  <a:pt x="216223" y="229617"/>
                  <a:pt x="220773" y="230437"/>
                  <a:pt x="225248" y="231406"/>
                </a:cubicBezTo>
                <a:cubicBezTo>
                  <a:pt x="229723" y="232449"/>
                  <a:pt x="234199" y="233567"/>
                  <a:pt x="238674" y="234908"/>
                </a:cubicBezTo>
                <a:cubicBezTo>
                  <a:pt x="248370" y="237740"/>
                  <a:pt x="250757" y="250408"/>
                  <a:pt x="242776" y="256593"/>
                </a:cubicBezTo>
                <a:cubicBezTo>
                  <a:pt x="242403" y="256891"/>
                  <a:pt x="242030" y="257190"/>
                  <a:pt x="241657" y="257562"/>
                </a:cubicBezTo>
                <a:cubicBezTo>
                  <a:pt x="241284" y="257935"/>
                  <a:pt x="240837" y="258307"/>
                  <a:pt x="240464" y="258680"/>
                </a:cubicBezTo>
                <a:cubicBezTo>
                  <a:pt x="240091" y="259127"/>
                  <a:pt x="239644" y="259574"/>
                  <a:pt x="239271" y="260021"/>
                </a:cubicBezTo>
                <a:cubicBezTo>
                  <a:pt x="238823" y="260543"/>
                  <a:pt x="238450" y="261065"/>
                  <a:pt x="238003" y="261586"/>
                </a:cubicBezTo>
                <a:cubicBezTo>
                  <a:pt x="237555" y="262182"/>
                  <a:pt x="237182" y="262779"/>
                  <a:pt x="236735" y="263449"/>
                </a:cubicBezTo>
                <a:cubicBezTo>
                  <a:pt x="236287" y="264120"/>
                  <a:pt x="235914" y="264791"/>
                  <a:pt x="235467" y="265461"/>
                </a:cubicBezTo>
                <a:cubicBezTo>
                  <a:pt x="235019" y="266206"/>
                  <a:pt x="234646" y="266952"/>
                  <a:pt x="234199" y="267697"/>
                </a:cubicBezTo>
                <a:cubicBezTo>
                  <a:pt x="233826" y="268442"/>
                  <a:pt x="233453" y="269187"/>
                  <a:pt x="233080" y="269932"/>
                </a:cubicBezTo>
                <a:cubicBezTo>
                  <a:pt x="232632" y="270827"/>
                  <a:pt x="232259" y="271721"/>
                  <a:pt x="231812" y="272615"/>
                </a:cubicBezTo>
                <a:cubicBezTo>
                  <a:pt x="231439" y="273584"/>
                  <a:pt x="230991" y="274553"/>
                  <a:pt x="230618" y="275521"/>
                </a:cubicBezTo>
                <a:cubicBezTo>
                  <a:pt x="230171" y="276565"/>
                  <a:pt x="229798" y="277608"/>
                  <a:pt x="229425" y="278726"/>
                </a:cubicBezTo>
                <a:cubicBezTo>
                  <a:pt x="228978" y="279844"/>
                  <a:pt x="228605" y="280961"/>
                  <a:pt x="228232" y="282079"/>
                </a:cubicBezTo>
                <a:cubicBezTo>
                  <a:pt x="227859" y="283271"/>
                  <a:pt x="227486" y="284464"/>
                  <a:pt x="227113" y="285656"/>
                </a:cubicBezTo>
                <a:cubicBezTo>
                  <a:pt x="226740" y="286923"/>
                  <a:pt x="226367" y="288190"/>
                  <a:pt x="225994" y="289457"/>
                </a:cubicBezTo>
                <a:cubicBezTo>
                  <a:pt x="225621" y="290798"/>
                  <a:pt x="225248" y="292214"/>
                  <a:pt x="224950" y="293555"/>
                </a:cubicBezTo>
                <a:cubicBezTo>
                  <a:pt x="224577" y="294971"/>
                  <a:pt x="224204" y="296387"/>
                  <a:pt x="223906" y="297803"/>
                </a:cubicBezTo>
                <a:cubicBezTo>
                  <a:pt x="223533" y="299293"/>
                  <a:pt x="223234" y="300784"/>
                  <a:pt x="222936" y="302274"/>
                </a:cubicBezTo>
                <a:cubicBezTo>
                  <a:pt x="222265" y="305478"/>
                  <a:pt x="221593" y="308608"/>
                  <a:pt x="221071" y="311813"/>
                </a:cubicBezTo>
                <a:cubicBezTo>
                  <a:pt x="220475" y="315315"/>
                  <a:pt x="219878" y="318817"/>
                  <a:pt x="219430" y="322245"/>
                </a:cubicBezTo>
                <a:cubicBezTo>
                  <a:pt x="218983" y="325152"/>
                  <a:pt x="218610" y="328058"/>
                  <a:pt x="218237" y="330964"/>
                </a:cubicBezTo>
                <a:cubicBezTo>
                  <a:pt x="217789" y="334914"/>
                  <a:pt x="217342" y="338938"/>
                  <a:pt x="216969" y="342887"/>
                </a:cubicBezTo>
                <a:cubicBezTo>
                  <a:pt x="216521" y="347135"/>
                  <a:pt x="216148" y="351383"/>
                  <a:pt x="215776" y="355630"/>
                </a:cubicBezTo>
                <a:cubicBezTo>
                  <a:pt x="215477" y="360101"/>
                  <a:pt x="215179" y="364647"/>
                  <a:pt x="214880" y="369193"/>
                </a:cubicBezTo>
                <a:cubicBezTo>
                  <a:pt x="214508" y="376049"/>
                  <a:pt x="208615" y="381265"/>
                  <a:pt x="201753" y="380818"/>
                </a:cubicBezTo>
                <a:cubicBezTo>
                  <a:pt x="194891" y="380445"/>
                  <a:pt x="189670" y="374558"/>
                  <a:pt x="190117" y="367702"/>
                </a:cubicBezTo>
                <a:cubicBezTo>
                  <a:pt x="190490" y="361517"/>
                  <a:pt x="190863" y="355332"/>
                  <a:pt x="191385" y="349221"/>
                </a:cubicBezTo>
                <a:cubicBezTo>
                  <a:pt x="191684" y="346241"/>
                  <a:pt x="191908" y="343334"/>
                  <a:pt x="192206" y="340428"/>
                </a:cubicBezTo>
                <a:cubicBezTo>
                  <a:pt x="192504" y="337596"/>
                  <a:pt x="192803" y="334839"/>
                  <a:pt x="193101" y="332007"/>
                </a:cubicBezTo>
                <a:cubicBezTo>
                  <a:pt x="193399" y="329325"/>
                  <a:pt x="193772" y="326642"/>
                  <a:pt x="194071" y="323959"/>
                </a:cubicBezTo>
                <a:cubicBezTo>
                  <a:pt x="194294" y="322171"/>
                  <a:pt x="194593" y="320457"/>
                  <a:pt x="194816" y="318743"/>
                </a:cubicBezTo>
                <a:cubicBezTo>
                  <a:pt x="195189" y="316209"/>
                  <a:pt x="195562" y="313750"/>
                  <a:pt x="196010" y="311216"/>
                </a:cubicBezTo>
                <a:cubicBezTo>
                  <a:pt x="196383" y="308832"/>
                  <a:pt x="196756" y="306447"/>
                  <a:pt x="197203" y="303988"/>
                </a:cubicBezTo>
                <a:cubicBezTo>
                  <a:pt x="197651" y="301752"/>
                  <a:pt x="198098" y="299442"/>
                  <a:pt x="198620" y="297132"/>
                </a:cubicBezTo>
                <a:cubicBezTo>
                  <a:pt x="199068" y="294971"/>
                  <a:pt x="199515" y="292810"/>
                  <a:pt x="200038" y="290574"/>
                </a:cubicBezTo>
                <a:cubicBezTo>
                  <a:pt x="200560" y="288488"/>
                  <a:pt x="201082" y="286476"/>
                  <a:pt x="201604" y="284389"/>
                </a:cubicBezTo>
                <a:cubicBezTo>
                  <a:pt x="202126" y="282377"/>
                  <a:pt x="202723" y="280440"/>
                  <a:pt x="203319" y="278502"/>
                </a:cubicBezTo>
                <a:cubicBezTo>
                  <a:pt x="203916" y="276565"/>
                  <a:pt x="204513" y="274702"/>
                  <a:pt x="205110" y="272839"/>
                </a:cubicBezTo>
                <a:cubicBezTo>
                  <a:pt x="205706" y="271125"/>
                  <a:pt x="206378" y="269336"/>
                  <a:pt x="207049" y="267548"/>
                </a:cubicBezTo>
                <a:cubicBezTo>
                  <a:pt x="207720" y="265908"/>
                  <a:pt x="208391" y="264269"/>
                  <a:pt x="209137" y="262629"/>
                </a:cubicBezTo>
                <a:cubicBezTo>
                  <a:pt x="209809" y="260990"/>
                  <a:pt x="210554" y="259425"/>
                  <a:pt x="211300" y="257935"/>
                </a:cubicBezTo>
                <a:cubicBezTo>
                  <a:pt x="211673" y="257190"/>
                  <a:pt x="212046" y="256519"/>
                  <a:pt x="212419" y="255848"/>
                </a:cubicBezTo>
                <a:cubicBezTo>
                  <a:pt x="212643" y="255401"/>
                  <a:pt x="212941" y="254879"/>
                  <a:pt x="213240" y="254358"/>
                </a:cubicBezTo>
                <a:cubicBezTo>
                  <a:pt x="211524" y="254060"/>
                  <a:pt x="209809" y="253762"/>
                  <a:pt x="208093" y="253538"/>
                </a:cubicBezTo>
                <a:cubicBezTo>
                  <a:pt x="204214" y="252942"/>
                  <a:pt x="200336" y="252495"/>
                  <a:pt x="196383" y="252197"/>
                </a:cubicBezTo>
                <a:cubicBezTo>
                  <a:pt x="192504" y="251973"/>
                  <a:pt x="188551" y="251824"/>
                  <a:pt x="184673" y="251824"/>
                </a:cubicBezTo>
                <a:cubicBezTo>
                  <a:pt x="180794" y="251824"/>
                  <a:pt x="176841" y="251899"/>
                  <a:pt x="172962" y="252197"/>
                </a:cubicBezTo>
                <a:cubicBezTo>
                  <a:pt x="169009" y="252495"/>
                  <a:pt x="165131" y="252942"/>
                  <a:pt x="161252" y="253538"/>
                </a:cubicBezTo>
                <a:cubicBezTo>
                  <a:pt x="159537" y="253762"/>
                  <a:pt x="157821" y="254060"/>
                  <a:pt x="156106" y="254358"/>
                </a:cubicBezTo>
                <a:cubicBezTo>
                  <a:pt x="156404" y="254879"/>
                  <a:pt x="156702" y="255401"/>
                  <a:pt x="157001" y="255848"/>
                </a:cubicBezTo>
                <a:cubicBezTo>
                  <a:pt x="157299" y="256519"/>
                  <a:pt x="157672" y="257190"/>
                  <a:pt x="158045" y="257935"/>
                </a:cubicBezTo>
                <a:cubicBezTo>
                  <a:pt x="158791" y="259425"/>
                  <a:pt x="159537" y="260990"/>
                  <a:pt x="160208" y="262629"/>
                </a:cubicBezTo>
                <a:cubicBezTo>
                  <a:pt x="160954" y="264269"/>
                  <a:pt x="161625" y="265908"/>
                  <a:pt x="162296" y="267548"/>
                </a:cubicBezTo>
                <a:cubicBezTo>
                  <a:pt x="162968" y="269336"/>
                  <a:pt x="163639" y="271125"/>
                  <a:pt x="164236" y="272839"/>
                </a:cubicBezTo>
                <a:cubicBezTo>
                  <a:pt x="164832" y="274702"/>
                  <a:pt x="165429" y="276565"/>
                  <a:pt x="166026" y="278502"/>
                </a:cubicBezTo>
                <a:cubicBezTo>
                  <a:pt x="166622" y="280440"/>
                  <a:pt x="167219" y="282377"/>
                  <a:pt x="167741" y="284389"/>
                </a:cubicBezTo>
                <a:cubicBezTo>
                  <a:pt x="168263" y="286476"/>
                  <a:pt x="168785" y="288488"/>
                  <a:pt x="169308" y="290574"/>
                </a:cubicBezTo>
                <a:cubicBezTo>
                  <a:pt x="169830" y="292810"/>
                  <a:pt x="170277" y="294971"/>
                  <a:pt x="170725" y="297132"/>
                </a:cubicBezTo>
                <a:cubicBezTo>
                  <a:pt x="171247" y="299442"/>
                  <a:pt x="171694" y="301752"/>
                  <a:pt x="172142" y="303988"/>
                </a:cubicBezTo>
                <a:cubicBezTo>
                  <a:pt x="172589" y="306447"/>
                  <a:pt x="172962" y="308832"/>
                  <a:pt x="173410" y="311216"/>
                </a:cubicBezTo>
                <a:cubicBezTo>
                  <a:pt x="173783" y="313750"/>
                  <a:pt x="174156" y="316209"/>
                  <a:pt x="174529" y="318743"/>
                </a:cubicBezTo>
                <a:cubicBezTo>
                  <a:pt x="175200" y="323140"/>
                  <a:pt x="175722" y="327611"/>
                  <a:pt x="176244" y="332007"/>
                </a:cubicBezTo>
                <a:cubicBezTo>
                  <a:pt x="176915" y="337745"/>
                  <a:pt x="177438" y="343483"/>
                  <a:pt x="177960" y="349221"/>
                </a:cubicBezTo>
                <a:cubicBezTo>
                  <a:pt x="178482" y="355332"/>
                  <a:pt x="178929" y="361517"/>
                  <a:pt x="179228" y="367702"/>
                </a:cubicBezTo>
                <a:cubicBezTo>
                  <a:pt x="179675" y="374558"/>
                  <a:pt x="174454" y="380445"/>
                  <a:pt x="167592" y="380818"/>
                </a:cubicBezTo>
                <a:cubicBezTo>
                  <a:pt x="160730" y="381265"/>
                  <a:pt x="154838" y="376049"/>
                  <a:pt x="154465" y="369193"/>
                </a:cubicBezTo>
                <a:cubicBezTo>
                  <a:pt x="154166" y="364647"/>
                  <a:pt x="153868" y="360101"/>
                  <a:pt x="153570" y="355630"/>
                </a:cubicBezTo>
                <a:cubicBezTo>
                  <a:pt x="153197" y="351383"/>
                  <a:pt x="152824" y="347135"/>
                  <a:pt x="152451" y="342887"/>
                </a:cubicBezTo>
                <a:cubicBezTo>
                  <a:pt x="152003" y="338938"/>
                  <a:pt x="151556" y="334914"/>
                  <a:pt x="151108" y="330964"/>
                </a:cubicBezTo>
                <a:cubicBezTo>
                  <a:pt x="150735" y="328058"/>
                  <a:pt x="150362" y="325152"/>
                  <a:pt x="149915" y="322245"/>
                </a:cubicBezTo>
                <a:cubicBezTo>
                  <a:pt x="149467" y="318817"/>
                  <a:pt x="148871" y="315315"/>
                  <a:pt x="148274" y="311813"/>
                </a:cubicBezTo>
                <a:cubicBezTo>
                  <a:pt x="147752" y="308608"/>
                  <a:pt x="147080" y="305404"/>
                  <a:pt x="146409" y="302274"/>
                </a:cubicBezTo>
                <a:cubicBezTo>
                  <a:pt x="145812" y="299368"/>
                  <a:pt x="145141" y="296387"/>
                  <a:pt x="144395" y="293555"/>
                </a:cubicBezTo>
                <a:cubicBezTo>
                  <a:pt x="143799" y="290872"/>
                  <a:pt x="143053" y="288264"/>
                  <a:pt x="142232" y="285656"/>
                </a:cubicBezTo>
                <a:cubicBezTo>
                  <a:pt x="141859" y="284464"/>
                  <a:pt x="141486" y="283271"/>
                  <a:pt x="141113" y="282079"/>
                </a:cubicBezTo>
                <a:cubicBezTo>
                  <a:pt x="140741" y="280961"/>
                  <a:pt x="140368" y="279844"/>
                  <a:pt x="139920" y="278726"/>
                </a:cubicBezTo>
                <a:cubicBezTo>
                  <a:pt x="139547" y="277608"/>
                  <a:pt x="139174" y="276565"/>
                  <a:pt x="138727" y="275521"/>
                </a:cubicBezTo>
                <a:cubicBezTo>
                  <a:pt x="138354" y="274553"/>
                  <a:pt x="137906" y="273584"/>
                  <a:pt x="137533" y="272615"/>
                </a:cubicBezTo>
                <a:cubicBezTo>
                  <a:pt x="137086" y="271721"/>
                  <a:pt x="136713" y="270827"/>
                  <a:pt x="136265" y="269932"/>
                </a:cubicBezTo>
                <a:cubicBezTo>
                  <a:pt x="135892" y="269187"/>
                  <a:pt x="135519" y="268442"/>
                  <a:pt x="135146" y="267697"/>
                </a:cubicBezTo>
                <a:cubicBezTo>
                  <a:pt x="134699" y="266952"/>
                  <a:pt x="134326" y="266206"/>
                  <a:pt x="133878" y="265461"/>
                </a:cubicBezTo>
                <a:cubicBezTo>
                  <a:pt x="133431" y="264791"/>
                  <a:pt x="133058" y="264120"/>
                  <a:pt x="132611" y="263449"/>
                </a:cubicBezTo>
                <a:cubicBezTo>
                  <a:pt x="132163" y="262779"/>
                  <a:pt x="131790" y="262182"/>
                  <a:pt x="131343" y="261586"/>
                </a:cubicBezTo>
                <a:cubicBezTo>
                  <a:pt x="130895" y="261065"/>
                  <a:pt x="130522" y="260543"/>
                  <a:pt x="130075" y="260021"/>
                </a:cubicBezTo>
                <a:cubicBezTo>
                  <a:pt x="129702" y="259574"/>
                  <a:pt x="129254" y="259127"/>
                  <a:pt x="128881" y="258680"/>
                </a:cubicBezTo>
                <a:cubicBezTo>
                  <a:pt x="128508" y="258307"/>
                  <a:pt x="128061" y="257935"/>
                  <a:pt x="127688" y="257562"/>
                </a:cubicBezTo>
                <a:cubicBezTo>
                  <a:pt x="127315" y="257190"/>
                  <a:pt x="126942" y="256891"/>
                  <a:pt x="126569" y="256593"/>
                </a:cubicBezTo>
                <a:cubicBezTo>
                  <a:pt x="118588" y="250408"/>
                  <a:pt x="120975" y="237740"/>
                  <a:pt x="130671" y="234908"/>
                </a:cubicBezTo>
                <a:cubicBezTo>
                  <a:pt x="135146" y="233567"/>
                  <a:pt x="139622" y="232449"/>
                  <a:pt x="144097" y="231406"/>
                </a:cubicBezTo>
                <a:cubicBezTo>
                  <a:pt x="148572" y="230437"/>
                  <a:pt x="153122" y="229617"/>
                  <a:pt x="157597" y="228947"/>
                </a:cubicBezTo>
                <a:cubicBezTo>
                  <a:pt x="162147" y="228276"/>
                  <a:pt x="166622" y="227829"/>
                  <a:pt x="171172" y="227456"/>
                </a:cubicBezTo>
                <a:cubicBezTo>
                  <a:pt x="175647" y="227158"/>
                  <a:pt x="180123" y="227009"/>
                  <a:pt x="184673" y="227009"/>
                </a:cubicBezTo>
                <a:close/>
                <a:moveTo>
                  <a:pt x="184638" y="0"/>
                </a:moveTo>
                <a:cubicBezTo>
                  <a:pt x="244994" y="0"/>
                  <a:pt x="301546" y="29424"/>
                  <a:pt x="336088" y="78887"/>
                </a:cubicBezTo>
                <a:cubicBezTo>
                  <a:pt x="370631" y="128350"/>
                  <a:pt x="378763" y="191444"/>
                  <a:pt x="357873" y="248058"/>
                </a:cubicBezTo>
                <a:cubicBezTo>
                  <a:pt x="336461" y="306087"/>
                  <a:pt x="272822" y="336703"/>
                  <a:pt x="262900" y="410227"/>
                </a:cubicBezTo>
                <a:cubicBezTo>
                  <a:pt x="266555" y="409259"/>
                  <a:pt x="270286" y="408365"/>
                  <a:pt x="273941" y="407471"/>
                </a:cubicBezTo>
                <a:cubicBezTo>
                  <a:pt x="280581" y="405757"/>
                  <a:pt x="287370" y="409855"/>
                  <a:pt x="289012" y="416484"/>
                </a:cubicBezTo>
                <a:cubicBezTo>
                  <a:pt x="290653" y="423114"/>
                  <a:pt x="286624" y="429893"/>
                  <a:pt x="279984" y="431532"/>
                </a:cubicBezTo>
                <a:cubicBezTo>
                  <a:pt x="218434" y="446877"/>
                  <a:pt x="156884" y="462222"/>
                  <a:pt x="95334" y="477642"/>
                </a:cubicBezTo>
                <a:cubicBezTo>
                  <a:pt x="88694" y="479281"/>
                  <a:pt x="81905" y="475258"/>
                  <a:pt x="80263" y="468554"/>
                </a:cubicBezTo>
                <a:cubicBezTo>
                  <a:pt x="78622" y="461924"/>
                  <a:pt x="82651" y="455220"/>
                  <a:pt x="89291" y="453507"/>
                </a:cubicBezTo>
                <a:cubicBezTo>
                  <a:pt x="139575" y="440992"/>
                  <a:pt x="189860" y="428403"/>
                  <a:pt x="240145" y="415888"/>
                </a:cubicBezTo>
                <a:cubicBezTo>
                  <a:pt x="238354" y="413132"/>
                  <a:pt x="237757" y="410599"/>
                  <a:pt x="238205" y="407396"/>
                </a:cubicBezTo>
                <a:cubicBezTo>
                  <a:pt x="238876" y="402182"/>
                  <a:pt x="239772" y="397116"/>
                  <a:pt x="240965" y="392051"/>
                </a:cubicBezTo>
                <a:cubicBezTo>
                  <a:pt x="242084" y="387134"/>
                  <a:pt x="243427" y="382367"/>
                  <a:pt x="245069" y="377674"/>
                </a:cubicBezTo>
                <a:cubicBezTo>
                  <a:pt x="246561" y="373130"/>
                  <a:pt x="248277" y="368660"/>
                  <a:pt x="250216" y="364265"/>
                </a:cubicBezTo>
                <a:cubicBezTo>
                  <a:pt x="252007" y="360019"/>
                  <a:pt x="254021" y="355848"/>
                  <a:pt x="256185" y="351751"/>
                </a:cubicBezTo>
                <a:cubicBezTo>
                  <a:pt x="258274" y="347877"/>
                  <a:pt x="260587" y="344004"/>
                  <a:pt x="262900" y="340205"/>
                </a:cubicBezTo>
                <a:cubicBezTo>
                  <a:pt x="265212" y="336554"/>
                  <a:pt x="267600" y="332979"/>
                  <a:pt x="270062" y="329403"/>
                </a:cubicBezTo>
                <a:cubicBezTo>
                  <a:pt x="272449" y="325977"/>
                  <a:pt x="274986" y="322624"/>
                  <a:pt x="277522" y="319347"/>
                </a:cubicBezTo>
                <a:cubicBezTo>
                  <a:pt x="279984" y="316069"/>
                  <a:pt x="282521" y="312941"/>
                  <a:pt x="285058" y="309812"/>
                </a:cubicBezTo>
                <a:cubicBezTo>
                  <a:pt x="287594" y="306758"/>
                  <a:pt x="290056" y="303704"/>
                  <a:pt x="292593" y="300724"/>
                </a:cubicBezTo>
                <a:cubicBezTo>
                  <a:pt x="294906" y="297968"/>
                  <a:pt x="297218" y="295211"/>
                  <a:pt x="299531" y="292530"/>
                </a:cubicBezTo>
                <a:cubicBezTo>
                  <a:pt x="300725" y="291114"/>
                  <a:pt x="301919" y="289699"/>
                  <a:pt x="303038" y="288284"/>
                </a:cubicBezTo>
                <a:cubicBezTo>
                  <a:pt x="305351" y="285528"/>
                  <a:pt x="307663" y="282771"/>
                  <a:pt x="309827" y="279941"/>
                </a:cubicBezTo>
                <a:cubicBezTo>
                  <a:pt x="311990" y="277259"/>
                  <a:pt x="314079" y="274577"/>
                  <a:pt x="316168" y="271821"/>
                </a:cubicBezTo>
                <a:cubicBezTo>
                  <a:pt x="318108" y="269214"/>
                  <a:pt x="320048" y="266532"/>
                  <a:pt x="321838" y="263776"/>
                </a:cubicBezTo>
                <a:cubicBezTo>
                  <a:pt x="323554" y="261169"/>
                  <a:pt x="325270" y="258487"/>
                  <a:pt x="326837" y="255731"/>
                </a:cubicBezTo>
                <a:cubicBezTo>
                  <a:pt x="328329" y="253124"/>
                  <a:pt x="329747" y="250442"/>
                  <a:pt x="331090" y="247686"/>
                </a:cubicBezTo>
                <a:cubicBezTo>
                  <a:pt x="332358" y="245004"/>
                  <a:pt x="333552" y="242248"/>
                  <a:pt x="334596" y="239492"/>
                </a:cubicBezTo>
                <a:cubicBezTo>
                  <a:pt x="352651" y="190550"/>
                  <a:pt x="345563" y="135873"/>
                  <a:pt x="315721" y="93115"/>
                </a:cubicBezTo>
                <a:cubicBezTo>
                  <a:pt x="285804" y="50282"/>
                  <a:pt x="236862" y="24806"/>
                  <a:pt x="184638" y="24806"/>
                </a:cubicBezTo>
                <a:cubicBezTo>
                  <a:pt x="132413" y="24806"/>
                  <a:pt x="83471" y="50282"/>
                  <a:pt x="53554" y="93115"/>
                </a:cubicBezTo>
                <a:cubicBezTo>
                  <a:pt x="23712" y="135873"/>
                  <a:pt x="16624" y="190550"/>
                  <a:pt x="34679" y="239492"/>
                </a:cubicBezTo>
                <a:cubicBezTo>
                  <a:pt x="35425" y="241428"/>
                  <a:pt x="36246" y="243365"/>
                  <a:pt x="37066" y="245302"/>
                </a:cubicBezTo>
                <a:cubicBezTo>
                  <a:pt x="37962" y="247239"/>
                  <a:pt x="38857" y="249175"/>
                  <a:pt x="39827" y="251038"/>
                </a:cubicBezTo>
                <a:cubicBezTo>
                  <a:pt x="40871" y="252975"/>
                  <a:pt x="41916" y="254837"/>
                  <a:pt x="43035" y="256699"/>
                </a:cubicBezTo>
                <a:cubicBezTo>
                  <a:pt x="44154" y="258636"/>
                  <a:pt x="45273" y="260498"/>
                  <a:pt x="46541" y="262361"/>
                </a:cubicBezTo>
                <a:cubicBezTo>
                  <a:pt x="47810" y="264297"/>
                  <a:pt x="49078" y="266234"/>
                  <a:pt x="50421" y="268096"/>
                </a:cubicBezTo>
                <a:cubicBezTo>
                  <a:pt x="51241" y="269288"/>
                  <a:pt x="52062" y="270406"/>
                  <a:pt x="52957" y="271598"/>
                </a:cubicBezTo>
                <a:cubicBezTo>
                  <a:pt x="54375" y="273534"/>
                  <a:pt x="55867" y="275471"/>
                  <a:pt x="57359" y="277333"/>
                </a:cubicBezTo>
                <a:cubicBezTo>
                  <a:pt x="58851" y="279345"/>
                  <a:pt x="60418" y="281281"/>
                  <a:pt x="61985" y="283144"/>
                </a:cubicBezTo>
                <a:cubicBezTo>
                  <a:pt x="63626" y="285155"/>
                  <a:pt x="65267" y="287092"/>
                  <a:pt x="66909" y="289103"/>
                </a:cubicBezTo>
                <a:cubicBezTo>
                  <a:pt x="68774" y="291338"/>
                  <a:pt x="70714" y="293573"/>
                  <a:pt x="72579" y="295882"/>
                </a:cubicBezTo>
                <a:cubicBezTo>
                  <a:pt x="74593" y="298191"/>
                  <a:pt x="76608" y="300575"/>
                  <a:pt x="78547" y="302959"/>
                </a:cubicBezTo>
                <a:cubicBezTo>
                  <a:pt x="80338" y="305119"/>
                  <a:pt x="82128" y="307205"/>
                  <a:pt x="83844" y="309365"/>
                </a:cubicBezTo>
                <a:cubicBezTo>
                  <a:pt x="85635" y="311600"/>
                  <a:pt x="87425" y="313760"/>
                  <a:pt x="89216" y="315995"/>
                </a:cubicBezTo>
                <a:cubicBezTo>
                  <a:pt x="91007" y="318304"/>
                  <a:pt x="92797" y="320613"/>
                  <a:pt x="94513" y="322922"/>
                </a:cubicBezTo>
                <a:cubicBezTo>
                  <a:pt x="96304" y="325306"/>
                  <a:pt x="98020" y="327764"/>
                  <a:pt x="99736" y="330223"/>
                </a:cubicBezTo>
                <a:cubicBezTo>
                  <a:pt x="101526" y="332681"/>
                  <a:pt x="103167" y="335214"/>
                  <a:pt x="104883" y="337821"/>
                </a:cubicBezTo>
                <a:cubicBezTo>
                  <a:pt x="105928" y="339460"/>
                  <a:pt x="106898" y="341024"/>
                  <a:pt x="107868" y="342737"/>
                </a:cubicBezTo>
                <a:cubicBezTo>
                  <a:pt x="109509" y="345419"/>
                  <a:pt x="111076" y="348175"/>
                  <a:pt x="112642" y="350931"/>
                </a:cubicBezTo>
                <a:cubicBezTo>
                  <a:pt x="114135" y="353762"/>
                  <a:pt x="115627" y="356667"/>
                  <a:pt x="116970" y="359572"/>
                </a:cubicBezTo>
                <a:cubicBezTo>
                  <a:pt x="118387" y="362627"/>
                  <a:pt x="119730" y="365681"/>
                  <a:pt x="120998" y="368735"/>
                </a:cubicBezTo>
                <a:cubicBezTo>
                  <a:pt x="122267" y="371938"/>
                  <a:pt x="123386" y="375141"/>
                  <a:pt x="124505" y="378344"/>
                </a:cubicBezTo>
                <a:cubicBezTo>
                  <a:pt x="125549" y="381697"/>
                  <a:pt x="126519" y="385049"/>
                  <a:pt x="127415" y="388401"/>
                </a:cubicBezTo>
                <a:cubicBezTo>
                  <a:pt x="129131" y="395031"/>
                  <a:pt x="125102" y="401809"/>
                  <a:pt x="118462" y="403523"/>
                </a:cubicBezTo>
                <a:cubicBezTo>
                  <a:pt x="111822" y="405236"/>
                  <a:pt x="105033" y="401213"/>
                  <a:pt x="103391" y="394584"/>
                </a:cubicBezTo>
                <a:cubicBezTo>
                  <a:pt x="87276" y="332085"/>
                  <a:pt x="31247" y="301767"/>
                  <a:pt x="11402" y="248058"/>
                </a:cubicBezTo>
                <a:cubicBezTo>
                  <a:pt x="-9488" y="191444"/>
                  <a:pt x="-1356" y="128350"/>
                  <a:pt x="33187" y="78887"/>
                </a:cubicBezTo>
                <a:cubicBezTo>
                  <a:pt x="67729" y="29424"/>
                  <a:pt x="124281" y="0"/>
                  <a:pt x="184638" y="0"/>
                </a:cubicBez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8503615" y="4081478"/>
            <a:ext cx="334477" cy="307945"/>
          </a:xfrm>
          <a:custGeom>
            <a:rect l="l" t="t" r="r" b="b"/>
            <a:pathLst>
              <a:path w="580" h="535">
                <a:moveTo>
                  <a:pt x="164" y="525"/>
                </a:moveTo>
                <a:cubicBezTo>
                  <a:pt x="172" y="534"/>
                  <a:pt x="186" y="535"/>
                  <a:pt x="196" y="526"/>
                </a:cubicBezTo>
                <a:lnTo>
                  <a:pt x="570" y="187"/>
                </a:lnTo>
                <a:cubicBezTo>
                  <a:pt x="579" y="179"/>
                  <a:pt x="580" y="165"/>
                  <a:pt x="572" y="155"/>
                </a:cubicBezTo>
                <a:lnTo>
                  <a:pt x="475" y="49"/>
                </a:lnTo>
                <a:cubicBezTo>
                  <a:pt x="466" y="39"/>
                  <a:pt x="452" y="39"/>
                  <a:pt x="443" y="47"/>
                </a:cubicBezTo>
                <a:lnTo>
                  <a:pt x="124" y="335"/>
                </a:lnTo>
                <a:cubicBezTo>
                  <a:pt x="115" y="344"/>
                  <a:pt x="114" y="358"/>
                  <a:pt x="123" y="367"/>
                </a:cubicBezTo>
                <a:lnTo>
                  <a:pt x="175" y="425"/>
                </a:lnTo>
                <a:cubicBezTo>
                  <a:pt x="183" y="434"/>
                  <a:pt x="198" y="435"/>
                  <a:pt x="207" y="426"/>
                </a:cubicBezTo>
                <a:lnTo>
                  <a:pt x="341" y="305"/>
                </a:lnTo>
                <a:cubicBezTo>
                  <a:pt x="350" y="297"/>
                  <a:pt x="351" y="282"/>
                  <a:pt x="343" y="273"/>
                </a:cubicBezTo>
                <a:lnTo>
                  <a:pt x="327" y="256"/>
                </a:lnTo>
                <a:lnTo>
                  <a:pt x="193" y="378"/>
                </a:lnTo>
                <a:lnTo>
                  <a:pt x="172" y="354"/>
                </a:lnTo>
                <a:lnTo>
                  <a:pt x="457" y="96"/>
                </a:lnTo>
                <a:lnTo>
                  <a:pt x="523" y="169"/>
                </a:lnTo>
                <a:lnTo>
                  <a:pt x="182" y="478"/>
                </a:lnTo>
                <a:lnTo>
                  <a:pt x="58" y="340"/>
                </a:lnTo>
                <a:lnTo>
                  <a:pt x="404" y="26"/>
                </a:lnTo>
                <a:lnTo>
                  <a:pt x="389" y="10"/>
                </a:lnTo>
                <a:cubicBezTo>
                  <a:pt x="380" y="0"/>
                  <a:pt x="366" y="0"/>
                  <a:pt x="357" y="8"/>
                </a:cubicBezTo>
                <a:lnTo>
                  <a:pt x="10" y="322"/>
                </a:lnTo>
                <a:cubicBezTo>
                  <a:pt x="1" y="330"/>
                  <a:pt x="0" y="344"/>
                  <a:pt x="9" y="354"/>
                </a:cubicBezTo>
                <a:lnTo>
                  <a:pt x="164" y="525"/>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406414" y="2422663"/>
            <a:ext cx="2708275" cy="138303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实验室管理员是在实验室环境中负责管理实验设备、材料、人员和日常运营的专业人员。</a:t>
            </a:r>
            <a:endParaRPr lang="en-US" sz="1100"/>
          </a:p>
        </p:txBody>
      </p:sp>
      <p:sp>
        <p:nvSpPr>
          <p:cNvPr id="8" name="AutoShape 8"/>
          <p:cNvSpPr/>
          <p:nvPr/>
        </p:nvSpPr>
        <p:spPr>
          <a:xfrm>
            <a:off x="8901714" y="1901965"/>
            <a:ext cx="2084387" cy="46037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alpha val="100000"/>
                  </a:schemeClr>
                </a:solidFill>
                <a:latin typeface="Microsoft Yahei"/>
                <a:ea typeface="Microsoft Yahei"/>
                <a:cs typeface="Microsoft Yahei"/>
              </a:rPr>
              <a:t>定义</a:t>
            </a:r>
            <a:endParaRPr lang="en-US" sz="1100"/>
          </a:p>
        </p:txBody>
      </p:sp>
      <p:sp>
        <p:nvSpPr>
          <p:cNvPr id="9" name="AutoShape 9"/>
          <p:cNvSpPr/>
          <p:nvPr/>
        </p:nvSpPr>
        <p:spPr>
          <a:xfrm>
            <a:off x="8406414" y="4525963"/>
            <a:ext cx="2708275" cy="138303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实验室管理员的职责包括维护实验室设备、管理实验材料、协调实验安排、确保实验室安全等。</a:t>
            </a:r>
            <a:endParaRPr lang="en-US" sz="1100"/>
          </a:p>
        </p:txBody>
      </p:sp>
      <p:sp>
        <p:nvSpPr>
          <p:cNvPr id="10" name="AutoShape 10"/>
          <p:cNvSpPr/>
          <p:nvPr/>
        </p:nvSpPr>
        <p:spPr>
          <a:xfrm>
            <a:off x="8901714" y="4005263"/>
            <a:ext cx="2084387" cy="460375"/>
          </a:xfrm>
          <a:prstGeom prst="rect">
            <a:avLst/>
          </a:prstGeom>
          <a:no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alpha val="100000"/>
                  </a:schemeClr>
                </a:solidFill>
                <a:latin typeface="Microsoft Yahei"/>
                <a:ea typeface="Microsoft Yahei"/>
                <a:cs typeface="Microsoft Yahei"/>
              </a:rPr>
              <a:t>职责</a:t>
            </a:r>
            <a:endParaRPr lang="en-US" sz="1100"/>
          </a:p>
        </p:txBody>
      </p:sp>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定义与职责</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151" r="151"/>
          <a:stretch>
            <a:fillRect/>
          </a:stretch>
        </p:blipFill>
        <p:spPr>
          <a:xfrm>
            <a:off x="3909691" y="1250241"/>
            <a:ext cx="7848600" cy="5248275"/>
          </a:xfrm>
          <a:prstGeom prst="rect">
            <a:avLst/>
          </a:prstGeom>
        </p:spPr>
      </p:pic>
      <p:sp>
        <p:nvSpPr>
          <p:cNvPr id="3" name="AutoShape 3"/>
          <p:cNvSpPr/>
          <p:nvPr/>
        </p:nvSpPr>
        <p:spPr>
          <a:xfrm>
            <a:off x="466496" y="3766754"/>
            <a:ext cx="3974251" cy="2472718"/>
          </a:xfrm>
          <a:prstGeom prst="rect">
            <a:avLst/>
          </a:prstGeom>
          <a:solidFill>
            <a:schemeClr val="accent1">
              <a:lumMod val="75000"/>
              <a:alpha val="76862"/>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63624" y="1824409"/>
            <a:ext cx="2936423" cy="160459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alpha val="100000"/>
                  </a:schemeClr>
                </a:solidFill>
                <a:latin typeface="Microsoft Yahei"/>
                <a:ea typeface="Microsoft Yahei"/>
                <a:cs typeface="Microsoft Yahei"/>
              </a:rPr>
              <a:t>实验室管理员职业起源于科学研究的发展，随着科学实验的复杂性和精细化程度不断提高，需要专业人员来管理和维护实验室环境。</a:t>
            </a:r>
            <a:endParaRPr lang="en-US" sz="1100"/>
          </a:p>
        </p:txBody>
      </p:sp>
      <p:sp>
        <p:nvSpPr>
          <p:cNvPr id="5" name="AutoShape 5"/>
          <p:cNvSpPr/>
          <p:nvPr/>
        </p:nvSpPr>
        <p:spPr>
          <a:xfrm>
            <a:off x="601724" y="4315960"/>
            <a:ext cx="3052052" cy="160459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rgbClr val="FFFFFF">
                    <a:alpha val="100000"/>
                  </a:srgbClr>
                </a:solidFill>
                <a:latin typeface="Microsoft Yahei"/>
                <a:ea typeface="Microsoft Yahei"/>
                <a:cs typeface="Microsoft Yahei"/>
              </a:rPr>
              <a:t>实验室管理员职业的发展经历了从简单的设备管理到复杂的实验室运营管理，涉及的领域也从单一的科学实验扩展到多个学科领域。</a:t>
            </a:r>
            <a:endParaRPr lang="en-US" sz="1100"/>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职业背景与发展历程</a:t>
              </a:r>
            </a:p>
          </p:txBody>
        </p:sp>
      </p:grpSp>
      <p:sp>
        <p:nvSpPr>
          <p:cNvPr id="28" name="AutoShape 28"/>
          <p:cNvSpPr/>
          <p:nvPr/>
        </p:nvSpPr>
        <p:spPr>
          <a:xfrm>
            <a:off x="601724" y="3976765"/>
            <a:ext cx="2936423" cy="33919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rgbClr val="FFFFFF">
                    <a:alpha val="100000"/>
                  </a:srgbClr>
                </a:solidFill>
                <a:latin typeface="Microsoft Yahei"/>
                <a:ea typeface="Microsoft Yahei"/>
                <a:cs typeface="Microsoft Yahei"/>
              </a:rPr>
              <a:t>发展历程</a:t>
            </a:r>
            <a:endParaRPr lang="en-US" sz="1100"/>
          </a:p>
        </p:txBody>
      </p:sp>
      <p:sp>
        <p:nvSpPr>
          <p:cNvPr id="29" name="AutoShape 29"/>
          <p:cNvSpPr/>
          <p:nvPr/>
        </p:nvSpPr>
        <p:spPr>
          <a:xfrm>
            <a:off x="563624" y="1405309"/>
            <a:ext cx="2936423" cy="33919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chemeClr val="accent1">
                    <a:alpha val="100000"/>
                  </a:schemeClr>
                </a:solidFill>
                <a:latin typeface="Microsoft Yahei"/>
                <a:ea typeface="Microsoft Yahei"/>
                <a:cs typeface="Microsoft Yahei"/>
              </a:rPr>
              <a:t>职业背景</a:t>
            </a:r>
            <a:endParaRPr lang="en-US" sz="1100"/>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mt="70000"/>
          </a:blip>
          <a:srcRect l="16667" r="16667"/>
          <a:stretch>
            <a:fillRect/>
          </a:stretch>
        </p:blipFill>
        <p:spPr>
          <a:xfrm>
            <a:off x="939482" y="1415327"/>
            <a:ext cx="4843296" cy="4843295"/>
          </a:xfrm>
          <a:prstGeom prst="roundRect">
            <a:avLst/>
          </a:prstGeom>
        </p:spPr>
      </p:pic>
      <p:sp>
        <p:nvSpPr>
          <p:cNvPr id="3" name="TextBox 3"/>
          <p:cNvSpPr txBox="1"/>
          <p:nvPr/>
        </p:nvSpPr>
        <p:spPr>
          <a:xfrm>
            <a:off x="6261748" y="2005888"/>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实验室管理员需要具备丰富的实验设备操作和维护技能、实验材料管理技能、实验室安全知识和团队协作能力。</a:t>
            </a:r>
          </a:p>
        </p:txBody>
      </p:sp>
      <p:sp>
        <p:nvSpPr>
          <p:cNvPr id="4" name="TextBox 4"/>
          <p:cNvSpPr txBox="1"/>
          <p:nvPr/>
        </p:nvSpPr>
        <p:spPr>
          <a:xfrm>
            <a:off x="6261748" y="1352723"/>
            <a:ext cx="4638675"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技能</a:t>
            </a:r>
          </a:p>
        </p:txBody>
      </p:sp>
      <p:sp>
        <p:nvSpPr>
          <p:cNvPr id="5" name="TextBox 5"/>
          <p:cNvSpPr txBox="1"/>
          <p:nvPr/>
        </p:nvSpPr>
        <p:spPr>
          <a:xfrm>
            <a:off x="6261748" y="4499375"/>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通常需要具备相关的学历背景，如生物、化学、物理等相关学科的学位，同时还需要通过相关的职业资格认证，如实验室管理协会认证等。</a:t>
            </a:r>
          </a:p>
        </p:txBody>
      </p:sp>
      <p:sp>
        <p:nvSpPr>
          <p:cNvPr id="6" name="TextBox 6"/>
          <p:cNvSpPr txBox="1"/>
          <p:nvPr/>
        </p:nvSpPr>
        <p:spPr>
          <a:xfrm>
            <a:off x="6261748" y="3870593"/>
            <a:ext cx="5124450"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资格</a:t>
            </a:r>
          </a:p>
        </p:txBody>
      </p:sp>
      <p:grpSp>
        <p:nvGrpSpPr>
          <p:cNvPr id="7" name="Group 7"/>
          <p:cNvGrpSpPr/>
          <p:nvPr/>
        </p:nvGrpSpPr>
        <p:grpSpPr>
          <a:xfrm>
            <a:off x="454963" y="93878"/>
            <a:ext cx="10641129" cy="914400"/>
            <a:chOff x="454963" y="93878"/>
            <a:chExt cx="10641129" cy="914400"/>
          </a:xfrm>
        </p:grpSpPr>
        <p:sp>
          <p:nvSpPr>
            <p:cNvPr id="8" name="AutoShape 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TextBox 2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所需技能与资格</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4812" y="1067255"/>
            <a:ext cx="12205122" cy="3616657"/>
          </a:xfrm>
          <a:prstGeom prst="rect">
            <a:avLst/>
          </a:prstGeom>
          <a:solidFill>
            <a:srgbClr val="1E242F">
              <a:alpha val="37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562455" y="2990347"/>
            <a:ext cx="9434404" cy="110451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175" b="1">
                <a:solidFill>
                  <a:schemeClr val="dk1">
                    <a:alpha val="100000"/>
                  </a:schemeClr>
                </a:solidFill>
                <a:latin typeface="Microsoft Yahei"/>
                <a:ea typeface="Microsoft Yahei"/>
                <a:cs typeface="Microsoft Yahei"/>
              </a:rPr>
              <a:t>实验室管理员的工作内容</a:t>
            </a:r>
          </a:p>
        </p:txBody>
      </p:sp>
      <p:sp>
        <p:nvSpPr>
          <p:cNvPr id="4" name="TextBox 4"/>
          <p:cNvSpPr txBox="1"/>
          <p:nvPr/>
        </p:nvSpPr>
        <p:spPr>
          <a:xfrm>
            <a:off x="562455" y="1656300"/>
            <a:ext cx="7680985"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7650" b="1">
                <a:solidFill>
                  <a:schemeClr val="dk1">
                    <a:alpha val="100000"/>
                  </a:schemeClr>
                </a:solidFill>
                <a:latin typeface="Microsoft Yahei"/>
                <a:ea typeface="Microsoft Yahei"/>
                <a:cs typeface="Microsoft Yahei"/>
              </a:rPr>
              <a:t>02</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grpSp>
        <p:nvGrpSpPr>
          <p:cNvPr id="2" name="Group 2"/>
          <p:cNvGrpSpPr/>
          <p:nvPr/>
        </p:nvGrpSpPr>
        <p:grpSpPr>
          <a:xfrm>
            <a:off x="981837" y="1604867"/>
            <a:ext cx="3394996" cy="2116741"/>
            <a:chOff x="981837" y="1604867"/>
            <a:chExt cx="3394996" cy="2116741"/>
          </a:xfrm>
        </p:grpSpPr>
        <p:sp>
          <p:nvSpPr>
            <p:cNvPr id="3" name="AutoShape 3"/>
            <p:cNvSpPr/>
            <p:nvPr/>
          </p:nvSpPr>
          <p:spPr>
            <a:xfrm>
              <a:off x="981837" y="1604867"/>
              <a:ext cx="3394996" cy="2116741"/>
            </a:xfrm>
            <a:prstGeom prst="rect">
              <a:avLst/>
            </a:prstGeom>
            <a:solidFill>
              <a:schemeClr val="accent1">
                <a:alpha val="100000"/>
              </a:schemeClr>
            </a:solid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940">
                  <a:solidFill>
                    <a:srgbClr val="FFFFFF">
                      <a:alpha val="100000"/>
                    </a:srgbClr>
                  </a:solidFill>
                  <a:latin typeface="Calibri"/>
                  <a:ea typeface="Calibri"/>
                  <a:cs typeface="Calibri"/>
                </a:rPr>
                <a:t>    </a:t>
              </a:r>
              <a:endParaRPr lang="en-US" sz="1100"/>
            </a:p>
          </p:txBody>
        </p:sp>
      </p:grpSp>
      <p:grpSp>
        <p:nvGrpSpPr>
          <p:cNvPr id="4" name="Group 4"/>
          <p:cNvGrpSpPr/>
          <p:nvPr/>
        </p:nvGrpSpPr>
        <p:grpSpPr>
          <a:xfrm>
            <a:off x="4376738" y="3721608"/>
            <a:ext cx="3394996" cy="2116741"/>
            <a:chOff x="4376738" y="3721608"/>
            <a:chExt cx="3394996" cy="2116741"/>
          </a:xfrm>
        </p:grpSpPr>
        <p:sp>
          <p:nvSpPr>
            <p:cNvPr id="5" name="AutoShape 5"/>
            <p:cNvSpPr/>
            <p:nvPr/>
          </p:nvSpPr>
          <p:spPr>
            <a:xfrm>
              <a:off x="4376738" y="3721608"/>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6" name="Group 6"/>
          <p:cNvGrpSpPr/>
          <p:nvPr/>
        </p:nvGrpSpPr>
        <p:grpSpPr>
          <a:xfrm>
            <a:off x="7771733" y="1604867"/>
            <a:ext cx="3394996" cy="2116741"/>
            <a:chOff x="7771733" y="1604867"/>
            <a:chExt cx="3394996" cy="2116741"/>
          </a:xfrm>
        </p:grpSpPr>
        <p:sp>
          <p:nvSpPr>
            <p:cNvPr id="7" name="AutoShape 7"/>
            <p:cNvSpPr/>
            <p:nvPr/>
          </p:nvSpPr>
          <p:spPr>
            <a:xfrm>
              <a:off x="7771733" y="1604867"/>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pic>
        <p:nvPicPr>
          <p:cNvPr id="8" name="Picture 8"/>
          <p:cNvPicPr>
            <a:picLocks noChangeAspect="1"/>
          </p:cNvPicPr>
          <p:nvPr/>
        </p:nvPicPr>
        <p:blipFill>
          <a:blip r:embed="rId2"/>
          <a:srcRect t="2627" b="2627"/>
          <a:stretch>
            <a:fillRect/>
          </a:stretch>
        </p:blipFill>
        <p:spPr>
          <a:xfrm>
            <a:off x="981837" y="3694465"/>
            <a:ext cx="3394942" cy="2143864"/>
          </a:xfrm>
          <a:prstGeom prst="rect">
            <a:avLst/>
          </a:prstGeom>
        </p:spPr>
      </p:pic>
      <p:pic>
        <p:nvPicPr>
          <p:cNvPr id="9" name="Picture 9"/>
          <p:cNvPicPr>
            <a:picLocks noChangeAspect="1"/>
          </p:cNvPicPr>
          <p:nvPr/>
        </p:nvPicPr>
        <p:blipFill>
          <a:blip r:embed="rId3"/>
          <a:srcRect t="2627" b="2627"/>
          <a:stretch>
            <a:fillRect/>
          </a:stretch>
        </p:blipFill>
        <p:spPr>
          <a:xfrm>
            <a:off x="4376812" y="1577730"/>
            <a:ext cx="3394942" cy="2143864"/>
          </a:xfrm>
          <a:prstGeom prst="rect">
            <a:avLst/>
          </a:prstGeom>
        </p:spPr>
      </p:pic>
      <p:pic>
        <p:nvPicPr>
          <p:cNvPr id="10" name="Picture 10"/>
          <p:cNvPicPr>
            <a:picLocks noChangeAspect="1"/>
          </p:cNvPicPr>
          <p:nvPr/>
        </p:nvPicPr>
        <p:blipFill>
          <a:blip r:embed="rId4"/>
          <a:srcRect t="2638" b="2638"/>
          <a:stretch>
            <a:fillRect/>
          </a:stretch>
        </p:blipFill>
        <p:spPr>
          <a:xfrm>
            <a:off x="7771733" y="3721608"/>
            <a:ext cx="3394942" cy="2143864"/>
          </a:xfrm>
          <a:prstGeom prst="rect">
            <a:avLst/>
          </a:prstGeom>
        </p:spPr>
      </p:pic>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实验室设备管理</a:t>
              </a:r>
            </a:p>
          </p:txBody>
        </p:sp>
      </p:grpSp>
      <p:grpSp>
        <p:nvGrpSpPr>
          <p:cNvPr id="33" name="Group 33"/>
          <p:cNvGrpSpPr/>
          <p:nvPr/>
        </p:nvGrpSpPr>
        <p:grpSpPr>
          <a:xfrm>
            <a:off x="981837" y="1604867"/>
            <a:ext cx="3394996" cy="490334"/>
            <a:chOff x="981837" y="1604867"/>
            <a:chExt cx="3394996" cy="490334"/>
          </a:xfrm>
        </p:grpSpPr>
        <p:sp>
          <p:nvSpPr>
            <p:cNvPr id="34" name="TextBox 34"/>
            <p:cNvSpPr txBox="1"/>
            <p:nvPr/>
          </p:nvSpPr>
          <p:spPr>
            <a:xfrm>
              <a:off x="981837"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设备采购与维护</a:t>
              </a:r>
            </a:p>
          </p:txBody>
        </p:sp>
      </p:grpSp>
      <p:grpSp>
        <p:nvGrpSpPr>
          <p:cNvPr id="35" name="Group 35"/>
          <p:cNvGrpSpPr/>
          <p:nvPr/>
        </p:nvGrpSpPr>
        <p:grpSpPr>
          <a:xfrm>
            <a:off x="1090562" y="2039620"/>
            <a:ext cx="3286271" cy="1654845"/>
            <a:chOff x="1090562" y="2039620"/>
            <a:chExt cx="3286271" cy="1654845"/>
          </a:xfrm>
        </p:grpSpPr>
        <p:sp>
          <p:nvSpPr>
            <p:cNvPr id="36" name="TextBox 36"/>
            <p:cNvSpPr txBox="1"/>
            <p:nvPr/>
          </p:nvSpPr>
          <p:spPr>
            <a:xfrm>
              <a:off x="1090562"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负责实验室设备的采购，确保设备性能符合实验需求，同时负责设备的日常维护和保养，确保设备的正常运行。</a:t>
              </a:r>
            </a:p>
          </p:txBody>
        </p:sp>
      </p:grpSp>
      <p:grpSp>
        <p:nvGrpSpPr>
          <p:cNvPr id="37" name="Group 37"/>
          <p:cNvGrpSpPr/>
          <p:nvPr/>
        </p:nvGrpSpPr>
        <p:grpSpPr>
          <a:xfrm>
            <a:off x="4376833" y="3748751"/>
            <a:ext cx="3394996" cy="490334"/>
            <a:chOff x="4376833" y="3748751"/>
            <a:chExt cx="3394996" cy="490334"/>
          </a:xfrm>
        </p:grpSpPr>
        <p:sp>
          <p:nvSpPr>
            <p:cNvPr id="38" name="TextBox 38"/>
            <p:cNvSpPr txBox="1"/>
            <p:nvPr/>
          </p:nvSpPr>
          <p:spPr>
            <a:xfrm>
              <a:off x="4376833" y="3748751"/>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设备使用指导</a:t>
              </a:r>
            </a:p>
          </p:txBody>
        </p:sp>
      </p:grpSp>
      <p:grpSp>
        <p:nvGrpSpPr>
          <p:cNvPr id="39" name="Group 39"/>
          <p:cNvGrpSpPr/>
          <p:nvPr/>
        </p:nvGrpSpPr>
        <p:grpSpPr>
          <a:xfrm>
            <a:off x="4485558" y="4183504"/>
            <a:ext cx="3286271" cy="1654845"/>
            <a:chOff x="4485558" y="4183504"/>
            <a:chExt cx="3286271" cy="1654845"/>
          </a:xfrm>
        </p:grpSpPr>
        <p:sp>
          <p:nvSpPr>
            <p:cNvPr id="40" name="TextBox 40"/>
            <p:cNvSpPr txBox="1"/>
            <p:nvPr/>
          </p:nvSpPr>
          <p:spPr>
            <a:xfrm>
              <a:off x="4485558" y="4183504"/>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为实验人员提供设备使用指导，确保实验人员正确、安全地使用设备，防止因误操作导致设备损坏或事故。</a:t>
              </a:r>
            </a:p>
          </p:txBody>
        </p:sp>
      </p:grpSp>
      <p:grpSp>
        <p:nvGrpSpPr>
          <p:cNvPr id="41" name="Group 41"/>
          <p:cNvGrpSpPr/>
          <p:nvPr/>
        </p:nvGrpSpPr>
        <p:grpSpPr>
          <a:xfrm>
            <a:off x="7771733" y="1604867"/>
            <a:ext cx="3394996" cy="490334"/>
            <a:chOff x="7771733" y="1604867"/>
            <a:chExt cx="3394996" cy="490334"/>
          </a:xfrm>
        </p:grpSpPr>
        <p:sp>
          <p:nvSpPr>
            <p:cNvPr id="42" name="TextBox 42"/>
            <p:cNvSpPr txBox="1"/>
            <p:nvPr/>
          </p:nvSpPr>
          <p:spPr>
            <a:xfrm>
              <a:off x="7771733"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设备档案管理</a:t>
              </a:r>
            </a:p>
          </p:txBody>
        </p:sp>
      </p:grpSp>
      <p:grpSp>
        <p:nvGrpSpPr>
          <p:cNvPr id="43" name="Group 43"/>
          <p:cNvGrpSpPr/>
          <p:nvPr/>
        </p:nvGrpSpPr>
        <p:grpSpPr>
          <a:xfrm>
            <a:off x="7880459" y="2039620"/>
            <a:ext cx="3286271" cy="1654845"/>
            <a:chOff x="7880459" y="2039620"/>
            <a:chExt cx="3286271" cy="1654845"/>
          </a:xfrm>
        </p:grpSpPr>
        <p:sp>
          <p:nvSpPr>
            <p:cNvPr id="44" name="TextBox 44"/>
            <p:cNvSpPr txBox="1"/>
            <p:nvPr/>
          </p:nvSpPr>
          <p:spPr>
            <a:xfrm>
              <a:off x="7880459"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建立设备档案，记录设备的购置、使用、维修等情况，便于设备的跟踪和管理。</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grpSp>
        <p:nvGrpSpPr>
          <p:cNvPr id="2" name="Group 2"/>
          <p:cNvGrpSpPr/>
          <p:nvPr/>
        </p:nvGrpSpPr>
        <p:grpSpPr>
          <a:xfrm>
            <a:off x="5982796" y="3116804"/>
            <a:ext cx="5783287" cy="1160526"/>
            <a:chOff x="5982796" y="3116804"/>
            <a:chExt cx="5783287" cy="1160526"/>
          </a:xfrm>
        </p:grpSpPr>
        <p:sp>
          <p:nvSpPr>
            <p:cNvPr id="3" name="TextBox 3"/>
            <p:cNvSpPr txBox="1"/>
            <p:nvPr/>
          </p:nvSpPr>
          <p:spPr>
            <a:xfrm>
              <a:off x="5982796" y="3116804"/>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卫生管理</a:t>
              </a:r>
            </a:p>
          </p:txBody>
        </p:sp>
        <p:sp>
          <p:nvSpPr>
            <p:cNvPr id="4" name="TextBox 4"/>
            <p:cNvSpPr txBox="1"/>
            <p:nvPr/>
          </p:nvSpPr>
          <p:spPr>
            <a:xfrm>
              <a:off x="5982796" y="3575147"/>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负责实验室的卫生清洁工作，保持实验室环境的整洁和卫生，为实验人员提供良好的工作环境。</a:t>
              </a:r>
            </a:p>
          </p:txBody>
        </p:sp>
      </p:grpSp>
      <p:grpSp>
        <p:nvGrpSpPr>
          <p:cNvPr id="5" name="Group 5"/>
          <p:cNvGrpSpPr/>
          <p:nvPr/>
        </p:nvGrpSpPr>
        <p:grpSpPr>
          <a:xfrm>
            <a:off x="5982796" y="4769459"/>
            <a:ext cx="5783287" cy="1160526"/>
            <a:chOff x="5982796" y="4769459"/>
            <a:chExt cx="5783287" cy="1160526"/>
          </a:xfrm>
        </p:grpSpPr>
        <p:sp>
          <p:nvSpPr>
            <p:cNvPr id="6" name="TextBox 6"/>
            <p:cNvSpPr txBox="1"/>
            <p:nvPr/>
          </p:nvSpPr>
          <p:spPr>
            <a:xfrm>
              <a:off x="5982796" y="4769459"/>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应急处理</a:t>
              </a:r>
            </a:p>
          </p:txBody>
        </p:sp>
        <p:sp>
          <p:nvSpPr>
            <p:cNvPr id="7" name="TextBox 7"/>
            <p:cNvSpPr txBox="1"/>
            <p:nvPr/>
          </p:nvSpPr>
          <p:spPr>
            <a:xfrm>
              <a:off x="5982796" y="5227802"/>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制定实验室应急预案，负责实验室突发事件的应急处理，如火灾、泄漏等事故的处理和报告。</a:t>
              </a:r>
            </a:p>
          </p:txBody>
        </p:sp>
      </p:grpSp>
      <p:sp>
        <p:nvSpPr>
          <p:cNvPr id="8" name="TextBox 8"/>
          <p:cNvSpPr txBox="1"/>
          <p:nvPr/>
        </p:nvSpPr>
        <p:spPr>
          <a:xfrm>
            <a:off x="5982796" y="1468163"/>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安全制度制定与执行</a:t>
            </a:r>
          </a:p>
        </p:txBody>
      </p:sp>
      <p:sp>
        <p:nvSpPr>
          <p:cNvPr id="9" name="TextBox 9"/>
          <p:cNvSpPr txBox="1"/>
          <p:nvPr/>
        </p:nvSpPr>
        <p:spPr>
          <a:xfrm>
            <a:off x="5982796" y="1926506"/>
            <a:ext cx="5700871"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制定实验室安全制度，确保实验人员遵守安全规定，定期进行安全检查，及时发现和消除安全隐患。</a:t>
            </a:r>
          </a:p>
        </p:txBody>
      </p:sp>
      <p:pic>
        <p:nvPicPr>
          <p:cNvPr id="10" name="Picture 10"/>
          <p:cNvPicPr>
            <a:picLocks noChangeAspect="1"/>
          </p:cNvPicPr>
          <p:nvPr/>
        </p:nvPicPr>
        <p:blipFill>
          <a:blip r:embed="rId2"/>
          <a:srcRect l="15667" r="15667"/>
          <a:stretch>
            <a:fillRect/>
          </a:stretch>
        </p:blipFill>
        <p:spPr>
          <a:xfrm>
            <a:off x="869006" y="1293634"/>
            <a:ext cx="4563025" cy="4563025"/>
          </a:xfrm>
          <a:prstGeom prst="diamond">
            <a:avLst/>
          </a:prstGeom>
        </p:spPr>
      </p:pic>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实验室安全与卫生</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blip>
          <a:srcRect l="16667" r="16667"/>
          <a:stretch>
            <a:fillRect/>
          </a:stretch>
        </p:blipFill>
        <p:spPr>
          <a:xfrm>
            <a:off x="7092557" y="1559288"/>
            <a:ext cx="4492828" cy="4492828"/>
          </a:xfrm>
          <a:prstGeom prst="roundRect">
            <a:avLst/>
          </a:prstGeom>
        </p:spPr>
      </p:pic>
      <p:sp>
        <p:nvSpPr>
          <p:cNvPr id="3" name="Freeform 3"/>
          <p:cNvSpPr/>
          <p:nvPr/>
        </p:nvSpPr>
        <p:spPr>
          <a:xfrm>
            <a:off x="539110" y="1488377"/>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739477" y="1370655"/>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1</a:t>
            </a:r>
          </a:p>
        </p:txBody>
      </p:sp>
      <p:sp>
        <p:nvSpPr>
          <p:cNvPr id="5" name="Freeform 5"/>
          <p:cNvSpPr/>
          <p:nvPr/>
        </p:nvSpPr>
        <p:spPr>
          <a:xfrm>
            <a:off x="539110" y="3205847"/>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739477" y="3088125"/>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2</a:t>
            </a:r>
          </a:p>
        </p:txBody>
      </p:sp>
      <p:sp>
        <p:nvSpPr>
          <p:cNvPr id="7" name="Freeform 7"/>
          <p:cNvSpPr/>
          <p:nvPr/>
        </p:nvSpPr>
        <p:spPr>
          <a:xfrm>
            <a:off x="539110" y="4984278"/>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739477" y="4866556"/>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3</a:t>
            </a:r>
          </a:p>
        </p:txBody>
      </p:sp>
      <p:sp>
        <p:nvSpPr>
          <p:cNvPr id="9" name="TextBox 9"/>
          <p:cNvSpPr txBox="1"/>
          <p:nvPr/>
        </p:nvSpPr>
        <p:spPr>
          <a:xfrm>
            <a:off x="2248535" y="1715158"/>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根据实验需求，负责实验材料的采购，确保材料的质量和供应稳定，同时负责材料的存储和管理，确保材料的安全和有效。</a:t>
            </a:r>
          </a:p>
        </p:txBody>
      </p:sp>
      <p:sp>
        <p:nvSpPr>
          <p:cNvPr id="10" name="TextBox 10"/>
          <p:cNvSpPr txBox="1"/>
          <p:nvPr/>
        </p:nvSpPr>
        <p:spPr>
          <a:xfrm>
            <a:off x="2248535" y="1250513"/>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材料采购与存储</a:t>
            </a:r>
          </a:p>
        </p:txBody>
      </p:sp>
      <p:sp>
        <p:nvSpPr>
          <p:cNvPr id="11" name="TextBox 11"/>
          <p:cNvSpPr txBox="1"/>
          <p:nvPr/>
        </p:nvSpPr>
        <p:spPr>
          <a:xfrm>
            <a:off x="2248535" y="3368732"/>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监管实验人员对实验材料的使用情况，确保材料的使用符合规定和安全要求，防止因材料误用或滥用导致事故。</a:t>
            </a:r>
          </a:p>
        </p:txBody>
      </p:sp>
      <p:sp>
        <p:nvSpPr>
          <p:cNvPr id="12" name="TextBox 12"/>
          <p:cNvSpPr txBox="1"/>
          <p:nvPr/>
        </p:nvSpPr>
        <p:spPr>
          <a:xfrm>
            <a:off x="2248535" y="2928472"/>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材料使用监管</a:t>
            </a:r>
          </a:p>
        </p:txBody>
      </p:sp>
      <p:sp>
        <p:nvSpPr>
          <p:cNvPr id="13" name="TextBox 13"/>
          <p:cNvSpPr txBox="1"/>
          <p:nvPr/>
        </p:nvSpPr>
        <p:spPr>
          <a:xfrm>
            <a:off x="2248535" y="5134585"/>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负责实验废弃物的分类、处理和处置工作，确保废弃物得到合规处理，防止对环境和人员造成危害。</a:t>
            </a:r>
          </a:p>
        </p:txBody>
      </p:sp>
      <p:sp>
        <p:nvSpPr>
          <p:cNvPr id="14" name="TextBox 14"/>
          <p:cNvSpPr txBox="1"/>
          <p:nvPr/>
        </p:nvSpPr>
        <p:spPr>
          <a:xfrm>
            <a:off x="2248535" y="4694325"/>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废弃物处理</a:t>
            </a:r>
          </a:p>
        </p:txBody>
      </p: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实验材料管理</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3485416" y="3075841"/>
            <a:ext cx="1954703" cy="196961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5660673" y="3426081"/>
            <a:ext cx="2699191" cy="271978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288494" y="1513149"/>
            <a:ext cx="1721774" cy="172177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280421" y="2711491"/>
            <a:ext cx="3039989"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1500">
                <a:solidFill>
                  <a:schemeClr val="dk1">
                    <a:alpha val="100000"/>
                  </a:schemeClr>
                </a:solidFill>
                <a:latin typeface="Microsoft Yahei"/>
                <a:ea typeface="Microsoft Yahei"/>
                <a:cs typeface="Microsoft Yahei"/>
              </a:rPr>
              <a:t>根据科研项目需求，制定实验室的实验计划，合理安排实验时间、设备和人员。</a:t>
            </a:r>
          </a:p>
        </p:txBody>
      </p:sp>
      <p:pic>
        <p:nvPicPr>
          <p:cNvPr id="6" name="Picture 6"/>
          <p:cNvPicPr>
            <a:picLocks noChangeAspect="1"/>
          </p:cNvPicPr>
          <p:nvPr/>
        </p:nvPicPr>
        <p:blipFill>
          <a:blip r:embed="rId2"/>
          <a:srcRect l="16667" r="16667"/>
          <a:stretch>
            <a:fillRect/>
          </a:stretch>
        </p:blipFill>
        <p:spPr>
          <a:xfrm>
            <a:off x="5399254" y="1623909"/>
            <a:ext cx="1500254" cy="1500254"/>
          </a:xfrm>
          <a:prstGeom prst="ellipse">
            <a:avLst/>
          </a:prstGeom>
        </p:spPr>
      </p:pic>
      <p:sp>
        <p:nvSpPr>
          <p:cNvPr id="7" name="TextBox 7"/>
          <p:cNvSpPr txBox="1"/>
          <p:nvPr/>
        </p:nvSpPr>
        <p:spPr>
          <a:xfrm>
            <a:off x="613814" y="2226284"/>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77000"/>
              </a:lnSpc>
            </a:pPr>
            <a:r>
              <a:rPr lang="en-US" sz="2325" b="1">
                <a:solidFill>
                  <a:schemeClr val="accent1">
                    <a:alpha val="100000"/>
                  </a:schemeClr>
                </a:solidFill>
                <a:latin typeface="Microsoft Yahei"/>
                <a:ea typeface="Microsoft Yahei"/>
                <a:cs typeface="Microsoft Yahei"/>
              </a:rPr>
              <a:t>实验计划制定</a:t>
            </a:r>
          </a:p>
        </p:txBody>
      </p:sp>
      <p:sp>
        <p:nvSpPr>
          <p:cNvPr id="8" name="TextBox 8"/>
          <p:cNvSpPr txBox="1"/>
          <p:nvPr/>
        </p:nvSpPr>
        <p:spPr>
          <a:xfrm>
            <a:off x="7300757" y="1971492"/>
            <a:ext cx="3121877"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负责协调实验室内部的实验安排，处理实验过程中的问题与矛盾，与实验人员和其他相关人员进行有效沟通。</a:t>
            </a:r>
          </a:p>
        </p:txBody>
      </p:sp>
      <p:sp>
        <p:nvSpPr>
          <p:cNvPr id="9" name="TextBox 9"/>
          <p:cNvSpPr txBox="1"/>
          <p:nvPr/>
        </p:nvSpPr>
        <p:spPr>
          <a:xfrm>
            <a:off x="7300757" y="1513149"/>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实验协调与沟通</a:t>
            </a:r>
          </a:p>
        </p:txBody>
      </p:sp>
      <p:pic>
        <p:nvPicPr>
          <p:cNvPr id="10" name="Picture 10"/>
          <p:cNvPicPr>
            <a:picLocks noChangeAspect="1"/>
          </p:cNvPicPr>
          <p:nvPr/>
        </p:nvPicPr>
        <p:blipFill>
          <a:blip r:embed="rId3"/>
          <a:srcRect l="17500" r="17500"/>
          <a:stretch>
            <a:fillRect/>
          </a:stretch>
        </p:blipFill>
        <p:spPr>
          <a:xfrm>
            <a:off x="5820153" y="3595858"/>
            <a:ext cx="2380229" cy="2380229"/>
          </a:xfrm>
          <a:prstGeom prst="ellipse">
            <a:avLst/>
          </a:prstGeom>
        </p:spPr>
      </p:pic>
      <p:pic>
        <p:nvPicPr>
          <p:cNvPr id="11" name="Picture 11"/>
          <p:cNvPicPr>
            <a:picLocks noChangeAspect="1"/>
          </p:cNvPicPr>
          <p:nvPr/>
        </p:nvPicPr>
        <p:blipFill>
          <a:blip r:embed="rId4"/>
          <a:srcRect l="16667" r="16667"/>
          <a:stretch>
            <a:fillRect/>
          </a:stretch>
        </p:blipFill>
        <p:spPr>
          <a:xfrm>
            <a:off x="3637042" y="3234923"/>
            <a:ext cx="1651452" cy="1651452"/>
          </a:xfrm>
          <a:prstGeom prst="ellipse">
            <a:avLst/>
          </a:prstGeom>
        </p:spPr>
      </p:pic>
      <p:sp>
        <p:nvSpPr>
          <p:cNvPr id="12" name="TextBox 12"/>
          <p:cNvSpPr txBox="1"/>
          <p:nvPr/>
        </p:nvSpPr>
        <p:spPr>
          <a:xfrm>
            <a:off x="8621512" y="4777233"/>
            <a:ext cx="3219450"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负责对实验过程进行质量控制，确保实验数据的准确性和可靠性，为科研项目的顺利开展提供保障。</a:t>
            </a:r>
          </a:p>
        </p:txBody>
      </p:sp>
      <p:sp>
        <p:nvSpPr>
          <p:cNvPr id="13" name="TextBox 13"/>
          <p:cNvSpPr txBox="1"/>
          <p:nvPr/>
        </p:nvSpPr>
        <p:spPr>
          <a:xfrm>
            <a:off x="8621512" y="4318890"/>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实验质量控制</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实验安排与协调</a:t>
              </a:r>
            </a:p>
          </p:txBody>
        </p:sp>
      </p:gr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4812" y="1067255"/>
            <a:ext cx="12205122" cy="3616657"/>
          </a:xfrm>
          <a:prstGeom prst="rect">
            <a:avLst/>
          </a:prstGeom>
          <a:solidFill>
            <a:srgbClr val="1E242F">
              <a:alpha val="37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562455" y="2990347"/>
            <a:ext cx="9434404" cy="110451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175" b="1">
                <a:solidFill>
                  <a:schemeClr val="dk1">
                    <a:alpha val="100000"/>
                  </a:schemeClr>
                </a:solidFill>
                <a:latin typeface="Microsoft Yahei"/>
                <a:ea typeface="Microsoft Yahei"/>
                <a:cs typeface="Microsoft Yahei"/>
              </a:rPr>
              <a:t>实验室管理员的职业发展路径</a:t>
            </a:r>
          </a:p>
        </p:txBody>
      </p:sp>
      <p:sp>
        <p:nvSpPr>
          <p:cNvPr id="4" name="TextBox 4"/>
          <p:cNvSpPr txBox="1"/>
          <p:nvPr/>
        </p:nvSpPr>
        <p:spPr>
          <a:xfrm>
            <a:off x="562455" y="1656300"/>
            <a:ext cx="7680985"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7650" b="1">
                <a:solidFill>
                  <a:schemeClr val="dk1">
                    <a:alpha val="100000"/>
                  </a:schemeClr>
                </a:solidFill>
                <a:latin typeface="Microsoft Yahei"/>
                <a:ea typeface="Microsoft Yahei"/>
                <a:cs typeface="Microsoft Yahei"/>
              </a:rPr>
              <a:t>03</a:t>
            </a:r>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TextBox 2"/>
          <p:cNvSpPr txBox="1"/>
          <p:nvPr/>
        </p:nvSpPr>
        <p:spPr>
          <a:xfrm>
            <a:off x="763829" y="1414808"/>
            <a:ext cx="673417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总结词</a:t>
            </a:r>
          </a:p>
        </p:txBody>
      </p:sp>
      <p:sp>
        <p:nvSpPr>
          <p:cNvPr id="3" name="TextBox 3"/>
          <p:cNvSpPr txBox="1"/>
          <p:nvPr/>
        </p:nvSpPr>
        <p:spPr>
          <a:xfrm>
            <a:off x="763829" y="2093647"/>
            <a:ext cx="67341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基础入门，掌握基本技能</a:t>
            </a:r>
          </a:p>
        </p:txBody>
      </p:sp>
      <p:sp>
        <p:nvSpPr>
          <p:cNvPr id="4" name="TextBox 4"/>
          <p:cNvSpPr txBox="1"/>
          <p:nvPr/>
        </p:nvSpPr>
        <p:spPr>
          <a:xfrm>
            <a:off x="689593" y="3949139"/>
            <a:ext cx="652462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详细描述</a:t>
            </a:r>
          </a:p>
        </p:txBody>
      </p:sp>
      <p:sp>
        <p:nvSpPr>
          <p:cNvPr id="5" name="TextBox 5"/>
          <p:cNvSpPr txBox="1"/>
          <p:nvPr/>
        </p:nvSpPr>
        <p:spPr>
          <a:xfrm>
            <a:off x="689593" y="4645945"/>
            <a:ext cx="68103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初级实验室管理员通常刚进入实验室管理领域，需要掌握实验室的基本操作和管理技能，包括实验器材的维护、实验试剂的管理、实验数据的记录与分析等。</a:t>
            </a:r>
          </a:p>
        </p:txBody>
      </p:sp>
      <p:sp>
        <p:nvSpPr>
          <p:cNvPr id="6" name="AutoShape 6"/>
          <p:cNvSpPr/>
          <p:nvPr/>
        </p:nvSpPr>
        <p:spPr>
          <a:xfrm>
            <a:off x="88440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3149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51424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9" name="Connector 9"/>
          <p:cNvCxnSpPr/>
          <p:nvPr/>
        </p:nvCxnSpPr>
        <p:spPr>
          <a:xfrm>
            <a:off x="1585874" y="6029346"/>
            <a:ext cx="6181975"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pic>
        <p:nvPicPr>
          <p:cNvPr id="10" name="Picture 10"/>
          <p:cNvPicPr>
            <a:picLocks noChangeAspect="1"/>
          </p:cNvPicPr>
          <p:nvPr/>
        </p:nvPicPr>
        <p:blipFill>
          <a:blip r:embed="rId2">
            <a:alphaModFix amt="70000"/>
          </a:blip>
          <a:srcRect l="25000" r="25000"/>
          <a:stretch>
            <a:fillRect/>
          </a:stretch>
        </p:blipFill>
        <p:spPr>
          <a:xfrm>
            <a:off x="7803289" y="1299241"/>
            <a:ext cx="3679824" cy="4906431"/>
          </a:xfrm>
          <a:prstGeom prst="rect">
            <a:avLst/>
          </a:prstGeom>
        </p:spPr>
      </p:pic>
      <p:sp>
        <p:nvSpPr>
          <p:cNvPr id="11" name="AutoShape 11"/>
          <p:cNvSpPr/>
          <p:nvPr/>
        </p:nvSpPr>
        <p:spPr>
          <a:xfrm>
            <a:off x="852680" y="3629459"/>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482520"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4" name="Connector 14"/>
          <p:cNvCxnSpPr/>
          <p:nvPr/>
        </p:nvCxnSpPr>
        <p:spPr>
          <a:xfrm>
            <a:off x="1554148" y="3703689"/>
            <a:ext cx="6181975"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初级实验室管理员</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866575" y="1250443"/>
            <a:ext cx="10458850" cy="243840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1300074" y="2175786"/>
            <a:ext cx="9582906"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rgbClr val="FFFFFF">
                    <a:alpha val="100000"/>
                  </a:srgbClr>
                </a:solidFill>
                <a:latin typeface="Microsoft Yahei"/>
                <a:ea typeface="Microsoft Yahei"/>
                <a:cs typeface="Microsoft Yahei"/>
              </a:rPr>
              <a:t>专业深化，独立承担任务</a:t>
            </a:r>
          </a:p>
        </p:txBody>
      </p:sp>
      <p:sp>
        <p:nvSpPr>
          <p:cNvPr id="4" name="TextBox 4"/>
          <p:cNvSpPr txBox="1"/>
          <p:nvPr/>
        </p:nvSpPr>
        <p:spPr>
          <a:xfrm>
            <a:off x="1300074" y="1380567"/>
            <a:ext cx="9417017" cy="8532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rgbClr val="FFFFFF">
                    <a:alpha val="100000"/>
                  </a:srgbClr>
                </a:solidFill>
                <a:latin typeface="Microsoft Yahei"/>
                <a:ea typeface="Microsoft Yahei"/>
                <a:cs typeface="Microsoft Yahei"/>
              </a:rPr>
              <a:t>总结词</a:t>
            </a:r>
          </a:p>
        </p:txBody>
      </p:sp>
      <p:sp>
        <p:nvSpPr>
          <p:cNvPr id="5" name="AutoShape 5"/>
          <p:cNvSpPr/>
          <p:nvPr/>
        </p:nvSpPr>
        <p:spPr>
          <a:xfrm>
            <a:off x="866575" y="3952506"/>
            <a:ext cx="10458850" cy="2438400"/>
          </a:xfrm>
          <a:prstGeom prst="round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1287882" y="4870218"/>
            <a:ext cx="9582150"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accent1">
                    <a:lumMod val="50000"/>
                    <a:alpha val="100000"/>
                  </a:schemeClr>
                </a:solidFill>
                <a:latin typeface="Microsoft Yahei"/>
                <a:ea typeface="Microsoft Yahei"/>
                <a:cs typeface="Microsoft Yahei"/>
              </a:rPr>
              <a:t>中级实验室管理员在技能和知识上有了更深入的积累，能够独立完成复杂的实验项目，负责实验室的日常运营和管理，并能够对初级管理员进行指导。</a:t>
            </a:r>
          </a:p>
        </p:txBody>
      </p:sp>
      <p:sp>
        <p:nvSpPr>
          <p:cNvPr id="7" name="TextBox 7"/>
          <p:cNvSpPr txBox="1"/>
          <p:nvPr/>
        </p:nvSpPr>
        <p:spPr>
          <a:xfrm>
            <a:off x="1287882" y="4099383"/>
            <a:ext cx="9677400" cy="7239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chemeClr val="accent1">
                    <a:alpha val="100000"/>
                  </a:schemeClr>
                </a:solidFill>
                <a:latin typeface="Microsoft Yahei"/>
                <a:ea typeface="Microsoft Yahei"/>
                <a:cs typeface="Microsoft Yahei"/>
              </a:rPr>
              <a:t>详细描述</a:t>
            </a:r>
          </a:p>
        </p:txBody>
      </p:sp>
      <p:cxnSp>
        <p:nvCxnSpPr>
          <p:cNvPr id="8" name="Connector 8"/>
          <p:cNvCxnSpPr/>
          <p:nvPr/>
        </p:nvCxnSpPr>
        <p:spPr>
          <a:xfrm>
            <a:off x="1473659" y="4829453"/>
            <a:ext cx="9220298" cy="0"/>
          </a:xfrm>
          <a:prstGeom prst="line">
            <a:avLst/>
          </a:prstGeom>
          <a:ln w="9525">
            <a:solidFill>
              <a:schemeClr val="accent1"/>
            </a:solidFill>
            <a:prstDash val="solid"/>
            <a:headEnd type="oval"/>
            <a:tailEnd type="none"/>
          </a:ln>
        </p:spPr>
        <p:style>
          <a:lnRef idx="0">
            <a:schemeClr val="accent1"/>
          </a:lnRef>
          <a:fillRef idx="1">
            <a:schemeClr val="accent1"/>
          </a:fillRef>
          <a:effectRef idx="0">
            <a:schemeClr val="accent1"/>
          </a:effectRef>
          <a:fontRef idx="minor">
            <a:schemeClr val="lt1"/>
          </a:fontRef>
        </p:style>
      </p:cxnSp>
      <p:cxnSp>
        <p:nvCxnSpPr>
          <p:cNvPr id="9" name="Connector 9"/>
          <p:cNvCxnSpPr/>
          <p:nvPr/>
        </p:nvCxnSpPr>
        <p:spPr>
          <a:xfrm>
            <a:off x="1481378" y="2175786"/>
            <a:ext cx="9220298" cy="0"/>
          </a:xfrm>
          <a:prstGeom prst="line">
            <a:avLst/>
          </a:prstGeom>
          <a:ln w="9525">
            <a:solidFill>
              <a:schemeClr val="accent1">
                <a:lumMod val="20000"/>
                <a:lumOff val="80000"/>
              </a:schemeClr>
            </a:solidFill>
            <a:prstDash val="solid"/>
            <a:headEnd type="oval"/>
            <a:tailEnd type="none"/>
          </a:ln>
        </p:spPr>
        <p:style>
          <a:lnRef idx="0">
            <a:schemeClr val="accent1"/>
          </a:lnRef>
          <a:fillRef idx="1">
            <a:schemeClr val="accent1"/>
          </a:fillRef>
          <a:effectRef idx="0">
            <a:schemeClr val="accent1"/>
          </a:effectRef>
          <a:fontRef idx="minor">
            <a:schemeClr val="lt1"/>
          </a:fontRef>
        </p:style>
      </p:cxnSp>
      <p:grpSp>
        <p:nvGrpSpPr>
          <p:cNvPr id="10" name="Group 10"/>
          <p:cNvGrpSpPr/>
          <p:nvPr/>
        </p:nvGrpSpPr>
        <p:grpSpPr>
          <a:xfrm>
            <a:off x="454963" y="93878"/>
            <a:ext cx="10641129" cy="914400"/>
            <a:chOff x="454963" y="93878"/>
            <a:chExt cx="10641129" cy="914400"/>
          </a:xfrm>
        </p:grpSpPr>
        <p:sp>
          <p:nvSpPr>
            <p:cNvPr id="11" name="AutoShape 1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TextBox 3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中级实验室管理员</a:t>
              </a:r>
            </a:p>
          </p:txBody>
        </p:sp>
      </p:gr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https://d.book118.com/676053241125010044</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F7F7F7"/>
      </a:dk1>
      <a:lt1>
        <a:srgbClr val="000000"/>
      </a:lt1>
      <a:dk2>
        <a:srgbClr val="FFFFFF"/>
      </a:dk2>
      <a:lt2>
        <a:srgbClr val="000000"/>
      </a:lt2>
      <a:accent1>
        <a:srgbClr val="8C8C8C"/>
      </a:accent1>
      <a:accent2>
        <a:srgbClr val="A8A8A8"/>
      </a:accent2>
      <a:accent3>
        <a:srgbClr val="7B7B7B"/>
      </a:accent3>
      <a:accent4>
        <a:srgbClr val="515151"/>
      </a:accent4>
      <a:accent5>
        <a:srgbClr val="60727F"/>
      </a:accent5>
      <a:accent6>
        <a:srgbClr val="444444"/>
      </a:accent6>
      <a:hlink>
        <a:srgbClr val="0000FF"/>
      </a:hlink>
      <a:folHlink>
        <a:srgbClr val="800080"/>
      </a:folHlink>
    </a:clrScheme>
    <a:fontScheme name="Office">
      <a:majorFont>
        <a:latin typeface="Calibri"/>
        <a:ea typeface="Calibri"/>
        <a:cs typeface="Arial"/>
        <a:font script="Uigh" typeface="Microsoft Uighur"/>
        <a:font script="Beng" typeface="Vrinda"/>
        <a:font script="Thai" typeface="Angsana New"/>
        <a:font script="Mlym" typeface="Kartika"/>
        <a:font script="Yiii" typeface="Microsoft Yi Baiti"/>
        <a:font script="Cher" typeface="Plantagenet Cherokee"/>
        <a:font script="Orya" typeface="Kalinga"/>
        <a:font script="Gujr" typeface="Shruti"/>
        <a:font script="Viet" typeface="Times New Roman"/>
        <a:font script="Arab" typeface="Times New Roman"/>
        <a:font script="Hebr" typeface="Times New Roman"/>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MoolBoran"/>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ajorFont>
      <a:minorFont>
        <a:latin typeface="Calibri"/>
        <a:ea typeface="Calibri"/>
        <a:cs typeface="Arial"/>
        <a:font script="Uigh" typeface="Microsoft Uighur"/>
        <a:font script="Beng" typeface="Vrinda"/>
        <a:font script="Thai" typeface="Cordia New"/>
        <a:font script="Mlym" typeface="Kartika"/>
        <a:font script="Yiii" typeface="Microsoft Yi Baiti"/>
        <a:font script="Cher" typeface="Plantagenet Cherokee"/>
        <a:font script="Orya" typeface="Kalinga"/>
        <a:font script="Gujr" typeface="Shruti"/>
        <a:font script="Viet" typeface="Arial"/>
        <a:font script="Arab" typeface="Arial"/>
        <a:font script="Hebr" typeface="Arial"/>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DaunPenh"/>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74</Paragraphs>
  <Slides>15</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15</vt:i4>
      </vt:variant>
    </vt:vector>
  </HeadingPairs>
  <TitlesOfParts>
    <vt:vector baseType="lpstr" size="19">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2024-09-12T23:05:27.812</cp:lastPrinted>
  <dcterms:created xsi:type="dcterms:W3CDTF">2024-09-12T15:05:27Z</dcterms:created>
  <dcterms:modified xsi:type="dcterms:W3CDTF">2024-09-12T15:05:29Z</dcterms:modified>
</cp:coreProperties>
</file>