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2E9EB7C-6335-42A0-8187-176F33BAA37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9" name="PlaceHolder 1"/>
          <p:cNvSpPr>
            <a:spLocks noGrp="1"/>
          </p:cNvSpPr>
          <p:nvPr>
            <p:ph type="sldImg"/>
          </p:nvPr>
        </p:nvSpPr>
        <p:spPr>
          <a:xfrm>
            <a:off x="685800" y="1143000"/>
            <a:ext cx="5486040" cy="3085920"/>
          </a:xfrm>
          <a:prstGeom prst="rect">
            <a:avLst/>
          </a:prstGeom>
          <a:ln w="0">
            <a:noFill/>
          </a:ln>
        </p:spPr>
      </p:sp>
      <p:sp>
        <p:nvSpPr>
          <p:cNvPr id="32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2" name="PlaceHolder 1"/>
          <p:cNvSpPr>
            <a:spLocks noGrp="1"/>
          </p:cNvSpPr>
          <p:nvPr>
            <p:ph type="sldImg"/>
          </p:nvPr>
        </p:nvSpPr>
        <p:spPr>
          <a:xfrm>
            <a:off x="685800" y="1143000"/>
            <a:ext cx="5486040" cy="3085920"/>
          </a:xfrm>
          <a:prstGeom prst="rect">
            <a:avLst/>
          </a:prstGeom>
          <a:ln w="0">
            <a:noFill/>
          </a:ln>
        </p:spPr>
      </p:sp>
      <p:sp>
        <p:nvSpPr>
          <p:cNvPr id="32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B69622-B041-4525-A547-309A9C4EED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8A67BC-6318-4F77-8368-12BD1D40FA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4F0C83-41E8-42D5-A0FB-9D62CFC50D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68197F-3FAC-4317-B284-A87F6F3296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A73C6E-4461-4305-B955-33E568EA10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C44681-DF14-4F79-A9C5-C0228F63D8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9A929E-1F34-474E-AF17-AB044FA474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6DE9EA-C38A-40CE-A914-5FE8D1A8B8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9E5D19-8FCA-4CC0-8EDF-253E8261A6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E2D45A-98F9-42F4-97DA-B2CDAB898C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C8EC07-F069-4488-A150-ADB7B081BB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2AE0D06-37ED-4879-B07F-5C85D6CEA35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04D4BB1-EDF3-4769-BD0F-06FD31439B9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6055202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仓库管理的货物分类</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仓库管理的货物分类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货物分类的优势</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货物分类的实践技巧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货物分类的应用案例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货物分类的未来趋势</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仓库管理的货物分类</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仓库管理的重要性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仓库管理是企业运营的重要组成部分，有效的仓库管理可以提高企业的运营效率和成本控制。货物分类作为仓库管理的基础，能够帮助企业提高仓库操作效率，规范管理流程，确保货物安全存储和快速出货。</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货物分类的意义</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更好地了解货物存储情况</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提高仓库库存的可视性和管理效率</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提高操作效率</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有利于货物的选取、装载和出货操作</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降低库存积压风险</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促进库存周转</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提高物流管理效率</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改善货物定位和追踪</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按照货物用途分类</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易碎品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贵重品</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按照货物来源分类</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供应商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渠道</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按照货物去向分类</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订单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客户</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货物分类的方法</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按照货物特性分类</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大小</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形状</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重量</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货物分类的流程</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明确分类依据</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确定货物分类的标准和方法</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确保货物安全存储</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设定存储位置和管理措施</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标识清晰明了</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对各类货物进行归类和标记</a:t>
            </a:r>
            <a:endParaRPr lang="en-US" sz="3000" b="0" strike="noStrike" spc="-1">
              <a:solidFill>
                <a:srgbClr val="000000"/>
              </a:solidFill>
              <a:latin typeface="Arial"/>
            </a:endParaRPr>
          </a:p>
        </p:txBody>
      </p:sp>
      <p:sp>
        <p:nvSpPr>
          <p:cNvPr id="11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测试</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这是一段测试文本，用于填充</a:t>
            </a:r>
            <a:r>
              <a:rPr lang="en-US" sz="2500" b="0" strike="noStrike" spc="-1">
                <a:solidFill>
                  <a:schemeClr val="dk1">
                    <a:lumMod val="85000"/>
                    <a:lumOff val="15000"/>
                  </a:schemeClr>
                </a:solidFill>
                <a:latin typeface="微软雅黑"/>
                <a:ea typeface="微软雅黑"/>
              </a:rPr>
              <a:t>PPT</a:t>
            </a:r>
            <a:r>
              <a:rPr lang="zh-CN" sz="2500" b="0" strike="noStrike" spc="-1">
                <a:solidFill>
                  <a:schemeClr val="dk1">
                    <a:lumMod val="85000"/>
                    <a:lumOff val="15000"/>
                  </a:schemeClr>
                </a:solidFill>
                <a:latin typeface="微软雅黑"/>
                <a:ea typeface="微软雅黑"/>
              </a:rPr>
              <a:t>页面内容。这是一段测试文本，用于填充</a:t>
            </a:r>
            <a:r>
              <a:rPr lang="en-US" sz="2500" b="0" strike="noStrike" spc="-1">
                <a:solidFill>
                  <a:schemeClr val="dk1">
                    <a:lumMod val="85000"/>
                    <a:lumOff val="15000"/>
                  </a:schemeClr>
                </a:solidFill>
                <a:latin typeface="微软雅黑"/>
                <a:ea typeface="微软雅黑"/>
              </a:rPr>
              <a:t>PPT</a:t>
            </a:r>
            <a:r>
              <a:rPr lang="zh-CN" sz="2500" b="0" strike="noStrike" spc="-1">
                <a:solidFill>
                  <a:schemeClr val="dk1">
                    <a:lumMod val="85000"/>
                    <a:lumOff val="15000"/>
                  </a:schemeClr>
                </a:solidFill>
                <a:latin typeface="微软雅黑"/>
                <a:ea typeface="微软雅黑"/>
              </a:rPr>
              <a:t>页面内容。这是一段测试文本，用于填充</a:t>
            </a:r>
            <a:r>
              <a:rPr lang="en-US" sz="2500" b="0" strike="noStrike" spc="-1">
                <a:solidFill>
                  <a:schemeClr val="dk1">
                    <a:lumMod val="85000"/>
                    <a:lumOff val="15000"/>
                  </a:schemeClr>
                </a:solidFill>
                <a:latin typeface="微软雅黑"/>
                <a:ea typeface="微软雅黑"/>
              </a:rPr>
              <a:t>PPT</a:t>
            </a:r>
            <a:r>
              <a:rPr lang="zh-CN" sz="2500" b="0" strike="noStrike" spc="-1">
                <a:solidFill>
                  <a:schemeClr val="dk1">
                    <a:lumMod val="85000"/>
                    <a:lumOff val="15000"/>
                  </a:schemeClr>
                </a:solidFill>
                <a:latin typeface="微软雅黑"/>
                <a:ea typeface="微软雅黑"/>
              </a:rPr>
              <a:t>页面内容。这是一段测试文本，用于填充</a:t>
            </a:r>
            <a:r>
              <a:rPr lang="en-US" sz="2500" b="0" strike="noStrike" spc="-1">
                <a:solidFill>
                  <a:schemeClr val="dk1">
                    <a:lumMod val="85000"/>
                    <a:lumOff val="15000"/>
                  </a:schemeClr>
                </a:solidFill>
                <a:latin typeface="微软雅黑"/>
                <a:ea typeface="微软雅黑"/>
              </a:rPr>
              <a:t>PPT</a:t>
            </a:r>
            <a:r>
              <a:rPr lang="zh-CN" sz="2500" b="0" strike="noStrike" spc="-1">
                <a:solidFill>
                  <a:schemeClr val="dk1">
                    <a:lumMod val="85000"/>
                    <a:lumOff val="15000"/>
                  </a:schemeClr>
                </a:solidFill>
                <a:latin typeface="微软雅黑"/>
                <a:ea typeface="微软雅黑"/>
              </a:rPr>
              <a:t>页面内容。这是一段测试文本，用于填充</a:t>
            </a:r>
            <a:r>
              <a:rPr lang="en-US" sz="2500" b="0" strike="noStrike" spc="-1">
                <a:solidFill>
                  <a:schemeClr val="dk1">
                    <a:lumMod val="85000"/>
                    <a:lumOff val="15000"/>
                  </a:schemeClr>
                </a:solidFill>
                <a:latin typeface="微软雅黑"/>
                <a:ea typeface="微软雅黑"/>
              </a:rPr>
              <a:t>PPT</a:t>
            </a:r>
            <a:r>
              <a:rPr lang="zh-CN" sz="2500" b="0" strike="noStrike" spc="-1">
                <a:solidFill>
                  <a:schemeClr val="dk1">
                    <a:lumMod val="85000"/>
                    <a:lumOff val="15000"/>
                  </a:schemeClr>
                </a:solidFill>
                <a:latin typeface="微软雅黑"/>
                <a:ea typeface="微软雅黑"/>
              </a:rPr>
              <a:t>页面内容。这是一段测试文本，用于填充</a:t>
            </a:r>
            <a:r>
              <a:rPr lang="en-US" sz="2500" b="0" strike="noStrike" spc="-1">
                <a:solidFill>
                  <a:schemeClr val="dk1">
                    <a:lumMod val="85000"/>
                    <a:lumOff val="15000"/>
                  </a:schemeClr>
                </a:solidFill>
                <a:latin typeface="微软雅黑"/>
                <a:ea typeface="微软雅黑"/>
              </a:rPr>
              <a:t>PPT</a:t>
            </a:r>
            <a:r>
              <a:rPr lang="zh-CN" sz="2500" b="0" strike="noStrike" spc="-1">
                <a:solidFill>
                  <a:schemeClr val="dk1">
                    <a:lumMod val="85000"/>
                    <a:lumOff val="15000"/>
                  </a:schemeClr>
                </a:solidFill>
                <a:latin typeface="微软雅黑"/>
                <a:ea typeface="微软雅黑"/>
              </a:rPr>
              <a:t>页面内容。这是一段测试文本，用于填充</a:t>
            </a:r>
            <a:r>
              <a:rPr lang="en-US" sz="2500" b="0" strike="noStrike" spc="-1">
                <a:solidFill>
                  <a:schemeClr val="dk1">
                    <a:lumMod val="85000"/>
                    <a:lumOff val="15000"/>
                  </a:schemeClr>
                </a:solidFill>
                <a:latin typeface="微软雅黑"/>
                <a:ea typeface="微软雅黑"/>
              </a:rPr>
              <a:t>PPT</a:t>
            </a:r>
            <a:r>
              <a:rPr lang="zh-CN" sz="2500" b="0" strike="noStrike" spc="-1">
                <a:solidFill>
                  <a:schemeClr val="dk1">
                    <a:lumMod val="85000"/>
                    <a:lumOff val="15000"/>
                  </a:schemeClr>
                </a:solidFill>
                <a:latin typeface="微软雅黑"/>
                <a:ea typeface="微软雅黑"/>
              </a:rPr>
              <a:t>页面内容。这是一段测试文本，用于填充</a:t>
            </a:r>
            <a:r>
              <a:rPr lang="en-US" sz="2500" b="0" strike="noStrike" spc="-1">
                <a:solidFill>
                  <a:schemeClr val="dk1">
                    <a:lumMod val="85000"/>
                    <a:lumOff val="15000"/>
                  </a:schemeClr>
                </a:solidFill>
                <a:latin typeface="微软雅黑"/>
                <a:ea typeface="微软雅黑"/>
              </a:rPr>
              <a:t>PPT</a:t>
            </a:r>
            <a:r>
              <a:rPr lang="zh-CN" sz="2500" b="0" strike="noStrike" spc="-1">
                <a:solidFill>
                  <a:schemeClr val="dk1">
                    <a:lumMod val="85000"/>
                    <a:lumOff val="15000"/>
                  </a:schemeClr>
                </a:solidFill>
                <a:latin typeface="微软雅黑"/>
                <a:ea typeface="微软雅黑"/>
              </a:rPr>
              <a:t>页面内容。</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货物分类的优势</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提高仓库管理效率</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货物分类可以减少搜寻和取货时间，提高作业效率。此外，提高货物的可追踪性，降低错误发货和丢失的风险，进一步提高管理效率。</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优化库存布局</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提高空间利用率</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合理布局</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减少占用空间</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存储密度</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降低损耗和损坏率</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有效管理降低损耗</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降低损耗率</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提高存放品质</a:t>
            </a:r>
            <a:endParaRPr lang="en-US" sz="2000" b="0" strike="noStrike" spc="-1">
              <a:solidFill>
                <a:srgbClr val="000000"/>
              </a:solidFill>
              <a:latin typeface="Arial"/>
            </a:endParaRPr>
          </a:p>
        </p:txBody>
      </p:sp>
      <p:sp>
        <p:nvSpPr>
          <p:cNvPr id="1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降低损坏率</a:t>
            </a:r>
            <a:endParaRPr lang="en-US" sz="3000" b="0" strike="noStrike" spc="-1">
              <a:solidFill>
                <a:srgbClr val="000000"/>
              </a:solidFill>
              <a:latin typeface="Arial"/>
            </a:endParaRPr>
          </a:p>
        </p:txBody>
      </p:sp>
      <p:sp>
        <p:nvSpPr>
          <p:cNvPr id="14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提高客户体验</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提升速度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提供定制化服务</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提高客户满意度</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提高发货准确率</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通过货物分类提高准确度</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综上所述，货物分类在仓库管理中具有诸多优势，可以提高效率、优化布局、降低损耗率和提高客户满意度，是提升仓库管理水平的重要手段。</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货物分类的实践技巧</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设定明确的分类标准</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仓库管理中，设定明确的货物分类标准至关重要。定义清晰的分类标准涵盖尺寸、重量、价值等方面的要求，可以帮助仓库人员快速准确地对货物进行分类。此外，根据货物的属性和特点制定相应的分类规则也能提高管理效率和准确性。</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标注清晰的货物信息</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分类清晰明确</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分类标注</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准确记录重量信息</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重量标注</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记录货物尺寸方便管理</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尺寸标注</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建立有效的分类系统</a:t>
            </a:r>
            <a:endParaRPr lang="en-US" sz="3600" b="0" strike="noStrike" spc="-1">
              <a:solidFill>
                <a:schemeClr val="dk1"/>
              </a:solidFill>
              <a:latin typeface="Arial"/>
            </a:endParaRPr>
          </a:p>
        </p:txBody>
      </p:sp>
      <p:sp>
        <p:nvSpPr>
          <p:cNvPr id="17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系统化管理不同类型货物</a:t>
            </a:r>
            <a:endParaRPr lang="en-US" sz="2000" b="0" strike="noStrike" spc="-1">
              <a:solidFill>
                <a:srgbClr val="000000"/>
              </a:solidFill>
              <a:latin typeface="Arial"/>
            </a:endParaRPr>
          </a:p>
        </p:txBody>
      </p:sp>
      <p:sp>
        <p:nvSpPr>
          <p:cNvPr id="17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分类代码</a:t>
            </a:r>
            <a:endParaRPr lang="en-US" sz="3000" b="0" strike="noStrike" spc="-1">
              <a:solidFill>
                <a:srgbClr val="000000"/>
              </a:solidFill>
              <a:latin typeface="Arial"/>
            </a:endParaRPr>
          </a:p>
        </p:txBody>
      </p:sp>
      <p:sp>
        <p:nvSpPr>
          <p:cNvPr id="17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明确规定存储准则</a:t>
            </a:r>
            <a:endParaRPr lang="en-US" sz="2000" b="0" strike="noStrike" spc="-1">
              <a:solidFill>
                <a:srgbClr val="000000"/>
              </a:solidFill>
              <a:latin typeface="Arial"/>
            </a:endParaRPr>
          </a:p>
        </p:txBody>
      </p:sp>
      <p:sp>
        <p:nvSpPr>
          <p:cNvPr id="18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存储规则</a:t>
            </a:r>
            <a:endParaRPr lang="en-US" sz="3000" b="0" strike="noStrike" spc="-1">
              <a:solidFill>
                <a:srgbClr val="000000"/>
              </a:solidFill>
              <a:latin typeface="Arial"/>
            </a:endParaRPr>
          </a:p>
        </p:txBody>
      </p:sp>
      <p:sp>
        <p:nvSpPr>
          <p:cNvPr id="18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合理规划存储空间</a:t>
            </a:r>
            <a:endParaRPr lang="en-US" sz="2000" b="0" strike="noStrike" spc="-1">
              <a:solidFill>
                <a:srgbClr val="000000"/>
              </a:solidFill>
              <a:latin typeface="Arial"/>
            </a:endParaRPr>
          </a:p>
        </p:txBody>
      </p:sp>
      <p:sp>
        <p:nvSpPr>
          <p:cNvPr id="18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存放位置</a:t>
            </a:r>
            <a:endParaRPr lang="en-US" sz="3000" b="0" strike="noStrike" spc="-1">
              <a:solidFill>
                <a:srgbClr val="000000"/>
              </a:solidFill>
              <a:latin typeface="Arial"/>
            </a:endParaRPr>
          </a:p>
        </p:txBody>
      </p:sp>
      <p:sp>
        <p:nvSpPr>
          <p:cNvPr id="184"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分类管理考核</a:t>
            </a:r>
            <a:endParaRPr lang="en-US" sz="2200" b="0" strike="noStrike" spc="-1">
              <a:solidFill>
                <a:srgbClr val="000000"/>
              </a:solidFill>
              <a:latin typeface="Arial"/>
            </a:endParaRPr>
          </a:p>
        </p:txBody>
      </p:sp>
      <p:sp>
        <p:nvSpPr>
          <p:cNvPr id="18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定期评估分类表现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持续提升管理水平</a:t>
            </a:r>
            <a:endParaRPr lang="en-US" sz="1500" b="0" strike="noStrike" spc="-1">
              <a:solidFill>
                <a:srgbClr val="000000"/>
              </a:solidFill>
              <a:latin typeface="Arial"/>
            </a:endParaRPr>
          </a:p>
        </p:txBody>
      </p:sp>
      <p:sp>
        <p:nvSpPr>
          <p:cNvPr id="18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纠正改进</a:t>
            </a:r>
            <a:endParaRPr lang="en-US" sz="2200" b="0" strike="noStrike" spc="-1">
              <a:solidFill>
                <a:srgbClr val="000000"/>
              </a:solidFill>
              <a:latin typeface="Arial"/>
            </a:endParaRPr>
          </a:p>
        </p:txBody>
      </p:sp>
      <p:sp>
        <p:nvSpPr>
          <p:cNvPr id="19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及时纠正不足之处</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持续改进管理效率</a:t>
            </a:r>
            <a:endParaRPr lang="en-US" sz="1500" b="0" strike="noStrike" spc="-1">
              <a:solidFill>
                <a:srgbClr val="000000"/>
              </a:solidFill>
              <a:latin typeface="Arial"/>
            </a:endParaRPr>
          </a:p>
        </p:txBody>
      </p:sp>
      <p:sp>
        <p:nvSpPr>
          <p:cNvPr id="19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培训仓库人员</a:t>
            </a:r>
            <a:endParaRPr lang="en-US" sz="3600" b="0" strike="noStrike" spc="-1">
              <a:solidFill>
                <a:schemeClr val="dk1"/>
              </a:solidFill>
              <a:latin typeface="Arial"/>
            </a:endParaRPr>
          </a:p>
        </p:txBody>
      </p:sp>
      <p:sp>
        <p:nvSpPr>
          <p:cNvPr id="19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货物分类管理培训</a:t>
            </a:r>
            <a:endParaRPr lang="en-US" sz="2200" b="0" strike="noStrike" spc="-1">
              <a:solidFill>
                <a:srgbClr val="000000"/>
              </a:solidFill>
              <a:latin typeface="Arial"/>
            </a:endParaRPr>
          </a:p>
        </p:txBody>
      </p:sp>
      <p:sp>
        <p:nvSpPr>
          <p:cNvPr id="19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确保理解分类标准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提高分类准确性</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https://d.book118.com/676055202012010104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仓库管理的货物分类</vt:lpstr>
      <vt:lpstr>目录</vt:lpstr>
      <vt:lpstr>第1章 仓库管理的货物分类</vt:lpstr>
      <vt:lpstr> </vt:lpstr>
      <vt:lpstr>货物分类的意义</vt:lpstr>
      <vt:lpstr>货物分类的方法</vt:lpstr>
      <vt:lpstr>货物分类的流程</vt:lpstr>
      <vt:lpstr>测试</vt:lpstr>
      <vt:lpstr>第2章 货物分类的优势</vt:lpstr>
      <vt:lpstr> </vt:lpstr>
      <vt:lpstr>优化库存布局</vt:lpstr>
      <vt:lpstr>降低损耗和损坏率</vt:lpstr>
      <vt:lpstr>提高客户满意度</vt:lpstr>
      <vt:lpstr>总结</vt:lpstr>
      <vt:lpstr>第3章 货物分类的实践技巧</vt:lpstr>
      <vt:lpstr> </vt:lpstr>
      <vt:lpstr>标注清晰的货物信息</vt:lpstr>
      <vt:lpstr>建立有效的分类系统</vt:lpstr>
      <vt:lpstr>培训仓库人员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2024-09-29T14:09:46.508</cp:lastPrinted>
  <dcterms:created xsi:type="dcterms:W3CDTF">2024-09-29T06:09:46Z</dcterms:created>
  <dcterms:modified xsi:type="dcterms:W3CDTF">2024-09-29T06:09:48Z</dcterms:modified>
</cp:coreProperties>
</file>