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08CB53-173A-4B89-AAF4-A6D8796764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3301BE-3BE2-4208-B3A4-D9C021CC97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D3160D-9F43-46E9-BDA9-50F380F0B4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C7C939-2569-460E-AF01-D72FA3F39B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DF83D2-0BC9-422E-B380-2F4600D962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BF6D0A-0BF6-43C3-8E0C-922B98D207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D9EC32-FED9-4D5A-9905-6E8E33E9C5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F38775-936A-41F6-B034-149D9B58C1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4DE085-117E-472A-A405-2005C4D1AF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530A76-7B2B-4B30-98E4-04DAE85728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FFBDF4-59E6-4546-9242-FEC755D19B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6102013212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描述统计量方差齐性检验样本均数图P值大于005不拒绝H0故认为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方差齐性检验原理及方法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样本均数图绘制与解读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P值计算与意义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假设检验决策规则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实例分析：某数据集方差齐性检验与样本均数图绘制</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引言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763829" y="1610750"/>
            <a:ext cx="2553871" cy="1315135"/>
            <a:chOff x="763829" y="1610750"/>
            <a:chExt cx="2553871" cy="1315135"/>
          </a:xfrm>
        </p:grpSpPr>
        <p:sp>
          <p:nvSpPr>
            <p:cNvPr id="3" name="AutoShape 3"/>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在统计学中，方差齐性检验是用于比较两个或多个样本的方差是否相等的检验方法。</a:t>
              </a:r>
              <a:endParaRPr lang="en-US" sz="1100"/>
            </a:p>
          </p:txBody>
        </p:sp>
      </p:grpSp>
      <p:grpSp>
        <p:nvGrpSpPr>
          <p:cNvPr id="4" name="Group 4"/>
          <p:cNvGrpSpPr/>
          <p:nvPr/>
        </p:nvGrpSpPr>
        <p:grpSpPr>
          <a:xfrm>
            <a:off x="8888726" y="1610750"/>
            <a:ext cx="2569478" cy="1377562"/>
            <a:chOff x="8888726" y="1610750"/>
            <a:chExt cx="2569478" cy="1377562"/>
          </a:xfrm>
        </p:grpSpPr>
        <p:sp>
          <p:nvSpPr>
            <p:cNvPr id="5" name="AutoShape 5"/>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P值大于0.05表示在统计学上没有足够证据拒绝原假设H0。</a:t>
              </a:r>
              <a:endParaRPr lang="en-US" sz="1100"/>
            </a:p>
          </p:txBody>
        </p:sp>
      </p:gr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
        <p:nvSpPr>
          <p:cNvPr id="28" name="AutoShape 28"/>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样本均数图是一种可视化工具，用于展示不同组别样本均数的分布情况。</a:t>
            </a:r>
            <a:endParaRPr lang="en-US" sz="1100"/>
          </a:p>
        </p:txBody>
      </p:sp>
      <p:sp>
        <p:nvSpPr>
          <p:cNvPr id="29" name="AutoShape 29"/>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本研究旨在通过方差齐性检验和样本均数图，探讨不同组别之间是否存在显著差异，并基于P值判断是否拒绝H0。</a:t>
            </a:r>
            <a:endParaRPr lang="en-US" sz="1100"/>
          </a:p>
        </p:txBody>
      </p:sp>
      <p:pic>
        <p:nvPicPr>
          <p:cNvPr id="30" name="Picture 30"/>
          <p:cNvPicPr>
            <a:picLocks noChangeAspect="1"/>
          </p:cNvPicPr>
          <p:nvPr/>
        </p:nvPicPr>
        <p:blipFill>
          <a:blip r:embed="rId2"/>
          <a:srcRect l="14502" r="14502"/>
          <a:stretch>
            <a:fillRect/>
          </a:stretch>
        </p:blipFill>
        <p:spPr>
          <a:xfrm>
            <a:off x="3352886" y="2055085"/>
            <a:ext cx="2476500" cy="2476500"/>
          </a:xfrm>
          <a:prstGeom prst="ellipse">
            <a:avLst/>
          </a:prstGeom>
        </p:spPr>
      </p:pic>
      <p:pic>
        <p:nvPicPr>
          <p:cNvPr id="31" name="Picture 31"/>
          <p:cNvPicPr>
            <a:picLocks noChangeAspect="1"/>
          </p:cNvPicPr>
          <p:nvPr/>
        </p:nvPicPr>
        <p:blipFill>
          <a:blip r:embed="rId3"/>
          <a:stretch>
            <a:fillRect/>
          </a:stretch>
        </p:blipFill>
        <p:spPr>
          <a:xfrm>
            <a:off x="6374798" y="2055085"/>
            <a:ext cx="2476500" cy="2476500"/>
          </a:xfrm>
          <a:prstGeom prst="ellipse">
            <a:avLst/>
          </a:prstGeom>
        </p:spPr>
      </p:pic>
      <p:grpSp>
        <p:nvGrpSpPr>
          <p:cNvPr id="32" name="Group 32"/>
          <p:cNvGrpSpPr/>
          <p:nvPr/>
        </p:nvGrpSpPr>
        <p:grpSpPr>
          <a:xfrm>
            <a:off x="3352886" y="2107432"/>
            <a:ext cx="665795" cy="665791"/>
            <a:chOff x="3352886" y="2107432"/>
            <a:chExt cx="665795" cy="665791"/>
          </a:xfrm>
        </p:grpSpPr>
        <p:sp>
          <p:nvSpPr>
            <p:cNvPr id="33" name="AutoShape 33"/>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Freeform 34"/>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8174522" y="2107432"/>
            <a:ext cx="665795" cy="665791"/>
            <a:chOff x="8174522" y="2107432"/>
            <a:chExt cx="665795" cy="665791"/>
          </a:xfrm>
        </p:grpSpPr>
        <p:sp>
          <p:nvSpPr>
            <p:cNvPr id="36" name="AutoShape 36"/>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Freeform 37"/>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252748" y="4178300"/>
            <a:ext cx="665795" cy="665791"/>
            <a:chOff x="4252748" y="4178300"/>
            <a:chExt cx="665795" cy="665791"/>
          </a:xfrm>
        </p:grpSpPr>
        <p:sp>
          <p:nvSpPr>
            <p:cNvPr id="39" name="AutoShape 39"/>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Freeform 40"/>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7274660" y="4178300"/>
            <a:ext cx="665795" cy="665791"/>
            <a:chOff x="7274660" y="4178300"/>
            <a:chExt cx="665795" cy="665791"/>
          </a:xfrm>
        </p:grpSpPr>
        <p:sp>
          <p:nvSpPr>
            <p:cNvPr id="42" name="AutoShape 4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Freeform 43"/>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原假设（H0）与备择假设（H1）</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原假设通常是研究者想要推翻的假设，而备择假设则是研究者希望证实的假设。</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检验统计量是用于计算P值的统计量，P值表示观察到的数据与原假设之间不一致的程度。</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显著性水平是事先设定的一个阈值，用于判断P值是否足够小以拒绝原假设；拒绝域是指当检验统计量落入该区域时，我们将拒绝原假设。</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第一类错误是指错误地拒绝原假设，第二类错误是指错误地接受原假设。在实际应用中，需要权衡两类错误的概率以选择合适的显著性水平。</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检验统计量与P值</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显著性水平与拒绝域</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第一类错误与第二类错误</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假设检验基本概念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方差齐性检验原理及方法</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4500" r="24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方差齐性是指不同组别或条件下的数据方差相等。在统计分析中，方差齐性是一个重要假设，它关系到后续参数检验（如t检验、方差分析）的准确性和可靠性。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如果数据满足方差齐性，那么可以使用参数检验方法对数据进行分析，这些方法通常具有较高的检验效能和准确性。如果数据不满足方差齐性，使用参数检验方法可能会导致错误的结论。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方差齐性定义及意义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检验方法及步骤</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Levene检验：通过比较各组数据的中位数绝对偏差是否相等来判断方差是否齐性。</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1. 计算各组数据的中位数。</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2. 计算各组数据的绝对偏差。</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3. 比较各组绝对偏差的均值是否相等。</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Bartlett检验：通过比较各组数据的卡方统计量是否相等来判断方差是否齐性。</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1. 计算各组数据的卡方统计量。</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检验方法及步骤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893359" y="4795838"/>
            <a:ext cx="2808699" cy="807127"/>
          </a:xfrm>
          <a:prstGeom prst="rect">
            <a:avLst/>
          </a:prstGeom>
        </p:spPr>
      </p:pic>
      <p:pic>
        <p:nvPicPr>
          <p:cNvPr id="3" name="Picture 3"/>
          <p:cNvPicPr>
            <a:picLocks noChangeAspect="1"/>
          </p:cNvPicPr>
          <p:nvPr/>
        </p:nvPicPr>
        <p:blipFill>
          <a:blip r:embed="rId3"/>
          <a:stretch>
            <a:fillRect/>
          </a:stretch>
        </p:blipFill>
        <p:spPr>
          <a:xfrm>
            <a:off x="2469880" y="4882041"/>
            <a:ext cx="3047547" cy="720923"/>
          </a:xfrm>
          <a:prstGeom prst="rect">
            <a:avLst/>
          </a:prstGeom>
        </p:spPr>
      </p:pic>
      <p:pic>
        <p:nvPicPr>
          <p:cNvPr id="4" name="Picture 4"/>
          <p:cNvPicPr>
            <a:picLocks noChangeAspect="1"/>
          </p:cNvPicPr>
          <p:nvPr/>
        </p:nvPicPr>
        <p:blipFill>
          <a:blip r:embed="rId4"/>
          <a:stretch>
            <a:fillRect/>
          </a:stretch>
        </p:blipFill>
        <p:spPr>
          <a:xfrm>
            <a:off x="2431768" y="1914123"/>
            <a:ext cx="2900943" cy="722206"/>
          </a:xfrm>
          <a:prstGeom prst="rect">
            <a:avLst/>
          </a:prstGeom>
        </p:spPr>
      </p:pic>
      <p:pic>
        <p:nvPicPr>
          <p:cNvPr id="5" name="Picture 5"/>
          <p:cNvPicPr>
            <a:picLocks noChangeAspect="1"/>
          </p:cNvPicPr>
          <p:nvPr/>
        </p:nvPicPr>
        <p:blipFill>
          <a:blip r:embed="rId5"/>
          <a:stretch>
            <a:fillRect/>
          </a:stretch>
        </p:blipFill>
        <p:spPr>
          <a:xfrm>
            <a:off x="6893359" y="1914123"/>
            <a:ext cx="2808699" cy="722206"/>
          </a:xfrm>
          <a:prstGeom prst="rect">
            <a:avLst/>
          </a:prstGeom>
        </p:spPr>
      </p:pic>
      <p:sp>
        <p:nvSpPr>
          <p:cNvPr id="6" name="Freeform 6"/>
          <p:cNvSpPr/>
          <p:nvPr/>
        </p:nvSpPr>
        <p:spPr>
          <a:xfrm>
            <a:off x="2431768" y="1914123"/>
            <a:ext cx="2938300" cy="67043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H="1">
            <a:off x="6763758" y="1914123"/>
            <a:ext cx="2938300" cy="67043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31768" y="4933967"/>
            <a:ext cx="2938300" cy="66899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flipH="1" flipV="1">
            <a:off x="6763758" y="4933967"/>
            <a:ext cx="2938300" cy="66899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0" y="3302475"/>
            <a:ext cx="12192000" cy="104306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055347" y="1223169"/>
            <a:ext cx="2122629" cy="609770"/>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01</a:t>
            </a:r>
            <a:endParaRPr lang="en-US" sz="1100"/>
          </a:p>
        </p:txBody>
      </p:sp>
      <p:sp>
        <p:nvSpPr>
          <p:cNvPr id="12" name="AutoShape 12"/>
          <p:cNvSpPr/>
          <p:nvPr/>
        </p:nvSpPr>
        <p:spPr>
          <a:xfrm>
            <a:off x="2986382" y="2121410"/>
            <a:ext cx="2677636"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2. 比较各组卡方统计量的均值是否相等。</a:t>
            </a:r>
            <a:endParaRPr lang="en-US" sz="1100"/>
          </a:p>
        </p:txBody>
      </p:sp>
      <p:sp>
        <p:nvSpPr>
          <p:cNvPr id="13" name="AutoShape 13"/>
          <p:cNvSpPr/>
          <p:nvPr/>
        </p:nvSpPr>
        <p:spPr>
          <a:xfrm>
            <a:off x="6893359" y="1223169"/>
            <a:ext cx="2136266" cy="609770"/>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02</a:t>
            </a:r>
            <a:endParaRPr lang="en-US" sz="1100"/>
          </a:p>
        </p:txBody>
      </p:sp>
      <p:sp>
        <p:nvSpPr>
          <p:cNvPr id="14" name="AutoShape 14"/>
          <p:cNvSpPr/>
          <p:nvPr/>
        </p:nvSpPr>
        <p:spPr>
          <a:xfrm>
            <a:off x="6467701" y="2121410"/>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F检验：在方差分析中，通过比较各组数据的组内均方和组间均方来判断方差是否齐性。</a:t>
            </a:r>
            <a:endParaRPr lang="en-US" sz="1100"/>
          </a:p>
        </p:txBody>
      </p:sp>
      <p:sp>
        <p:nvSpPr>
          <p:cNvPr id="15" name="AutoShape 15"/>
          <p:cNvSpPr/>
          <p:nvPr/>
        </p:nvSpPr>
        <p:spPr>
          <a:xfrm>
            <a:off x="3055347" y="5650443"/>
            <a:ext cx="2277364" cy="578556"/>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03</a:t>
            </a:r>
            <a:endParaRPr lang="en-US" sz="1100"/>
          </a:p>
        </p:txBody>
      </p:sp>
      <p:sp>
        <p:nvSpPr>
          <p:cNvPr id="16" name="AutoShape 16"/>
          <p:cNvSpPr/>
          <p:nvPr/>
        </p:nvSpPr>
        <p:spPr>
          <a:xfrm>
            <a:off x="2986382" y="4438229"/>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1. 计算各组数据的组内均方和组间均方。</a:t>
            </a:r>
            <a:endParaRPr lang="en-US" sz="1100"/>
          </a:p>
        </p:txBody>
      </p:sp>
      <p:sp>
        <p:nvSpPr>
          <p:cNvPr id="17" name="AutoShape 17"/>
          <p:cNvSpPr/>
          <p:nvPr/>
        </p:nvSpPr>
        <p:spPr>
          <a:xfrm>
            <a:off x="6893359" y="5650443"/>
            <a:ext cx="2136266" cy="578556"/>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04</a:t>
            </a:r>
            <a:endParaRPr lang="en-US" sz="1100"/>
          </a:p>
        </p:txBody>
      </p:sp>
      <p:sp>
        <p:nvSpPr>
          <p:cNvPr id="18" name="AutoShape 18"/>
          <p:cNvSpPr/>
          <p:nvPr/>
        </p:nvSpPr>
        <p:spPr>
          <a:xfrm>
            <a:off x="6467701" y="4438229"/>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2. 比较组内均方和组间均方的比值是否接近1。</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检验方法及步骤</a:t>
              </a:r>
            </a:p>
          </p:txBody>
        </p:sp>
      </p:grpSp>
      <p:sp>
        <p:nvSpPr>
          <p:cNvPr id="41" name="AutoShape 41"/>
          <p:cNvSpPr/>
          <p:nvPr/>
        </p:nvSpPr>
        <p:spPr>
          <a:xfrm>
            <a:off x="1924526" y="2519839"/>
            <a:ext cx="1044607"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947577" y="3946970"/>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180481" y="3974306"/>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137428" y="2548604"/>
            <a:ext cx="1046035"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20860" y="2861618"/>
            <a:ext cx="451939" cy="363811"/>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2222230" y="4203954"/>
            <a:ext cx="495300" cy="495300"/>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9388983" y="2800826"/>
            <a:ext cx="542925" cy="542925"/>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9455134" y="4250341"/>
            <a:ext cx="495300" cy="495300"/>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数据分布假设</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方差齐性检验通常假设数据服从正态分布或近似正态分布。如果数据分布严重偏态或异常值较多，可能会影响检验结果的准确性。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样本量要求</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样本量的大小会影响检验结果的稳定性。当样本量较小时，检验结果可能不够稳定，容易出现误判。因此，在进行方差齐性检验时，应确保各组样本量足够大。</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选择合适的检验方法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不同的检验方法适用于不同的数据类型和分布情况。在选择检验方法时，应根据实际情况和数据特点进行选择，以确保检验结果的准确性。</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注意事项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样本均数图绘制与解读</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406" r="2940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871" r="3087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样本均数图是一种直观展示数据分布和比较不同组别均数差异的统计图形。</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概念</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通过样本均数图，可以清晰地观察到数据的集中趋势、离散程度以及可能存在的异常值，有助于对数据进行初步的探索和分析。</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样本均数图概念及作用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根据数据类型和分析目的，选择合适的图形类型，如箱线图、点图等。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选择适当的图形类型</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对数据进行清洗、整理，确保数据的准确性和完整性。</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准备数据</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使用统计软件或编程语言中的绘图功能，将数据以图形的形式展现出来。</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绘制图形</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为图形添加标题、坐标轴标签、数据点标签等，以便更好地理解和解释图形。</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添加标签和注释</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绘制方法及步骤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https://d.book118.com/676102013212010044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2024-09-13T07:27:09.156</cp:lastPrinted>
  <dcterms:created xsi:type="dcterms:W3CDTF">2024-09-12T23:27:09Z</dcterms:created>
  <dcterms:modified xsi:type="dcterms:W3CDTF">2024-09-12T23:27:11Z</dcterms:modified>
</cp:coreProperties>
</file>