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75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D58E5-C4AC-4246-ADA6-BEE2CEB25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961BD-8D77-44F2-89FB-48B5D03D6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C400F-C7C3-4E03-AAD8-138CF3DBC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8118E-A108-4501-A71C-543C92D2E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D92964-F560-4ED6-BEE5-9B865F39F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2FCE43-F41A-4375-A392-BB63431A5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50D107-D0B6-4127-B8FE-EB24F89B4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70C0C-D240-4A1C-9AB5-9A28B5B31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8BB36-0B80-47C1-A01C-ED89C1410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D40ED-D21A-454E-B6B7-9C657EFE8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FCE8F-AD9A-475B-BAAE-428E88272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748" r:id="rId2"/>
    <p:sldLayoutId id="2147490749" r:id="rId3"/>
    <p:sldLayoutId id="2147490750" r:id="rId4"/>
    <p:sldLayoutId id="2147490751" r:id="rId5"/>
    <p:sldLayoutId id="2147490752" r:id="rId6"/>
    <p:sldLayoutId id="2147490753" r:id="rId7"/>
    <p:sldLayoutId id="2147490754" r:id="rId8"/>
    <p:sldLayoutId id="2147490755" r:id="rId9"/>
    <p:sldLayoutId id="2147490756" r:id="rId10"/>
    <p:sldLayoutId id="214749075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302301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7576"/>
          </a:bodyPr>
          <a:lstStyle/>
          <a:p>
            <a:r>
              <a:rPr lang="zh-CN" altLang="en-US"/>
              <a:t>直接染料PPT课件大纲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直接染料简介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直接染料的合成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直接染料的市场分析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直接染料的环保问题与解决方案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直接染料的发展前景与展望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直接染料简介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直接染料的定义</a:t>
            </a:r>
            <a:endParaRPr lang="zh-CN" altLang="en-US"/>
          </a:p>
        </p:txBody>
      </p:sp>
      <p:sp>
        <p:nvSpPr>
          <p:cNvPr id="10489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直接染料是一种染料，可以直接与纤维素纤维反应，形成共价键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直接染料适用于棉、麻、丝等天然纤维的染色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直接染料在染色过程中，需要加入还原剂，使染料还原成可溶性的形式，以便于染色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直接染料具有较高的染色强度和鲜艳度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直接染料的分类</a:t>
            </a:r>
            <a:endParaRPr lang="zh-CN" altLang="en-US"/>
          </a:p>
        </p:txBody>
      </p:sp>
      <p:sp>
        <p:nvSpPr>
          <p:cNvPr id="1049022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酸性染料：适用于羊毛、丝绸等蛋白质纤维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碱性染料：适用于棉、麻等纤维素纤维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活性染料：适用于棉、麻、羊毛、丝绸等纤维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直接染料：适用于棉、麻、羊毛、丝绸等纤维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硫化染料：适用于棉、麻、羊毛、丝绸等纤维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缩聚染料：适用于棉、麻、羊毛、丝绸等纤维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直接染料的性质</a:t>
            </a:r>
            <a:endParaRPr lang="zh-CN" altLang="en-US"/>
          </a:p>
        </p:txBody>
      </p:sp>
      <p:sp>
        <p:nvSpPr>
          <p:cNvPr id="104909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直接染料是一种水溶性染料，可以直接染布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直接染料具有较高的染色牢度，不易褪色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直接染料对纤维的亲和力强，染色效果好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直接染料在染色过程中，需要加入一定的助剂，以提高染色效果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直接染料的应用领域</a:t>
            </a:r>
            <a:endParaRPr lang="zh-CN" altLang="en-US"/>
          </a:p>
        </p:txBody>
      </p:sp>
      <p:sp>
        <p:nvSpPr>
          <p:cNvPr id="104915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皮革染色：用于皮革、皮具、鞋类等皮革制品的染色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纺织品染色：用于棉、毛、丝、麻等纤维的染色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纸张染色：用于纸张、纸板、纸箱等纸制品的染色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塑料染色：用于塑料制品、塑料薄膜等塑料材料的染色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0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直接染料的合成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直接染料的合成方法</a:t>
            </a:r>
            <a:endParaRPr lang="zh-CN" altLang="en-US"/>
          </a:p>
        </p:txBody>
      </p:sp>
      <p:sp>
        <p:nvSpPr>
          <p:cNvPr id="104924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合成产物：直接染料，如靛蓝、品红等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合成条件：温度、压力、催化剂等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合成步骤：氧化、还原、缩合等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合成原料：苯胺、苯酚、甲苯等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直接染料的主要原料</a:t>
            </a:r>
            <a:endParaRPr lang="zh-CN" altLang="en-US"/>
          </a:p>
        </p:txBody>
      </p:sp>
      <p:sp>
        <p:nvSpPr>
          <p:cNvPr id="1049306" name="椭圆 28"/>
          <p:cNvSpPr/>
          <p:nvPr>
            <p:custDataLst>
              <p:tags r:id="rId2"/>
            </p:custDataLst>
          </p:nvPr>
        </p:nvSpPr>
        <p:spPr>
          <a:xfrm>
            <a:off x="9411472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椭圆 29"/>
          <p:cNvSpPr/>
          <p:nvPr>
            <p:custDataLst>
              <p:tags r:id="rId3"/>
            </p:custDataLst>
          </p:nvPr>
        </p:nvSpPr>
        <p:spPr>
          <a:xfrm>
            <a:off x="9632661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正文"/>
          <p:cNvSpPr txBox="1"/>
          <p:nvPr>
            <p:custDataLst>
              <p:tags r:id="rId4"/>
            </p:custDataLst>
          </p:nvPr>
        </p:nvSpPr>
        <p:spPr>
          <a:xfrm>
            <a:off x="9677789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萘胺：用于合成萘胺染料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2" name="弧形 58"/>
          <p:cNvSpPr/>
          <p:nvPr>
            <p:custDataLst>
              <p:tags r:id="rId5"/>
            </p:custDataLst>
          </p:nvPr>
        </p:nvSpPr>
        <p:spPr>
          <a:xfrm>
            <a:off x="9224606" y="2693503"/>
            <a:ext cx="2353539" cy="23535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椭圆 30"/>
          <p:cNvSpPr/>
          <p:nvPr>
            <p:custDataLst>
              <p:tags r:id="rId6"/>
            </p:custDataLst>
          </p:nvPr>
        </p:nvSpPr>
        <p:spPr>
          <a:xfrm>
            <a:off x="7574586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椭圆 31"/>
          <p:cNvSpPr/>
          <p:nvPr>
            <p:custDataLst>
              <p:tags r:id="rId7"/>
            </p:custDataLst>
          </p:nvPr>
        </p:nvSpPr>
        <p:spPr>
          <a:xfrm>
            <a:off x="7836453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正文"/>
          <p:cNvSpPr txBox="1"/>
          <p:nvPr>
            <p:custDataLst>
              <p:tags r:id="rId8"/>
            </p:custDataLst>
          </p:nvPr>
        </p:nvSpPr>
        <p:spPr>
          <a:xfrm>
            <a:off x="7881581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苯酚：用于合成苯酚染料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弧形 57"/>
          <p:cNvSpPr/>
          <p:nvPr>
            <p:custDataLst>
              <p:tags r:id="rId9"/>
            </p:custDataLst>
          </p:nvPr>
        </p:nvSpPr>
        <p:spPr>
          <a:xfrm>
            <a:off x="608400" y="2693503"/>
            <a:ext cx="2353539" cy="23535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椭圆 22"/>
          <p:cNvSpPr/>
          <p:nvPr>
            <p:custDataLst>
              <p:tags r:id="rId10"/>
            </p:custDataLst>
          </p:nvPr>
        </p:nvSpPr>
        <p:spPr>
          <a:xfrm>
            <a:off x="5925201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椭圆 23"/>
          <p:cNvSpPr/>
          <p:nvPr>
            <p:custDataLst>
              <p:tags r:id="rId11"/>
            </p:custDataLst>
          </p:nvPr>
        </p:nvSpPr>
        <p:spPr>
          <a:xfrm>
            <a:off x="6186433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正文"/>
          <p:cNvSpPr txBox="1"/>
          <p:nvPr>
            <p:custDataLst>
              <p:tags r:id="rId12"/>
            </p:custDataLst>
          </p:nvPr>
        </p:nvSpPr>
        <p:spPr>
          <a:xfrm>
            <a:off x="6232197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靛蓝：用于合成靛蓝染料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28" name="椭圆 24"/>
          <p:cNvSpPr/>
          <p:nvPr>
            <p:custDataLst>
              <p:tags r:id="rId13"/>
            </p:custDataLst>
          </p:nvPr>
        </p:nvSpPr>
        <p:spPr>
          <a:xfrm>
            <a:off x="4275817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椭圆 25"/>
          <p:cNvSpPr/>
          <p:nvPr>
            <p:custDataLst>
              <p:tags r:id="rId14"/>
            </p:custDataLst>
          </p:nvPr>
        </p:nvSpPr>
        <p:spPr>
          <a:xfrm>
            <a:off x="4537049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正文"/>
          <p:cNvSpPr txBox="1"/>
          <p:nvPr>
            <p:custDataLst>
              <p:tags r:id="rId15"/>
            </p:custDataLst>
          </p:nvPr>
        </p:nvSpPr>
        <p:spPr>
          <a:xfrm>
            <a:off x="4582812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萘酚：用于合成萘酚染料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椭圆 7"/>
          <p:cNvSpPr/>
          <p:nvPr>
            <p:custDataLst>
              <p:tags r:id="rId16"/>
            </p:custDataLst>
          </p:nvPr>
        </p:nvSpPr>
        <p:spPr>
          <a:xfrm>
            <a:off x="2625797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椭圆 9"/>
          <p:cNvSpPr/>
          <p:nvPr>
            <p:custDataLst>
              <p:tags r:id="rId17"/>
            </p:custDataLst>
          </p:nvPr>
        </p:nvSpPr>
        <p:spPr>
          <a:xfrm>
            <a:off x="2887665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正文"/>
          <p:cNvSpPr txBox="1"/>
          <p:nvPr>
            <p:custDataLst>
              <p:tags r:id="rId18"/>
            </p:custDataLst>
          </p:nvPr>
        </p:nvSpPr>
        <p:spPr>
          <a:xfrm>
            <a:off x="2932792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蒽醌：用于合成蒽醌染料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40" name="椭圆 5"/>
          <p:cNvSpPr/>
          <p:nvPr>
            <p:custDataLst>
              <p:tags r:id="rId19"/>
            </p:custDataLst>
          </p:nvPr>
        </p:nvSpPr>
        <p:spPr>
          <a:xfrm>
            <a:off x="789546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椭圆 4"/>
          <p:cNvSpPr/>
          <p:nvPr>
            <p:custDataLst>
              <p:tags r:id="rId20"/>
            </p:custDataLst>
          </p:nvPr>
        </p:nvSpPr>
        <p:spPr>
          <a:xfrm>
            <a:off x="1050778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正文"/>
          <p:cNvSpPr txBox="1"/>
          <p:nvPr>
            <p:custDataLst>
              <p:tags r:id="rId21"/>
            </p:custDataLst>
          </p:nvPr>
        </p:nvSpPr>
        <p:spPr>
          <a:xfrm>
            <a:off x="1096541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苯胺：用于合成苯胺染料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直接染料合成的反应机理</a:t>
            </a:r>
            <a:endParaRPr lang="zh-CN" altLang="en-US"/>
          </a:p>
        </p:txBody>
      </p:sp>
      <p:sp>
        <p:nvSpPr>
          <p:cNvPr id="104938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反应条件：温度、压力、催化剂等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直接染料合成的反应类型：氧化还原反应、缩合反应等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反应产物：直接染料及其衍生物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反应过程：反应物之间的相互作用、反应产物的形成过程等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直接染料合成的实验操作</a:t>
            </a:r>
            <a:endParaRPr lang="zh-CN" altLang="en-US"/>
          </a:p>
        </p:txBody>
      </p:sp>
      <p:sp>
        <p:nvSpPr>
          <p:cNvPr id="104943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实验注意事项：控制反应温度、防止染料分解、注意安全防护等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实验材料：直接染料、溶剂、催化剂等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实验步骤：溶解染料、加入催化剂、加热反应、冷却结晶等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实验结果：观察染料颜色、纯度、结晶形态等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9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直接染料的市场分析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https://d.book118.com/676130230120010031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4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宋体</vt:lpstr>
      <vt:lpstr>微软雅黑</vt:lpstr>
      <vt:lpstr>Office Theme</vt:lpstr>
      <vt:lpstr>直接染料PPT课件大纲</vt:lpstr>
      <vt:lpstr>目录</vt:lpstr>
      <vt:lpstr>添加章节标题</vt:lpstr>
      <vt:lpstr>直接染料简介</vt:lpstr>
      <vt:lpstr>直接染料的定义</vt:lpstr>
      <vt:lpstr>直接染料的分类</vt:lpstr>
      <vt:lpstr>直接染料的性质</vt:lpstr>
      <vt:lpstr>直接染料的应用领域</vt:lpstr>
      <vt:lpstr>直接染料的合成</vt:lpstr>
      <vt:lpstr>直接染料的合成方法</vt:lpstr>
      <vt:lpstr>直接染料的主要原料</vt:lpstr>
      <vt:lpstr>直接染料合成的反应机理</vt:lpstr>
      <vt:lpstr>直接染料合成的实验操作</vt:lpstr>
      <vt:lpstr>直接染料的市场分析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2024-08-30T00:20:38.863</cp:lastPrinted>
  <dcterms:created xsi:type="dcterms:W3CDTF">2024-08-29T16:20:38Z</dcterms:created>
  <dcterms:modified xsi:type="dcterms:W3CDTF">2024-08-29T16:20:41Z</dcterms:modified>
</cp:coreProperties>
</file>