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3B0C3D-185A-45A8-8EB5-8E44C2C3D4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2DFBC4-A545-457F-A7F1-62AF898CD2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2A084C-F053-4701-8A79-8CDA84DC25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0EDF17-3546-47A3-8FF8-8362984447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1CAB80-BFD5-4389-BB0C-06A79DF950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91EA0B-DF32-4EC0-BEAF-7D594C2943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2B0BE4-7047-41E0-A142-598BD7C0C2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C0566C-A154-48AD-A026-43111A5DF3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BC6D32-A2F4-4CA9-9214-3B1356D646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95BB6E-0A05-43C9-A3A4-B9A24E19BE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56797E-DC27-4303-91A6-354F0C52D9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615223223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学习动机与培训发展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汇报时间：2024-01-23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学习动机理论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培训需求分析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培训设计与实施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学习动机在培训中的应用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培训发展策略与建议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497384" y="2173262"/>
            <a:ext cx="3857054" cy="652748"/>
            <a:chOff x="7497384" y="2173262"/>
            <a:chExt cx="3857054" cy="652748"/>
          </a:xfrm>
        </p:grpSpPr>
        <p:sp>
          <p:nvSpPr>
            <p:cNvPr id="3" name="AutoShape 3"/>
            <p:cNvSpPr/>
            <p:nvPr/>
          </p:nvSpPr>
          <p:spPr>
            <a:xfrm>
              <a:off x="7497384" y="2173262"/>
              <a:ext cx="3857054" cy="65274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defRPr/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探讨学习动机对于培训发展的重要性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683187" y="2173262"/>
            <a:ext cx="652748" cy="652748"/>
            <a:chOff x="6683187" y="2173262"/>
            <a:chExt cx="652748" cy="652748"/>
          </a:xfrm>
        </p:grpSpPr>
        <p:sp>
          <p:nvSpPr>
            <p:cNvPr id="5" name="AutoShape 5"/>
            <p:cNvSpPr/>
            <p:nvPr/>
          </p:nvSpPr>
          <p:spPr>
            <a:xfrm>
              <a:off x="6683187" y="2173262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6816347" y="2303755"/>
            <a:ext cx="386524" cy="391763"/>
            <a:chOff x="6816347" y="2303755"/>
            <a:chExt cx="386524" cy="391763"/>
          </a:xfrm>
        </p:grpSpPr>
        <p:sp>
          <p:nvSpPr>
            <p:cNvPr id="7" name="Freeform 7"/>
            <p:cNvSpPr/>
            <p:nvPr/>
          </p:nvSpPr>
          <p:spPr>
            <a:xfrm>
              <a:off x="6822919" y="2564454"/>
              <a:ext cx="132397" cy="125730"/>
            </a:xfrm>
            <a:custGeom>
              <a:rect l="l" t="t" r="r" b="b"/>
              <a:pathLst>
                <a:path w="100" h="95">
                  <a:moveTo>
                    <a:pt x="14" y="95"/>
                  </a:moveTo>
                  <a:lnTo>
                    <a:pt x="0" y="80"/>
                  </a:lnTo>
                  <a:lnTo>
                    <a:pt x="85" y="0"/>
                  </a:lnTo>
                  <a:lnTo>
                    <a:pt x="100" y="14"/>
                  </a:lnTo>
                  <a:lnTo>
                    <a:pt x="14" y="9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19598" y="2498255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995036" y="2303755"/>
              <a:ext cx="207835" cy="207835"/>
            </a:xfrm>
            <a:custGeom>
              <a:rect l="l" t="t" r="r" b="b"/>
              <a:pathLst>
                <a:path w="66" h="66">
                  <a:moveTo>
                    <a:pt x="32" y="66"/>
                  </a:moveTo>
                  <a:cubicBezTo>
                    <a:pt x="23" y="66"/>
                    <a:pt x="15" y="63"/>
                    <a:pt x="9" y="57"/>
                  </a:cubicBezTo>
                  <a:cubicBezTo>
                    <a:pt x="3" y="51"/>
                    <a:pt x="0" y="43"/>
                    <a:pt x="0" y="34"/>
                  </a:cubicBezTo>
                  <a:cubicBezTo>
                    <a:pt x="0" y="25"/>
                    <a:pt x="3" y="17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9" y="63"/>
                    <a:pt x="41" y="66"/>
                    <a:pt x="32" y="66"/>
                  </a:cubicBezTo>
                  <a:moveTo>
                    <a:pt x="20" y="12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0" y="22"/>
                    <a:pt x="8" y="28"/>
                    <a:pt x="8" y="34"/>
                  </a:cubicBezTo>
                  <a:cubicBezTo>
                    <a:pt x="8" y="40"/>
                    <a:pt x="10" y="46"/>
                    <a:pt x="15" y="51"/>
                  </a:cubicBezTo>
                  <a:cubicBezTo>
                    <a:pt x="20" y="56"/>
                    <a:pt x="26" y="58"/>
                    <a:pt x="32" y="58"/>
                  </a:cubicBezTo>
                  <a:cubicBezTo>
                    <a:pt x="38" y="58"/>
                    <a:pt x="44" y="56"/>
                    <a:pt x="49" y="51"/>
                  </a:cubicBezTo>
                  <a:cubicBezTo>
                    <a:pt x="54" y="46"/>
                    <a:pt x="54" y="46"/>
                    <a:pt x="54" y="46"/>
                  </a:cubicBezTo>
                  <a:lnTo>
                    <a:pt x="20" y="1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816347" y="2385765"/>
              <a:ext cx="304419" cy="309753"/>
            </a:xfrm>
            <a:custGeom>
              <a:rect l="l" t="t" r="r" b="b"/>
              <a:pathLst>
                <a:path w="230" h="234">
                  <a:moveTo>
                    <a:pt x="0" y="234"/>
                  </a:moveTo>
                  <a:lnTo>
                    <a:pt x="22" y="49"/>
                  </a:lnTo>
                  <a:lnTo>
                    <a:pt x="112" y="0"/>
                  </a:lnTo>
                  <a:lnTo>
                    <a:pt x="121" y="16"/>
                  </a:lnTo>
                  <a:lnTo>
                    <a:pt x="41" y="61"/>
                  </a:lnTo>
                  <a:lnTo>
                    <a:pt x="24" y="211"/>
                  </a:lnTo>
                  <a:lnTo>
                    <a:pt x="185" y="180"/>
                  </a:lnTo>
                  <a:lnTo>
                    <a:pt x="211" y="111"/>
                  </a:lnTo>
                  <a:lnTo>
                    <a:pt x="230" y="116"/>
                  </a:lnTo>
                  <a:lnTo>
                    <a:pt x="199" y="199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683187" y="3294307"/>
            <a:ext cx="652748" cy="652748"/>
            <a:chOff x="6683187" y="3294307"/>
            <a:chExt cx="652748" cy="652748"/>
          </a:xfrm>
        </p:grpSpPr>
        <p:sp>
          <p:nvSpPr>
            <p:cNvPr id="12" name="AutoShape 12"/>
            <p:cNvSpPr/>
            <p:nvPr/>
          </p:nvSpPr>
          <p:spPr>
            <a:xfrm>
              <a:off x="6683187" y="3294307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6811680" y="3422847"/>
            <a:ext cx="395764" cy="395668"/>
            <a:chOff x="6811680" y="3422847"/>
            <a:chExt cx="395764" cy="395668"/>
          </a:xfrm>
        </p:grpSpPr>
        <p:sp>
          <p:nvSpPr>
            <p:cNvPr id="14" name="Freeform 14"/>
            <p:cNvSpPr/>
            <p:nvPr/>
          </p:nvSpPr>
          <p:spPr>
            <a:xfrm>
              <a:off x="6859305" y="3655733"/>
              <a:ext cx="300419" cy="162782"/>
            </a:xfrm>
            <a:custGeom>
              <a:rect l="l" t="t" r="r" b="b"/>
              <a:pathLst>
                <a:path w="226" h="123">
                  <a:moveTo>
                    <a:pt x="227" y="123"/>
                  </a:moveTo>
                  <a:lnTo>
                    <a:pt x="0" y="12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04"/>
                  </a:lnTo>
                  <a:lnTo>
                    <a:pt x="208" y="104"/>
                  </a:lnTo>
                  <a:lnTo>
                    <a:pt x="208" y="0"/>
                  </a:lnTo>
                  <a:lnTo>
                    <a:pt x="227" y="0"/>
                  </a:lnTo>
                  <a:lnTo>
                    <a:pt x="227" y="12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6811680" y="3422847"/>
              <a:ext cx="395764" cy="228981"/>
            </a:xfrm>
            <a:custGeom>
              <a:rect l="l" t="t" r="r" b="b"/>
              <a:pathLst>
                <a:path w="299" h="173">
                  <a:moveTo>
                    <a:pt x="284" y="173"/>
                  </a:moveTo>
                  <a:lnTo>
                    <a:pt x="149" y="29"/>
                  </a:lnTo>
                  <a:lnTo>
                    <a:pt x="14" y="173"/>
                  </a:lnTo>
                  <a:lnTo>
                    <a:pt x="0" y="159"/>
                  </a:lnTo>
                  <a:lnTo>
                    <a:pt x="149" y="0"/>
                  </a:lnTo>
                  <a:lnTo>
                    <a:pt x="299" y="159"/>
                  </a:lnTo>
                  <a:lnTo>
                    <a:pt x="284" y="17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958650" y="3655733"/>
              <a:ext cx="100584" cy="112490"/>
            </a:xfrm>
            <a:custGeom>
              <a:rect l="l" t="t" r="r" b="b"/>
              <a:pathLst>
                <a:path w="76" h="85">
                  <a:moveTo>
                    <a:pt x="76" y="85"/>
                  </a:moveTo>
                  <a:lnTo>
                    <a:pt x="57" y="85"/>
                  </a:lnTo>
                  <a:lnTo>
                    <a:pt x="57" y="19"/>
                  </a:lnTo>
                  <a:lnTo>
                    <a:pt x="19" y="19"/>
                  </a:lnTo>
                  <a:lnTo>
                    <a:pt x="19" y="85"/>
                  </a:lnTo>
                  <a:lnTo>
                    <a:pt x="0" y="85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6958650" y="3530003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6692712" y="4617091"/>
            <a:ext cx="652748" cy="652748"/>
            <a:chOff x="6692712" y="4617091"/>
            <a:chExt cx="652748" cy="652748"/>
          </a:xfrm>
        </p:grpSpPr>
        <p:sp>
          <p:nvSpPr>
            <p:cNvPr id="19" name="AutoShape 19"/>
            <p:cNvSpPr/>
            <p:nvPr/>
          </p:nvSpPr>
          <p:spPr>
            <a:xfrm>
              <a:off x="6692712" y="4617091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797440" y="4721819"/>
            <a:ext cx="443293" cy="443294"/>
            <a:chOff x="6797440" y="4721819"/>
            <a:chExt cx="443293" cy="443294"/>
          </a:xfrm>
        </p:grpSpPr>
        <p:sp>
          <p:nvSpPr>
            <p:cNvPr id="21" name="Freeform 21"/>
            <p:cNvSpPr/>
            <p:nvPr/>
          </p:nvSpPr>
          <p:spPr>
            <a:xfrm>
              <a:off x="6797440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28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10" y="48"/>
                    <a:pt x="0" y="38"/>
                    <a:pt x="0" y="24"/>
                  </a:cubicBezTo>
                  <a:cubicBezTo>
                    <a:pt x="0" y="10"/>
                    <a:pt x="10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48"/>
                  </a:lnTo>
                  <a:close/>
                  <a:moveTo>
                    <a:pt x="20" y="8"/>
                  </a:moveTo>
                  <a:cubicBezTo>
                    <a:pt x="13" y="10"/>
                    <a:pt x="8" y="16"/>
                    <a:pt x="8" y="24"/>
                  </a:cubicBezTo>
                  <a:cubicBezTo>
                    <a:pt x="8" y="32"/>
                    <a:pt x="13" y="38"/>
                    <a:pt x="20" y="4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7143483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4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8" y="0"/>
                    <a:pt x="28" y="10"/>
                    <a:pt x="28" y="24"/>
                  </a:cubicBezTo>
                  <a:cubicBezTo>
                    <a:pt x="28" y="38"/>
                    <a:pt x="18" y="48"/>
                    <a:pt x="4" y="48"/>
                  </a:cubicBezTo>
                  <a:moveTo>
                    <a:pt x="8" y="8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15" y="38"/>
                    <a:pt x="20" y="32"/>
                    <a:pt x="20" y="24"/>
                  </a:cubicBezTo>
                  <a:cubicBezTo>
                    <a:pt x="20" y="16"/>
                    <a:pt x="15" y="10"/>
                    <a:pt x="8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7172058" y="5095104"/>
              <a:ext cx="41434" cy="41434"/>
            </a:xfrm>
            <a:custGeom>
              <a:rect l="l" t="t" r="r" b="b"/>
              <a:pathLst>
                <a:path w="12" h="12">
                  <a:moveTo>
                    <a:pt x="0" y="1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4" y="3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7"/>
                    <a:pt x="7" y="12"/>
                    <a:pt x="0" y="1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116337" y="5109391"/>
              <a:ext cx="55817" cy="2714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7040518" y="5082150"/>
              <a:ext cx="82963" cy="82963"/>
            </a:xfrm>
            <a:custGeom>
              <a:rect l="l" t="t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6867448" y="4721819"/>
              <a:ext cx="304609" cy="151543"/>
            </a:xfrm>
            <a:custGeom>
              <a:rect l="l" t="t" r="r" b="b"/>
              <a:pathLst>
                <a:path w="88" h="44">
                  <a:moveTo>
                    <a:pt x="88" y="44"/>
                  </a:moveTo>
                  <a:cubicBezTo>
                    <a:pt x="80" y="44"/>
                    <a:pt x="80" y="44"/>
                    <a:pt x="80" y="44"/>
                  </a:cubicBezTo>
                  <a:cubicBezTo>
                    <a:pt x="80" y="24"/>
                    <a:pt x="64" y="8"/>
                    <a:pt x="44" y="8"/>
                  </a:cubicBezTo>
                  <a:cubicBezTo>
                    <a:pt x="24" y="8"/>
                    <a:pt x="8" y="2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25902" r="25902"/>
          <a:stretch>
            <a:fillRect/>
          </a:stretch>
        </p:blipFill>
        <p:spPr>
          <a:xfrm>
            <a:off x="573317" y="3848733"/>
            <a:ext cx="2634960" cy="2341801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t="5425" b="5425"/>
          <a:stretch>
            <a:fillRect/>
          </a:stretch>
        </p:blipFill>
        <p:spPr>
          <a:xfrm>
            <a:off x="3337865" y="1324021"/>
            <a:ext cx="2689304" cy="239753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6461" b="6461"/>
          <a:stretch>
            <a:fillRect/>
          </a:stretch>
        </p:blipFill>
        <p:spPr>
          <a:xfrm>
            <a:off x="3337865" y="3848733"/>
            <a:ext cx="2689304" cy="2341801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4001" b="4001"/>
          <a:stretch>
            <a:fillRect/>
          </a:stretch>
        </p:blipFill>
        <p:spPr>
          <a:xfrm>
            <a:off x="573317" y="1297445"/>
            <a:ext cx="2634960" cy="2424106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7497384" y="3334317"/>
            <a:ext cx="3914076" cy="71360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分析如何激发和维持学习动机以提高培训效果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497384" y="4556231"/>
            <a:ext cx="3914076" cy="71360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提出针对不同学习动机的培训策略和方法</a:t>
            </a:r>
            <a:endParaRPr lang="en-US" sz="1100"/>
          </a:p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670042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30323" y="4238206"/>
            <a:ext cx="2514113" cy="20010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学习动机是推动个体参与培训活动的内在动力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130555" y="2670042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838943" y="4238206"/>
            <a:ext cx="2514113" cy="20010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培训发展可以激发和强化个体的学习动机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139175" y="2670042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847563" y="4238206"/>
            <a:ext cx="2514113" cy="20010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学习动机与培训效果之间存在正相关关系，即学习动机越强，培训效果越好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学习动机与培训发展的关系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学习动机理论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学习是满足基本生存需要的手段，如获取食物、避免危险等。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生存需要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通过学习，个体可以获得社交技能、建立人际关系，从而满足归属和爱的需要。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归属和爱的需要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学习使个体获得成就感，提高自尊水平，进而追求自我实现。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自尊和自我实现的需要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需要驱动理论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9294" b="1929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147" b="614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72" b="537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认知失调理论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认知失调的产生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当个体意识到自己的态度、行为或信念之间存在不一致时，会产生认知失调。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减少认知失调的动机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为了减轻认知失调带来的不适，个体会产生改变态度、行为或信念的动机。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学习与认知失调的解决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通过学习，个体可以获取新的信息或知识，从而解决认知失调，恢复心理平衡。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学习与自我效能感的提升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通过学习，个体可以获得更多的成功经验，从而提高自我效能感。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自我效能感的定义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个体对自己能否成功完成某一行为的主观判断。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自我效能感的影响因素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过去的成功经验、他人的示范效应、社会劝说和情绪唤醒等。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自我效能理论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个体对他人或自己行为原因的推断和解释。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归因的定义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内部与外部、稳定与不稳定、可控与不可控等。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归因的维度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0010" r="1001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学习可以改变个体的归因方式，使其更加客观、准确地解释行为原因。同时，归因方式也会影响个体的学习动机和学习效果。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学习与归因的关系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归因理论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培训需求分析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组织目标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分析组织的长短期目标，确定培训如何支持这些目标的实现。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组织资源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评估组织的资金、时间、人力等资源，以确定可用于培训的资源。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组织文化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了解组织的价值观、信仰、行为准则等，确保培训内容与组织文化相契合。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详细分析工作岗位所需完成的任务，确定员工需要掌握的知识、技能和态度。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工作任务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工作标准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工作流程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明确每项任务的绩效标准，以便确定员工在哪些方面需要培训。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了解工作任务的流程，确定员工在流程中需要承担的角色和责任。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任务分析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评估员工当前的知识、技能和态度水平，确定其与工作任务要求的差距。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4966" r="14966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3792" b="13792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员工能力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了解员工的个人发展需求和职业目标，以便制定个性化的培训计划。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员工需求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考虑员工的年龄、性别、教育水平等背景因素，确保培训内容适合不同员工群体。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员工背景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需求排序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根据需求的紧迫性和重要性对培训需求进行排序，确定优先满足的培训需求。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需求整合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将组织、任务和人员分析的结果进行整合，形成全面的培训需求清单。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需求确认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与相关利益相关者沟通并确认培训需求，确保培训计划的针对性和实效性。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6299" r="6299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24" r="12524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培训需求的确定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https://d.book118.com/676152232231010050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2024-09-16T10:26:28.904</cp:lastPrinted>
  <dcterms:created xsi:type="dcterms:W3CDTF">2024-09-16T02:26:28Z</dcterms:created>
  <dcterms:modified xsi:type="dcterms:W3CDTF">2024-09-16T02:26:31Z</dcterms:modified>
</cp:coreProperties>
</file>