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DABB65-15D6-445E-8730-8AB24EE4B2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6A77FF-4780-4A56-A6BB-E150E1C8E7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AE5BB9-08DE-4E47-A8E4-ACC4DD473D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CFB7CE-2FA2-41BB-B955-87B406484E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AB71B41-17C7-4A60-865D-B7BEB69890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56D309-C69B-44C6-BBEE-91E8250DDF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6C7ABA6-D07E-45F5-B1C6-4A2D5C9213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3C7118-211C-431A-84EE-F10B08705D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F466DD-E43C-4455-99B7-5D86F630D2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6093C1-FEAA-47D3-BB4B-CA86178B4C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8288BD-1064-4614-B655-C819EEAF67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Relationship Id="rId6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6214150144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《卓越销售团队》ppt课件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销售团队概述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销售团队的组建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销售团队的沟通与协作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销售团队的目标与计划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销售团队的绩效评估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打造卓越销售团队的建议与展望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销售团队概述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518" r="3051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350" r="3235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销售团队是由一组销售人员组成的，他们共同完成销售任务，实现销售目标。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销售团队具有明确的目标、分工合作、相互支持、共同成长等特征。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销售团队的定义与特点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通过团队合作和经验共享，提高整体销售业绩。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提高销售业绩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提升客户满意度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083" r="100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促进企业成长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750" r="18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为客户提供更专业、全面的服务，增强客户忠诚度。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推动产品销售和市场拓展，助力企业发展壮大。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销售团队的重要性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387" r="1038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0383" r="203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优秀销售团队的特征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团队成员对目标有清晰的认识，能够共同努力达成。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团队成员具备高效执行任务的能力，能够迅速响应市场变化。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团队内部沟通顺畅，协作默契，能够快速解决问题。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团队成员不断学习新知识，勇于尝试新的销售策略和技巧。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明确的目标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高效执行力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良好的沟通协作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持续学习与创新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销售团队的组建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根据业务需求和团队规模，制定详细的招聘计划，明确招聘岗位和人数。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制定招聘计划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设定选拔标准，包括基本素质、专业技能、工作经验等方面的要求，确保选拔出符合岗位需求的优秀人才。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选拔标准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选择合适的招聘渠道，如招聘网站、社交媒体、人才市场等，以便吸引到更多的应聘者。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招聘渠道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制定面试流程，包括初试、复试等环节，确保选拔出最合适的人才。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面试流程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招聘与选拔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887197" y="368596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973117" y="294616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64389" y="229322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7175869" y="157514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689807" y="4081438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44656" y="336153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30576" y="268869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021848" y="1970621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64117" y="3897206"/>
            <a:ext cx="347445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3183" y="4453085"/>
            <a:ext cx="324734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根据业务需求和员工发展需要，制定培训计划，包括培训内容、时间、方式等。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021848" y="3829597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培训方式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021848" y="4385476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采用多种培训方式，如线上培训、线下培训、内部培训等，以便满足不同员工的培训需求。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76238" y="1408158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跟踪评估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76238" y="1964037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对培训效果进行跟踪评估，及时调整培训计划和内容，确保培训效果的最大化。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309174" y="1453224"/>
            <a:ext cx="3461281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43424" y="2035855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提供全面的培训内容，包括产品知识、销售技巧、客户关系管理等方面的培训，帮助员工提升专业技能和综合素质。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培训与发展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制定激励制度，包括奖金、提成、晋升等方面的激励措施，激发员工的工作积极性和创造力。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激励制度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制定考核制度，明确考核标准和考核周期，对员工的工作表现进行客观公正的评估。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考核制度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及时向员工反馈考核结果，并与其进行沟通交流，帮助员工发现问题和不足之处，促进其改进和提高。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反馈与沟通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根据考核结果对员工进行奖励或惩罚，树立榜样和警示作用，促进团队整体绩效的提升。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奖励与惩罚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激励与考核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26880" y="4327928"/>
            <a:ext cx="816835" cy="816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15503" y="3252517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418023" y="2978511"/>
            <a:ext cx="741863" cy="7418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25419" y="2137218"/>
            <a:ext cx="951888" cy="9518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663043" y="2098623"/>
            <a:ext cx="684020" cy="684020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93287" y="4394336"/>
            <a:ext cx="684020" cy="68402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85811" y="3035533"/>
            <a:ext cx="617053" cy="61705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15209" y="4346502"/>
            <a:ext cx="923188" cy="9231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327263" y="3523107"/>
            <a:ext cx="536304" cy="536304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782217" y="3324986"/>
            <a:ext cx="536304" cy="53630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92083" y="2027663"/>
            <a:ext cx="825939" cy="82593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34516" y="4265809"/>
            <a:ext cx="1084575" cy="10845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60548" y="3456392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23341" y="2059085"/>
            <a:ext cx="1139031" cy="11390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5413642" y="2493745"/>
            <a:ext cx="1309700" cy="1348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7" name="Connector 17"/>
          <p:cNvCxnSpPr/>
          <p:nvPr/>
        </p:nvCxnSpPr>
        <p:spPr>
          <a:xfrm flipV="1">
            <a:off x="6102864" y="2883378"/>
            <a:ext cx="679174" cy="1521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V="1">
            <a:off x="6825419" y="3126459"/>
            <a:ext cx="191610" cy="44232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 flipV="1">
            <a:off x="7301364" y="3163040"/>
            <a:ext cx="133934" cy="116488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 flipH="1">
            <a:off x="5567348" y="4736345"/>
            <a:ext cx="1459532" cy="9172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1" name="Connector 21"/>
          <p:cNvCxnSpPr/>
          <p:nvPr/>
        </p:nvCxnSpPr>
        <p:spPr>
          <a:xfrm flipV="1">
            <a:off x="5576003" y="4059411"/>
            <a:ext cx="751260" cy="50081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>
            <a:off x="4269332" y="3861290"/>
            <a:ext cx="443212" cy="5858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3" name="Connector 23"/>
          <p:cNvCxnSpPr/>
          <p:nvPr/>
        </p:nvCxnSpPr>
        <p:spPr>
          <a:xfrm flipV="1">
            <a:off x="4318522" y="2782643"/>
            <a:ext cx="344521" cy="542343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 flipV="1">
            <a:off x="4385236" y="3349442"/>
            <a:ext cx="1032786" cy="237941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 flipV="1">
            <a:off x="5428529" y="3720374"/>
            <a:ext cx="360425" cy="686184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5322679" y="2733875"/>
            <a:ext cx="236458" cy="296514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 flipH="1" flipV="1">
            <a:off x="6863567" y="4059411"/>
            <a:ext cx="334699" cy="36126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 flipH="1" flipV="1">
            <a:off x="6126369" y="3484076"/>
            <a:ext cx="200894" cy="39031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TextBox 29"/>
          <p:cNvSpPr txBox="1"/>
          <p:nvPr/>
        </p:nvSpPr>
        <p:spPr>
          <a:xfrm>
            <a:off x="183453" y="134826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团队文化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51179" y="189924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建立积极向上的团队文化，包括团结协作、创新进取、诚信共赢等方面的价值观，增强员工的归属感和忠诚度。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83453" y="432792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团队活动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51179" y="487890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组织丰富多彩的团队活动，如团建活动、拓展训练等，增进员工之间的友谊和信任。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966477" y="1432892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沟通交流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966477" y="2006039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加强团队内部的沟通交流，鼓励员工之间的合作与互助，提高团队的协作能力和工作效率。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966477" y="4251066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领导力培养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966477" y="4824213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注重领导力的培养和发展，提升团队领导的领导能力和管理水平，为团队的长远发展提供有力保障。</a:t>
            </a:r>
          </a:p>
        </p:txBody>
      </p:sp>
      <p:sp>
        <p:nvSpPr>
          <p:cNvPr id="37" name="Freeform 37"/>
          <p:cNvSpPr/>
          <p:nvPr/>
        </p:nvSpPr>
        <p:spPr>
          <a:xfrm>
            <a:off x="6996367" y="2295973"/>
            <a:ext cx="585610" cy="585610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809097" y="2221251"/>
            <a:ext cx="391912" cy="391912"/>
          </a:xfrm>
          <a:custGeom>
            <a:rect l="l" t="t" r="r" b="b"/>
            <a:pathLst>
              <a:path w="304800" h="304800">
                <a:moveTo>
                  <a:pt x="95545" y="304800"/>
                </a:moveTo>
                <a:cubicBezTo>
                  <a:pt x="75228" y="262528"/>
                  <a:pt x="86049" y="238306"/>
                  <a:pt x="101660" y="215494"/>
                </a:cubicBezTo>
                <a:cubicBezTo>
                  <a:pt x="118758" y="190500"/>
                  <a:pt x="123168" y="165764"/>
                  <a:pt x="123168" y="165764"/>
                </a:cubicBezTo>
                <a:cubicBezTo>
                  <a:pt x="123168" y="165764"/>
                  <a:pt x="136608" y="183232"/>
                  <a:pt x="131235" y="210560"/>
                </a:cubicBezTo>
                <a:cubicBezTo>
                  <a:pt x="154981" y="184128"/>
                  <a:pt x="159458" y="142018"/>
                  <a:pt x="155877" y="125892"/>
                </a:cubicBezTo>
                <a:cubicBezTo>
                  <a:pt x="209550" y="163401"/>
                  <a:pt x="232486" y="244612"/>
                  <a:pt x="201578" y="304800"/>
                </a:cubicBezTo>
                <a:cubicBezTo>
                  <a:pt x="365998" y="211769"/>
                  <a:pt x="242478" y="72581"/>
                  <a:pt x="220970" y="56893"/>
                </a:cubicBezTo>
                <a:cubicBezTo>
                  <a:pt x="228143" y="72571"/>
                  <a:pt x="229495" y="99117"/>
                  <a:pt x="215017" y="111995"/>
                </a:cubicBezTo>
                <a:cubicBezTo>
                  <a:pt x="190510" y="19040"/>
                  <a:pt x="129892" y="-10"/>
                  <a:pt x="129892" y="-10"/>
                </a:cubicBezTo>
                <a:cubicBezTo>
                  <a:pt x="137065" y="47930"/>
                  <a:pt x="103908" y="100346"/>
                  <a:pt x="71942" y="139513"/>
                </a:cubicBezTo>
                <a:cubicBezTo>
                  <a:pt x="70818" y="120396"/>
                  <a:pt x="69628" y="107204"/>
                  <a:pt x="59579" y="88916"/>
                </a:cubicBezTo>
                <a:cubicBezTo>
                  <a:pt x="57321" y="123644"/>
                  <a:pt x="30785" y="151943"/>
                  <a:pt x="23603" y="186738"/>
                </a:cubicBezTo>
                <a:cubicBezTo>
                  <a:pt x="13868" y="233848"/>
                  <a:pt x="30890" y="268348"/>
                  <a:pt x="95564" y="3047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874749" y="4606042"/>
            <a:ext cx="404108" cy="404108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610694" y="3160417"/>
            <a:ext cx="367285" cy="3672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7251892" y="4540748"/>
            <a:ext cx="366812" cy="36681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6447722" y="3652586"/>
            <a:ext cx="295387" cy="295387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3896106" y="3429803"/>
            <a:ext cx="308527" cy="308527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5" name="AutoShape 4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TextBox 6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团队文化与凝聚力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销售团队的沟通与协作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清晰明确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倾听与理解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反馈与确认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非语言沟通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有效沟通的技巧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98" r="1659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7109" r="710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7926" r="1792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在沟通时，使用简单、明确的语言，避免模棱两可和含糊不清的表达。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在交流中，积极倾听对方的意见和观点，理解其立场和需求，避免主观臆断。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及时给予对方反馈，确认对方理解自己的意思，避免信息传递的误解。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除了语言本身，还要注意非语言沟通的重要性，如肢体语言、面部表情和语气等。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292" r="14292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确保团队成员明确共同的目标，并为之共同努力。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目标一致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分工合作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信息共享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鼓励创新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根据团队成员的特长和资源进行合理分工，发挥各自的优势，实现协作效益最大化。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保持团队内部信息畅通，及时分享重要信息和资源，提高团队协作效率。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鼓励团队成员提出新的想法和建议，激发团队的创造力和创新精神。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团队协作的方法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https://d.book118.com/676214150144010042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2024-09-10T04:17:59.203</cp:lastPrinted>
  <dcterms:created xsi:type="dcterms:W3CDTF">2024-09-09T20:17:59Z</dcterms:created>
  <dcterms:modified xsi:type="dcterms:W3CDTF">2024-09-09T20:18:01Z</dcterms:modified>
</cp:coreProperties>
</file>