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A8137F-656C-4961-8242-93F8A1E5D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9473BA-AFC7-424C-BD75-8AF54C08C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27B71-683E-481E-93B8-B5DFEF92E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A1228C-B8C3-4332-9BBB-0C6B5BEBE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BBA6C8-E5F0-493E-ABB6-0FA3EB55E7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91053C-1D23-4B86-9207-BE41789ADA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D96E9C-6D9A-4D37-AFDD-3FBFD94BFD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8864EC-5677-4246-BBC7-32BDD4A488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47877C-2822-459C-ABBD-978D32ED8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11B27-317D-4261-897C-FD4E62F3B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C71C98-4442-4289-9964-587DB6623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59AE93"/>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300" b="1" i="0">
                <a:solidFill>
                  <a:srgbClr val="59AE93"/>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59AE93"/>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59AE93"/>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5012266" y="3720617"/>
            <a:ext cx="2167890" cy="1834514"/>
          </a:xfrm>
          <a:custGeom>
            <a:rect l="l" t="t" r="r" b="b"/>
            <a:pathLst>
              <a:path w="2167890" h="1834514">
                <a:moveTo>
                  <a:pt x="1083733" y="1834100"/>
                </a:moveTo>
                <a:lnTo>
                  <a:pt x="0" y="0"/>
                </a:lnTo>
                <a:lnTo>
                  <a:pt x="2167466" y="0"/>
                </a:lnTo>
                <a:lnTo>
                  <a:pt x="1083733" y="1834100"/>
                </a:lnTo>
                <a:close/>
              </a:path>
            </a:pathLst>
          </a:custGeom>
          <a:solidFill>
            <a:srgbClr val="2B584A"/>
          </a:solidFill>
        </p:spPr>
        <p:txBody>
          <a:bodyPr wrap="square" lIns="0" tIns="0" rIns="0" bIns="0" rtlCol="0"/>
          <a:lstStyle/>
          <a:p/>
        </p:txBody>
      </p:sp>
      <p:sp>
        <p:nvSpPr>
          <p:cNvPr id="18" name="bg object 18"/>
          <p:cNvSpPr/>
          <p:nvPr/>
        </p:nvSpPr>
        <p:spPr>
          <a:xfrm>
            <a:off x="3776916" y="3865016"/>
            <a:ext cx="4640580" cy="1826895"/>
          </a:xfrm>
          <a:custGeom>
            <a:rect l="l" t="t" r="r" b="b"/>
            <a:pathLst>
              <a:path w="4640580" h="1826895">
                <a:moveTo>
                  <a:pt x="2167458" y="1826285"/>
                </a:moveTo>
                <a:lnTo>
                  <a:pt x="1083729" y="0"/>
                </a:lnTo>
                <a:lnTo>
                  <a:pt x="0" y="1826285"/>
                </a:lnTo>
                <a:lnTo>
                  <a:pt x="2167458" y="1826285"/>
                </a:lnTo>
                <a:close/>
              </a:path>
              <a:path w="4640580" h="1826895">
                <a:moveTo>
                  <a:pt x="4640237" y="1826285"/>
                </a:moveTo>
                <a:lnTo>
                  <a:pt x="3556508" y="0"/>
                </a:lnTo>
                <a:lnTo>
                  <a:pt x="2472779" y="1826285"/>
                </a:lnTo>
                <a:lnTo>
                  <a:pt x="4640237" y="1826285"/>
                </a:lnTo>
                <a:close/>
              </a:path>
            </a:pathLst>
          </a:custGeom>
          <a:solidFill>
            <a:srgbClr val="59AE93"/>
          </a:solidFill>
        </p:spPr>
        <p:txBody>
          <a:bodyPr wrap="square" lIns="0" tIns="0" rIns="0" bIns="0" rtlCol="0"/>
          <a:lstStyle/>
          <a:p/>
        </p:txBody>
      </p:sp>
      <p:sp>
        <p:nvSpPr>
          <p:cNvPr id="19" name="bg object 19"/>
          <p:cNvSpPr/>
          <p:nvPr/>
        </p:nvSpPr>
        <p:spPr>
          <a:xfrm>
            <a:off x="5012266" y="1711093"/>
            <a:ext cx="2167890" cy="1826895"/>
          </a:xfrm>
          <a:custGeom>
            <a:rect l="l" t="t" r="r" b="b"/>
            <a:pathLst>
              <a:path w="2167890" h="1826895">
                <a:moveTo>
                  <a:pt x="2167466" y="1826279"/>
                </a:moveTo>
                <a:lnTo>
                  <a:pt x="0" y="1826279"/>
                </a:lnTo>
                <a:lnTo>
                  <a:pt x="1083733" y="0"/>
                </a:lnTo>
                <a:lnTo>
                  <a:pt x="2167466" y="1826279"/>
                </a:lnTo>
                <a:close/>
              </a:path>
            </a:pathLst>
          </a:custGeom>
          <a:solidFill>
            <a:srgbClr val="59AE93"/>
          </a:solidFill>
        </p:spPr>
        <p:txBody>
          <a:bodyPr wrap="square" lIns="0" tIns="0" rIns="0" bIns="0" rtlCol="0"/>
          <a:lstStyle/>
          <a:p/>
        </p:txBody>
      </p:sp>
      <p:sp>
        <p:nvSpPr>
          <p:cNvPr id="20" name="bg object 20"/>
          <p:cNvSpPr/>
          <p:nvPr/>
        </p:nvSpPr>
        <p:spPr>
          <a:xfrm>
            <a:off x="5743787" y="3022600"/>
            <a:ext cx="704850" cy="520700"/>
          </a:xfrm>
          <a:custGeom>
            <a:rect l="l" t="t" r="r" b="b"/>
            <a:pathLst>
              <a:path w="704850" h="520700">
                <a:moveTo>
                  <a:pt x="528320" y="520192"/>
                </a:moveTo>
                <a:lnTo>
                  <a:pt x="176106" y="520192"/>
                </a:lnTo>
                <a:lnTo>
                  <a:pt x="176106" y="260095"/>
                </a:lnTo>
                <a:lnTo>
                  <a:pt x="0" y="260095"/>
                </a:lnTo>
                <a:lnTo>
                  <a:pt x="352213" y="0"/>
                </a:lnTo>
                <a:lnTo>
                  <a:pt x="704427" y="260095"/>
                </a:lnTo>
                <a:lnTo>
                  <a:pt x="528320" y="260095"/>
                </a:lnTo>
                <a:lnTo>
                  <a:pt x="528320" y="520192"/>
                </a:lnTo>
                <a:close/>
              </a:path>
            </a:pathLst>
          </a:custGeom>
          <a:solidFill>
            <a:srgbClr val="F5FFF4"/>
          </a:solidFill>
        </p:spPr>
        <p:txBody>
          <a:bodyPr wrap="square" lIns="0" tIns="0" rIns="0" bIns="0" rtlCol="0"/>
          <a:lstStyle/>
          <a:p/>
        </p:txBody>
      </p:sp>
      <p:sp>
        <p:nvSpPr>
          <p:cNvPr id="21" name="bg object 21"/>
          <p:cNvSpPr/>
          <p:nvPr/>
        </p:nvSpPr>
        <p:spPr>
          <a:xfrm>
            <a:off x="6627667" y="4632503"/>
            <a:ext cx="537210" cy="604520"/>
          </a:xfrm>
          <a:custGeom>
            <a:rect l="l" t="t" r="r" b="b"/>
            <a:pathLst>
              <a:path w="537209" h="604520">
                <a:moveTo>
                  <a:pt x="0" y="319014"/>
                </a:moveTo>
                <a:lnTo>
                  <a:pt x="181333" y="17066"/>
                </a:lnTo>
                <a:lnTo>
                  <a:pt x="404310" y="150974"/>
                </a:lnTo>
                <a:lnTo>
                  <a:pt x="494977" y="0"/>
                </a:lnTo>
                <a:lnTo>
                  <a:pt x="536620" y="435855"/>
                </a:lnTo>
                <a:lnTo>
                  <a:pt x="132309" y="603896"/>
                </a:lnTo>
                <a:lnTo>
                  <a:pt x="222976" y="452921"/>
                </a:lnTo>
                <a:lnTo>
                  <a:pt x="0" y="319014"/>
                </a:lnTo>
                <a:close/>
              </a:path>
            </a:pathLst>
          </a:custGeom>
          <a:solidFill>
            <a:srgbClr val="F5FFF4"/>
          </a:solidFill>
        </p:spPr>
        <p:txBody>
          <a:bodyPr wrap="square" lIns="0" tIns="0" rIns="0" bIns="0" rtlCol="0"/>
          <a:lstStyle/>
          <a:p/>
        </p:txBody>
      </p:sp>
      <p:sp>
        <p:nvSpPr>
          <p:cNvPr id="22" name="bg object 22"/>
          <p:cNvSpPr/>
          <p:nvPr/>
        </p:nvSpPr>
        <p:spPr>
          <a:xfrm>
            <a:off x="5038631" y="4614591"/>
            <a:ext cx="538480" cy="608330"/>
          </a:xfrm>
          <a:custGeom>
            <a:rect l="l" t="t" r="r" b="b"/>
            <a:pathLst>
              <a:path w="538479" h="608329">
                <a:moveTo>
                  <a:pt x="359898" y="20535"/>
                </a:moveTo>
                <a:lnTo>
                  <a:pt x="537880" y="324470"/>
                </a:lnTo>
                <a:lnTo>
                  <a:pt x="313435" y="455903"/>
                </a:lnTo>
                <a:lnTo>
                  <a:pt x="402426" y="607871"/>
                </a:lnTo>
                <a:lnTo>
                  <a:pt x="0" y="435368"/>
                </a:lnTo>
                <a:lnTo>
                  <a:pt x="46463" y="0"/>
                </a:lnTo>
                <a:lnTo>
                  <a:pt x="135454" y="151967"/>
                </a:lnTo>
                <a:lnTo>
                  <a:pt x="359898" y="20535"/>
                </a:lnTo>
                <a:close/>
              </a:path>
            </a:pathLst>
          </a:custGeom>
          <a:solidFill>
            <a:srgbClr val="F5FFF4"/>
          </a:solidFill>
        </p:spPr>
        <p:txBody>
          <a:bodyPr wrap="square" lIns="0" tIns="0" rIns="0" bIns="0" rtlCol="0"/>
          <a:lstStyle/>
          <a:p/>
        </p:txBody>
      </p:sp>
      <p:sp>
        <p:nvSpPr>
          <p:cNvPr id="23" name="bg object 23"/>
          <p:cNvSpPr/>
          <p:nvPr/>
        </p:nvSpPr>
        <p:spPr>
          <a:xfrm>
            <a:off x="6818376" y="3284051"/>
            <a:ext cx="4107815" cy="0"/>
          </a:xfrm>
          <a:custGeom>
            <a:rect l="l" t="t" r="r" b="b"/>
            <a:pathLst>
              <a:path w="4107815">
                <a:moveTo>
                  <a:pt x="4107349" y="0"/>
                </a:moveTo>
                <a:lnTo>
                  <a:pt x="0" y="0"/>
                </a:lnTo>
              </a:path>
            </a:pathLst>
          </a:custGeom>
          <a:solidFill>
            <a:srgbClr val="59AE93"/>
          </a:solidFill>
        </p:spPr>
        <p:txBody>
          <a:bodyPr wrap="square" lIns="0" tIns="0" rIns="0" bIns="0" rtlCol="0"/>
          <a:lstStyle/>
          <a:p/>
        </p:txBody>
      </p:sp>
      <p:sp>
        <p:nvSpPr>
          <p:cNvPr id="24" name="bg object 24"/>
          <p:cNvSpPr/>
          <p:nvPr/>
        </p:nvSpPr>
        <p:spPr>
          <a:xfrm>
            <a:off x="6818376" y="3284051"/>
            <a:ext cx="4107815" cy="0"/>
          </a:xfrm>
          <a:custGeom>
            <a:rect l="l" t="t" r="r" b="b"/>
            <a:pathLst>
              <a:path w="4107815">
                <a:moveTo>
                  <a:pt x="0" y="0"/>
                </a:moveTo>
                <a:lnTo>
                  <a:pt x="4107349" y="0"/>
                </a:lnTo>
              </a:path>
            </a:pathLst>
          </a:custGeom>
          <a:ln w="9525">
            <a:solidFill>
              <a:srgbClr val="59AE93"/>
            </a:solidFill>
          </a:ln>
        </p:spPr>
        <p:txBody>
          <a:bodyPr wrap="square" lIns="0" tIns="0" rIns="0" bIns="0" rtlCol="0"/>
          <a:lstStyle/>
          <a:p/>
        </p:txBody>
      </p:sp>
      <p:pic>
        <p:nvPicPr>
          <p:cNvPr id="25" name="bg object 25"/>
          <p:cNvPicPr/>
          <p:nvPr/>
        </p:nvPicPr>
        <p:blipFill>
          <a:blip r:embed="rId2"/>
          <a:stretch>
            <a:fillRect/>
          </a:stretch>
        </p:blipFill>
        <p:spPr>
          <a:xfrm>
            <a:off x="10897276" y="3216316"/>
            <a:ext cx="151723" cy="151722"/>
          </a:xfrm>
          <a:prstGeom prst="rect">
            <a:avLst/>
          </a:prstGeom>
        </p:spPr>
      </p:pic>
      <p:sp>
        <p:nvSpPr>
          <p:cNvPr id="2" name="Holder 2"/>
          <p:cNvSpPr>
            <a:spLocks noGrp="1"/>
          </p:cNvSpPr>
          <p:nvPr>
            <p:ph type="title"/>
          </p:nvPr>
        </p:nvSpPr>
        <p:spPr/>
        <p:txBody>
          <a:bodyPr lIns="0" tIns="0" rIns="0" bIns="0"/>
          <a:lstStyle>
            <a:lvl1pPr>
              <a:defRPr sz="3000" b="1" i="0">
                <a:solidFill>
                  <a:srgbClr val="59AE93"/>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499416" y="1957977"/>
            <a:ext cx="3374390" cy="2942590"/>
          </a:xfrm>
          <a:custGeom>
            <a:rect l="l" t="t" r="r" b="b"/>
            <a:pathLst>
              <a:path w="3374390" h="2942590">
                <a:moveTo>
                  <a:pt x="2361965" y="2942043"/>
                </a:moveTo>
                <a:lnTo>
                  <a:pt x="1003441" y="2942043"/>
                </a:lnTo>
                <a:lnTo>
                  <a:pt x="949886" y="2937674"/>
                </a:lnTo>
                <a:lnTo>
                  <a:pt x="899229" y="2925042"/>
                </a:lnTo>
                <a:lnTo>
                  <a:pt x="852209" y="2904866"/>
                </a:lnTo>
                <a:lnTo>
                  <a:pt x="809564" y="2877862"/>
                </a:lnTo>
                <a:lnTo>
                  <a:pt x="772032" y="2844747"/>
                </a:lnTo>
                <a:lnTo>
                  <a:pt x="740351" y="2806237"/>
                </a:lnTo>
                <a:lnTo>
                  <a:pt x="729134" y="2786171"/>
                </a:lnTo>
                <a:lnTo>
                  <a:pt x="721031" y="2775246"/>
                </a:lnTo>
                <a:lnTo>
                  <a:pt x="41769" y="1633019"/>
                </a:lnTo>
                <a:lnTo>
                  <a:pt x="15380" y="1576129"/>
                </a:lnTo>
                <a:lnTo>
                  <a:pt x="1613" y="1517082"/>
                </a:lnTo>
                <a:lnTo>
                  <a:pt x="761" y="1485678"/>
                </a:lnTo>
                <a:lnTo>
                  <a:pt x="0" y="1481269"/>
                </a:lnTo>
                <a:lnTo>
                  <a:pt x="320" y="1469420"/>
                </a:lnTo>
                <a:lnTo>
                  <a:pt x="0" y="1457568"/>
                </a:lnTo>
                <a:lnTo>
                  <a:pt x="761" y="1453160"/>
                </a:lnTo>
                <a:lnTo>
                  <a:pt x="6948" y="1392068"/>
                </a:lnTo>
                <a:lnTo>
                  <a:pt x="26968" y="1333888"/>
                </a:lnTo>
                <a:lnTo>
                  <a:pt x="721032" y="163590"/>
                </a:lnTo>
                <a:lnTo>
                  <a:pt x="738038" y="140662"/>
                </a:lnTo>
                <a:lnTo>
                  <a:pt x="740752" y="135806"/>
                </a:lnTo>
                <a:lnTo>
                  <a:pt x="747720" y="127607"/>
                </a:lnTo>
                <a:lnTo>
                  <a:pt x="758586" y="112958"/>
                </a:lnTo>
                <a:lnTo>
                  <a:pt x="765264" y="106963"/>
                </a:lnTo>
                <a:lnTo>
                  <a:pt x="816463" y="59431"/>
                </a:lnTo>
                <a:lnTo>
                  <a:pt x="858036" y="34381"/>
                </a:lnTo>
                <a:lnTo>
                  <a:pt x="903558" y="15703"/>
                </a:lnTo>
                <a:lnTo>
                  <a:pt x="952378" y="4031"/>
                </a:lnTo>
                <a:lnTo>
                  <a:pt x="1003842" y="0"/>
                </a:lnTo>
                <a:lnTo>
                  <a:pt x="2362366" y="0"/>
                </a:lnTo>
                <a:lnTo>
                  <a:pt x="2410684" y="3549"/>
                </a:lnTo>
                <a:lnTo>
                  <a:pt x="2456714" y="13848"/>
                </a:lnTo>
                <a:lnTo>
                  <a:pt x="2499918" y="30374"/>
                </a:lnTo>
                <a:lnTo>
                  <a:pt x="2539757" y="52606"/>
                </a:lnTo>
                <a:lnTo>
                  <a:pt x="2547744" y="59004"/>
                </a:lnTo>
                <a:lnTo>
                  <a:pt x="2569345" y="71858"/>
                </a:lnTo>
                <a:lnTo>
                  <a:pt x="2615134" y="112959"/>
                </a:lnTo>
                <a:lnTo>
                  <a:pt x="2652686" y="163591"/>
                </a:lnTo>
                <a:lnTo>
                  <a:pt x="3331949" y="1305818"/>
                </a:lnTo>
                <a:lnTo>
                  <a:pt x="3354084" y="1351103"/>
                </a:lnTo>
                <a:lnTo>
                  <a:pt x="3368082" y="1397986"/>
                </a:lnTo>
                <a:lnTo>
                  <a:pt x="3374182" y="1445599"/>
                </a:lnTo>
                <a:lnTo>
                  <a:pt x="3372623" y="1493078"/>
                </a:lnTo>
                <a:lnTo>
                  <a:pt x="3363644" y="1539554"/>
                </a:lnTo>
                <a:lnTo>
                  <a:pt x="3354772" y="1562623"/>
                </a:lnTo>
                <a:lnTo>
                  <a:pt x="3351623" y="1576130"/>
                </a:lnTo>
                <a:lnTo>
                  <a:pt x="3333040" y="1619091"/>
                </a:lnTo>
                <a:lnTo>
                  <a:pt x="2645971" y="2775247"/>
                </a:lnTo>
                <a:lnTo>
                  <a:pt x="2631386" y="2794913"/>
                </a:lnTo>
                <a:lnTo>
                  <a:pt x="2625055" y="2806237"/>
                </a:lnTo>
                <a:lnTo>
                  <a:pt x="2608807" y="2825356"/>
                </a:lnTo>
                <a:lnTo>
                  <a:pt x="2608419" y="2825879"/>
                </a:lnTo>
                <a:lnTo>
                  <a:pt x="2608180" y="2826092"/>
                </a:lnTo>
                <a:lnTo>
                  <a:pt x="2549344" y="2882612"/>
                </a:lnTo>
                <a:lnTo>
                  <a:pt x="2507771" y="2907662"/>
                </a:lnTo>
                <a:lnTo>
                  <a:pt x="2462249" y="2926340"/>
                </a:lnTo>
                <a:lnTo>
                  <a:pt x="2413429" y="2938012"/>
                </a:lnTo>
                <a:lnTo>
                  <a:pt x="2361965" y="2942043"/>
                </a:lnTo>
                <a:close/>
              </a:path>
            </a:pathLst>
          </a:custGeom>
          <a:solidFill>
            <a:srgbClr val="59AE93"/>
          </a:solidFill>
        </p:spPr>
        <p:txBody>
          <a:bodyPr wrap="square" lIns="0" tIns="0" rIns="0" bIns="0" rtlCol="0"/>
          <a:lstStyle/>
          <a:p/>
        </p:txBody>
      </p:sp>
      <p:sp>
        <p:nvSpPr>
          <p:cNvPr id="18" name="bg object 18"/>
          <p:cNvSpPr/>
          <p:nvPr/>
        </p:nvSpPr>
        <p:spPr>
          <a:xfrm>
            <a:off x="728581" y="2121360"/>
            <a:ext cx="2933065" cy="2623185"/>
          </a:xfrm>
          <a:custGeom>
            <a:rect l="l" t="t" r="r" b="b"/>
            <a:pathLst>
              <a:path w="2933065" h="2623185">
                <a:moveTo>
                  <a:pt x="872688" y="0"/>
                </a:moveTo>
                <a:lnTo>
                  <a:pt x="2053718" y="0"/>
                </a:lnTo>
                <a:lnTo>
                  <a:pt x="2095723" y="3163"/>
                </a:lnTo>
                <a:lnTo>
                  <a:pt x="2135739" y="12344"/>
                </a:lnTo>
                <a:lnTo>
                  <a:pt x="2173298" y="27076"/>
                </a:lnTo>
                <a:lnTo>
                  <a:pt x="2207933" y="46893"/>
                </a:lnTo>
                <a:lnTo>
                  <a:pt x="2214876" y="52597"/>
                </a:lnTo>
                <a:lnTo>
                  <a:pt x="2233655" y="64056"/>
                </a:lnTo>
                <a:lnTo>
                  <a:pt x="2254358" y="81287"/>
                </a:lnTo>
                <a:lnTo>
                  <a:pt x="2273460" y="100693"/>
                </a:lnTo>
                <a:lnTo>
                  <a:pt x="2290773" y="122223"/>
                </a:lnTo>
                <a:lnTo>
                  <a:pt x="2306107" y="145827"/>
                </a:lnTo>
                <a:lnTo>
                  <a:pt x="2896623" y="1164030"/>
                </a:lnTo>
                <a:lnTo>
                  <a:pt x="2919563" y="1214743"/>
                </a:lnTo>
                <a:lnTo>
                  <a:pt x="2931532" y="1267380"/>
                </a:lnTo>
                <a:lnTo>
                  <a:pt x="2932935" y="1320430"/>
                </a:lnTo>
                <a:lnTo>
                  <a:pt x="2924177" y="1372388"/>
                </a:lnTo>
                <a:lnTo>
                  <a:pt x="2916464" y="1392952"/>
                </a:lnTo>
                <a:lnTo>
                  <a:pt x="2913727" y="1404991"/>
                </a:lnTo>
                <a:lnTo>
                  <a:pt x="2909036" y="1417909"/>
                </a:lnTo>
                <a:lnTo>
                  <a:pt x="2903653" y="1430682"/>
                </a:lnTo>
                <a:lnTo>
                  <a:pt x="2897572" y="1443289"/>
                </a:lnTo>
                <a:lnTo>
                  <a:pt x="2890786" y="1455704"/>
                </a:lnTo>
                <a:lnTo>
                  <a:pt x="2300270" y="2473907"/>
                </a:lnTo>
                <a:lnTo>
                  <a:pt x="2287590" y="2491439"/>
                </a:lnTo>
                <a:lnTo>
                  <a:pt x="2282086" y="2501533"/>
                </a:lnTo>
                <a:lnTo>
                  <a:pt x="2267961" y="2518576"/>
                </a:lnTo>
                <a:lnTo>
                  <a:pt x="2267624" y="2519042"/>
                </a:lnTo>
                <a:lnTo>
                  <a:pt x="2267416" y="2519233"/>
                </a:lnTo>
                <a:lnTo>
                  <a:pt x="2248405" y="2542170"/>
                </a:lnTo>
                <a:lnTo>
                  <a:pt x="2207584" y="2575700"/>
                </a:lnTo>
                <a:lnTo>
                  <a:pt x="2160732" y="2601016"/>
                </a:lnTo>
                <a:lnTo>
                  <a:pt x="2108958" y="2617015"/>
                </a:lnTo>
                <a:lnTo>
                  <a:pt x="2053369" y="2622593"/>
                </a:lnTo>
                <a:lnTo>
                  <a:pt x="872339" y="2622593"/>
                </a:lnTo>
                <a:lnTo>
                  <a:pt x="825781" y="2618698"/>
                </a:lnTo>
                <a:lnTo>
                  <a:pt x="781743" y="2607438"/>
                </a:lnTo>
                <a:lnTo>
                  <a:pt x="740866" y="2589453"/>
                </a:lnTo>
                <a:lnTo>
                  <a:pt x="703792" y="2565381"/>
                </a:lnTo>
                <a:lnTo>
                  <a:pt x="671164" y="2535861"/>
                </a:lnTo>
                <a:lnTo>
                  <a:pt x="643623" y="2501533"/>
                </a:lnTo>
                <a:lnTo>
                  <a:pt x="633871" y="2483646"/>
                </a:lnTo>
                <a:lnTo>
                  <a:pt x="626827" y="2473908"/>
                </a:lnTo>
                <a:lnTo>
                  <a:pt x="36312" y="1455705"/>
                </a:lnTo>
                <a:lnTo>
                  <a:pt x="23444" y="1430683"/>
                </a:lnTo>
                <a:lnTo>
                  <a:pt x="13371" y="1404992"/>
                </a:lnTo>
                <a:lnTo>
                  <a:pt x="6040" y="1378820"/>
                </a:lnTo>
                <a:lnTo>
                  <a:pt x="1402" y="1352355"/>
                </a:lnTo>
                <a:lnTo>
                  <a:pt x="661" y="1324361"/>
                </a:lnTo>
                <a:lnTo>
                  <a:pt x="0" y="1320431"/>
                </a:lnTo>
                <a:lnTo>
                  <a:pt x="278" y="1309869"/>
                </a:lnTo>
                <a:lnTo>
                  <a:pt x="0" y="1299304"/>
                </a:lnTo>
                <a:lnTo>
                  <a:pt x="661" y="1295374"/>
                </a:lnTo>
                <a:lnTo>
                  <a:pt x="1402" y="1267380"/>
                </a:lnTo>
                <a:lnTo>
                  <a:pt x="6040" y="1240916"/>
                </a:lnTo>
                <a:lnTo>
                  <a:pt x="13371" y="1214744"/>
                </a:lnTo>
                <a:lnTo>
                  <a:pt x="23444" y="1189053"/>
                </a:lnTo>
                <a:lnTo>
                  <a:pt x="36312" y="1164031"/>
                </a:lnTo>
                <a:lnTo>
                  <a:pt x="626827" y="145828"/>
                </a:lnTo>
                <a:lnTo>
                  <a:pt x="641612" y="125389"/>
                </a:lnTo>
                <a:lnTo>
                  <a:pt x="643971" y="121060"/>
                </a:lnTo>
                <a:lnTo>
                  <a:pt x="650029" y="113751"/>
                </a:lnTo>
                <a:lnTo>
                  <a:pt x="659474" y="100694"/>
                </a:lnTo>
                <a:lnTo>
                  <a:pt x="665281" y="95349"/>
                </a:lnTo>
                <a:lnTo>
                  <a:pt x="677652" y="80423"/>
                </a:lnTo>
                <a:lnTo>
                  <a:pt x="718473" y="46894"/>
                </a:lnTo>
                <a:lnTo>
                  <a:pt x="765325" y="21578"/>
                </a:lnTo>
                <a:lnTo>
                  <a:pt x="817100" y="5578"/>
                </a:lnTo>
                <a:lnTo>
                  <a:pt x="872688" y="0"/>
                </a:lnTo>
                <a:close/>
              </a:path>
            </a:pathLst>
          </a:custGeom>
          <a:ln w="19050">
            <a:solidFill>
              <a:srgbClr val="FFFFFF"/>
            </a:solidFill>
          </a:ln>
        </p:spPr>
        <p:txBody>
          <a:bodyPr wrap="square" lIns="0" tIns="0" rIns="0" bIns="0" rtlCol="0"/>
          <a:lstStyle/>
          <a:p/>
        </p:txBody>
      </p:sp>
      <p:sp>
        <p:nvSpPr>
          <p:cNvPr id="2" name="Holder 2"/>
          <p:cNvSpPr>
            <a:spLocks noGrp="1"/>
          </p:cNvSpPr>
          <p:nvPr>
            <p:ph type="title"/>
          </p:nvPr>
        </p:nvSpPr>
        <p:spPr/>
        <p:txBody>
          <a:bodyPr lIns="0" tIns="0" rIns="0" bIns="0"/>
          <a:lstStyle>
            <a:lvl1pPr>
              <a:defRPr sz="3000" b="1" i="0">
                <a:solidFill>
                  <a:srgbClr val="59AE93"/>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0" y="2001079"/>
            <a:ext cx="12192000" cy="2918460"/>
          </a:xfrm>
          <a:custGeom>
            <a:rect l="l" t="t" r="r" b="b"/>
            <a:pathLst>
              <a:path w="12192000" h="2918460">
                <a:moveTo>
                  <a:pt x="12192000" y="2918464"/>
                </a:moveTo>
                <a:lnTo>
                  <a:pt x="0" y="2918464"/>
                </a:lnTo>
                <a:lnTo>
                  <a:pt x="0" y="0"/>
                </a:lnTo>
                <a:lnTo>
                  <a:pt x="12192000" y="0"/>
                </a:lnTo>
                <a:lnTo>
                  <a:pt x="12192000" y="2918464"/>
                </a:lnTo>
                <a:close/>
              </a:path>
            </a:pathLst>
          </a:custGeom>
          <a:solidFill>
            <a:srgbClr val="59AE93"/>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3454400" cy="482600"/>
          </a:xfrm>
          <a:prstGeom prst="rect">
            <a:avLst/>
          </a:prstGeom>
        </p:spPr>
        <p:txBody>
          <a:bodyPr wrap="square" lIns="0" tIns="0" rIns="0" bIns="0">
            <a:spAutoFit/>
          </a:bodyPr>
          <a:lstStyle>
            <a:lvl1pPr>
              <a:defRPr sz="3000" b="1" i="0">
                <a:solidFill>
                  <a:srgbClr val="59AE93"/>
                </a:solidFill>
                <a:latin typeface="微软雅黑"/>
                <a:cs typeface="微软雅黑"/>
              </a:defRPr>
            </a:lvl1pPr>
          </a:lstStyle>
          <a:p/>
        </p:txBody>
      </p:sp>
      <p:sp>
        <p:nvSpPr>
          <p:cNvPr id="3" name="Holder 3"/>
          <p:cNvSpPr>
            <a:spLocks noGrp="1"/>
          </p:cNvSpPr>
          <p:nvPr>
            <p:ph type="body" idx="1"/>
          </p:nvPr>
        </p:nvSpPr>
        <p:spPr>
          <a:xfrm>
            <a:off x="5760842" y="1445928"/>
            <a:ext cx="5549900" cy="4382770"/>
          </a:xfrm>
          <a:prstGeom prst="rect">
            <a:avLst/>
          </a:prstGeom>
        </p:spPr>
        <p:txBody>
          <a:bodyPr wrap="square" lIns="0" tIns="0" rIns="0" bIns="0">
            <a:spAutoFit/>
          </a:bodyPr>
          <a:lstStyle>
            <a:lvl1pPr>
              <a:defRPr sz="2300" b="1" i="0">
                <a:solidFill>
                  <a:srgbClr val="59AE93"/>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png" /><Relationship Id="rId3"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1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4.png" /><Relationship Id="rId13" Type="http://schemas.openxmlformats.org/officeDocument/2006/relationships/image" Target="../media/image15.png" /><Relationship Id="rId14" Type="http://schemas.openxmlformats.org/officeDocument/2006/relationships/image" Target="../media/image16.png"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5.png" /><Relationship Id="rId13" Type="http://schemas.openxmlformats.org/officeDocument/2006/relationships/image" Target="../media/image16.png" /><Relationship Id="rId2" Type="http://schemas.openxmlformats.org/officeDocument/2006/relationships/image" Target="../media/image22.png" /><Relationship Id="rId3" Type="http://schemas.openxmlformats.org/officeDocument/2006/relationships/image" Target="../media/image23.png" /><Relationship Id="rId4" Type="http://schemas.openxmlformats.org/officeDocument/2006/relationships/image" Target="../media/image24.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25.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5.png" /><Relationship Id="rId13" Type="http://schemas.openxmlformats.org/officeDocument/2006/relationships/image" Target="../media/image16.png" /><Relationship Id="rId2" Type="http://schemas.openxmlformats.org/officeDocument/2006/relationships/image" Target="../media/image26.jpeg" /><Relationship Id="rId3" Type="http://schemas.openxmlformats.org/officeDocument/2006/relationships/image" Target="../media/image27.png" /><Relationship Id="rId4" Type="http://schemas.openxmlformats.org/officeDocument/2006/relationships/image" Target="../media/image28.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29.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22122502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496188" y="3363004"/>
            <a:ext cx="2346960" cy="1296670"/>
          </a:xfrm>
          <a:prstGeom prst="rect">
            <a:avLst/>
          </a:prstGeom>
        </p:spPr>
        <p:txBody>
          <a:bodyPr vert="horz" wrap="square" lIns="0" tIns="29845" rIns="0" bIns="0" rtlCol="0">
            <a:spAutoFit/>
          </a:bodyPr>
          <a:lstStyle/>
          <a:p>
            <a:pPr algn="ctr">
              <a:lnSpc>
                <a:spcPct val="100000"/>
              </a:lnSpc>
              <a:spcBef>
                <a:spcPts val="235"/>
              </a:spcBef>
            </a:pPr>
            <a:r>
              <a:rPr sz="4050" b="1" spc="-10">
                <a:solidFill>
                  <a:srgbClr val="FFFFFF"/>
                </a:solidFill>
                <a:latin typeface="微软雅黑"/>
                <a:cs typeface="微软雅黑"/>
              </a:rPr>
              <a:t>$number</a:t>
            </a:r>
            <a:endParaRPr sz="4050">
              <a:latin typeface="微软雅黑"/>
              <a:cs typeface="微软雅黑"/>
            </a:endParaRPr>
          </a:p>
          <a:p>
            <a:pPr algn="ctr">
              <a:lnSpc>
                <a:spcPct val="100000"/>
              </a:lnSpc>
            </a:pPr>
            <a:r>
              <a:rPr sz="4050" b="1" spc="-20">
                <a:solidFill>
                  <a:srgbClr val="FFFFFF"/>
                </a:solidFill>
                <a:latin typeface="微软雅黑"/>
                <a:cs typeface="微软雅黑"/>
              </a:rPr>
              <a:t>{01}</a:t>
            </a:r>
            <a:endParaRPr sz="4050">
              <a:latin typeface="微软雅黑"/>
              <a:cs typeface="微软雅黑"/>
            </a:endParaRPr>
          </a:p>
        </p:txBody>
      </p:sp>
      <p:sp>
        <p:nvSpPr>
          <p:cNvPr id="4" name="object 4"/>
          <p:cNvSpPr/>
          <p:nvPr/>
        </p:nvSpPr>
        <p:spPr>
          <a:xfrm>
            <a:off x="0" y="1969768"/>
            <a:ext cx="12192000" cy="2918460"/>
          </a:xfrm>
          <a:custGeom>
            <a:rect l="l" t="t" r="r" b="b"/>
            <a:pathLst>
              <a:path w="12192000" h="2918460">
                <a:moveTo>
                  <a:pt x="12192000" y="2918464"/>
                </a:moveTo>
                <a:lnTo>
                  <a:pt x="0" y="2918464"/>
                </a:lnTo>
                <a:lnTo>
                  <a:pt x="0" y="0"/>
                </a:lnTo>
                <a:lnTo>
                  <a:pt x="12192000" y="0"/>
                </a:lnTo>
                <a:lnTo>
                  <a:pt x="12192000" y="2918464"/>
                </a:lnTo>
                <a:close/>
              </a:path>
            </a:pathLst>
          </a:custGeom>
          <a:solidFill>
            <a:srgbClr val="59AE93"/>
          </a:solidFill>
        </p:spPr>
        <p:txBody>
          <a:bodyPr wrap="square" lIns="0" tIns="0" rIns="0" bIns="0" rtlCol="0"/>
          <a:lstStyle/>
          <a:p/>
        </p:txBody>
      </p:sp>
      <p:sp>
        <p:nvSpPr>
          <p:cNvPr id="5" name="object 5"/>
          <p:cNvSpPr txBox="1">
            <a:spLocks noGrp="1"/>
          </p:cNvSpPr>
          <p:nvPr>
            <p:ph type="title"/>
          </p:nvPr>
        </p:nvSpPr>
        <p:spPr>
          <a:xfrm>
            <a:off x="2835561" y="2661055"/>
            <a:ext cx="41402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FFFFFF"/>
                </a:solidFill>
              </a:rPr>
              <a:t>煤地下气化行业报告</a:t>
            </a:r>
            <a:endParaRPr sz="3600"/>
          </a:p>
        </p:txBody>
      </p:sp>
      <p:pic>
        <p:nvPicPr>
          <p:cNvPr id="6" name="object 6"/>
          <p:cNvPicPr/>
          <p:nvPr/>
        </p:nvPicPr>
        <p:blipFill>
          <a:blip r:embed="rId3"/>
          <a:stretch>
            <a:fillRect/>
          </a:stretch>
        </p:blipFill>
        <p:spPr>
          <a:xfrm>
            <a:off x="8280400" y="0"/>
            <a:ext cx="3911600"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394638" y="-180355"/>
            <a:ext cx="786765" cy="1589405"/>
          </a:xfrm>
          <a:prstGeom prst="rect">
            <a:avLst/>
          </a:prstGeom>
        </p:spPr>
        <p:txBody>
          <a:bodyPr vert="horz" wrap="square" lIns="0" tIns="12700" rIns="0" bIns="0" rtlCol="0">
            <a:spAutoFit/>
          </a:bodyPr>
          <a:lstStyle/>
          <a:p>
            <a:pPr marL="49530">
              <a:lnSpc>
                <a:spcPts val="6155"/>
              </a:lnSpc>
              <a:spcBef>
                <a:spcPts val="100"/>
              </a:spcBef>
            </a:pPr>
            <a:r>
              <a:rPr sz="5700" spc="-25">
                <a:latin typeface="MS Gothic"/>
                <a:cs typeface="MS Gothic"/>
              </a:rPr>
              <a:t>目</a:t>
            </a:r>
            <a:endParaRPr sz="5700">
              <a:latin typeface="MS Gothic"/>
              <a:cs typeface="MS Gothic"/>
            </a:endParaRPr>
          </a:p>
          <a:p>
            <a:pPr marL="12700">
              <a:lnSpc>
                <a:spcPts val="6155"/>
              </a:lnSpc>
            </a:pPr>
            <a:r>
              <a:rPr sz="5700" spc="-25">
                <a:latin typeface="MS Gothic"/>
                <a:cs typeface="MS Gothic"/>
              </a:rPr>
              <a:t>□</a:t>
            </a:r>
            <a:endParaRPr sz="5700">
              <a:latin typeface="MS Gothic"/>
              <a:cs typeface="MS Gothic"/>
            </a:endParaRPr>
          </a:p>
        </p:txBody>
      </p:sp>
      <p:sp>
        <p:nvSpPr>
          <p:cNvPr id="4" name="object 4"/>
          <p:cNvSpPr txBox="1"/>
          <p:nvPr/>
        </p:nvSpPr>
        <p:spPr>
          <a:xfrm>
            <a:off x="1211384" y="2273871"/>
            <a:ext cx="3886200" cy="3375025"/>
          </a:xfrm>
          <a:prstGeom prst="rect">
            <a:avLst/>
          </a:prstGeom>
        </p:spPr>
        <p:txBody>
          <a:bodyPr vert="horz" wrap="square" lIns="0" tIns="196215" rIns="0" bIns="0" rtlCol="0">
            <a:spAutoFit/>
          </a:bodyPr>
          <a:lstStyle/>
          <a:p>
            <a:pPr marL="215900" indent="-203200">
              <a:lnSpc>
                <a:spcPct val="100000"/>
              </a:lnSpc>
              <a:spcBef>
                <a:spcPts val="1545"/>
              </a:spcBef>
              <a:buSzPct val="102083"/>
              <a:buFont typeface="Arial"/>
              <a:buChar char="•"/>
              <a:tabLst>
                <a:tab pos="215900"/>
              </a:tabLst>
            </a:pPr>
            <a:r>
              <a:rPr sz="2400" spc="-10">
                <a:latin typeface="微软雅黑"/>
                <a:cs typeface="微软雅黑"/>
              </a:rPr>
              <a:t>行业概述与发展背景</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10">
                <a:latin typeface="微软雅黑"/>
                <a:cs typeface="微软雅黑"/>
              </a:rPr>
              <a:t>市场需求与竞争格局</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10">
                <a:latin typeface="微软雅黑"/>
                <a:cs typeface="微软雅黑"/>
              </a:rPr>
              <a:t>技术创新与研发动态</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5">
                <a:latin typeface="微软雅黑"/>
                <a:cs typeface="微软雅黑"/>
              </a:rPr>
              <a:t>产业链结构与协同发展机遇</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5">
                <a:latin typeface="微软雅黑"/>
                <a:cs typeface="微软雅黑"/>
              </a:rPr>
              <a:t>环保要求及挑战应对策略</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10">
                <a:latin typeface="微软雅黑"/>
                <a:cs typeface="微软雅黑"/>
              </a:rPr>
              <a:t>投资前景与风险评估</a:t>
            </a:r>
            <a:endParaRPr sz="2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16075" y="2735726"/>
            <a:ext cx="1339850" cy="1305560"/>
          </a:xfrm>
          <a:prstGeom prst="rect">
            <a:avLst/>
          </a:prstGeom>
        </p:spPr>
        <p:txBody>
          <a:bodyPr vert="horz" wrap="square" lIns="0" tIns="12700" rIns="0" bIns="0" rtlCol="0">
            <a:spAutoFit/>
          </a:bodyPr>
          <a:lstStyle/>
          <a:p>
            <a:pPr marL="12700">
              <a:lnSpc>
                <a:spcPct val="100000"/>
              </a:lnSpc>
              <a:spcBef>
                <a:spcPts val="100"/>
              </a:spcBef>
            </a:pPr>
            <a:r>
              <a:rPr sz="8400" b="1" spc="-25">
                <a:solidFill>
                  <a:srgbClr val="FFFFFF"/>
                </a:solidFill>
                <a:latin typeface="微软雅黑"/>
                <a:cs typeface="微软雅黑"/>
              </a:rPr>
              <a:t>01</a:t>
            </a:r>
            <a:endParaRPr sz="8400">
              <a:latin typeface="微软雅黑"/>
              <a:cs typeface="微软雅黑"/>
            </a:endParaRPr>
          </a:p>
        </p:txBody>
      </p:sp>
      <p:sp>
        <p:nvSpPr>
          <p:cNvPr id="3" name="object 3"/>
          <p:cNvSpPr txBox="1">
            <a:spLocks noGrp="1"/>
          </p:cNvSpPr>
          <p:nvPr>
            <p:ph type="title"/>
          </p:nvPr>
        </p:nvSpPr>
        <p:spPr>
          <a:xfrm>
            <a:off x="4469892" y="3080773"/>
            <a:ext cx="5168900" cy="711200"/>
          </a:xfrm>
          <a:prstGeom prst="rect">
            <a:avLst/>
          </a:prstGeom>
        </p:spPr>
        <p:txBody>
          <a:bodyPr vert="horz" wrap="square" lIns="0" tIns="12700" rIns="0" bIns="0" rtlCol="0">
            <a:spAutoFit/>
          </a:bodyPr>
          <a:lstStyle/>
          <a:p>
            <a:pPr marL="12700">
              <a:lnSpc>
                <a:spcPct val="100000"/>
              </a:lnSpc>
              <a:spcBef>
                <a:spcPts val="100"/>
              </a:spcBef>
            </a:pPr>
            <a:r>
              <a:rPr sz="4500" spc="-10"/>
              <a:t>行业概述与发展背景</a:t>
            </a:r>
            <a:endParaRPr sz="45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39481" y="1415326"/>
            <a:ext cx="4843294" cy="4843296"/>
          </a:xfrm>
          <a:prstGeom prst="rect">
            <a:avLst/>
          </a:prstGeom>
        </p:spPr>
      </p:pic>
      <p:sp>
        <p:nvSpPr>
          <p:cNvPr id="3" name="object 3"/>
          <p:cNvSpPr txBox="1"/>
          <p:nvPr/>
        </p:nvSpPr>
        <p:spPr>
          <a:xfrm>
            <a:off x="6372873" y="1642057"/>
            <a:ext cx="4483100" cy="1591310"/>
          </a:xfrm>
          <a:prstGeom prst="rect">
            <a:avLst/>
          </a:prstGeom>
        </p:spPr>
        <p:txBody>
          <a:bodyPr vert="horz" wrap="square" lIns="0" tIns="13970" rIns="0" bIns="0" rtlCol="0">
            <a:spAutoFit/>
          </a:bodyPr>
          <a:lstStyle/>
          <a:p>
            <a:pPr marL="12700">
              <a:lnSpc>
                <a:spcPct val="100000"/>
              </a:lnSpc>
              <a:spcBef>
                <a:spcPts val="110"/>
              </a:spcBef>
            </a:pPr>
            <a:r>
              <a:rPr sz="2000" b="1" spc="-10">
                <a:solidFill>
                  <a:srgbClr val="59AE93"/>
                </a:solidFill>
                <a:latin typeface="微软雅黑"/>
                <a:cs typeface="微软雅黑"/>
              </a:rPr>
              <a:t>煤地下气化定义</a:t>
            </a:r>
            <a:endParaRPr sz="2000">
              <a:latin typeface="微软雅黑"/>
              <a:cs typeface="微软雅黑"/>
            </a:endParaRPr>
          </a:p>
          <a:p>
            <a:pPr marL="12700" marR="5080" algn="just">
              <a:lnSpc>
                <a:spcPct val="186000"/>
              </a:lnSpc>
              <a:spcBef>
                <a:spcPts val="875"/>
              </a:spcBef>
            </a:pPr>
            <a:r>
              <a:rPr sz="1350">
                <a:latin typeface="微软雅黑"/>
                <a:cs typeface="微软雅黑"/>
              </a:rPr>
              <a:t>煤地下气化是一种在地下煤层中通过控制气化剂（</a:t>
            </a:r>
            <a:r>
              <a:rPr sz="1350" spc="-15">
                <a:latin typeface="微软雅黑"/>
                <a:cs typeface="微软雅黑"/>
              </a:rPr>
              <a:t>通常是氧</a:t>
            </a:r>
            <a:r>
              <a:rPr sz="1350">
                <a:latin typeface="微软雅黑"/>
                <a:cs typeface="微软雅黑"/>
              </a:rPr>
              <a:t>气和水蒸气）</a:t>
            </a:r>
            <a:r>
              <a:rPr sz="1350" spc="-5">
                <a:latin typeface="微软雅黑"/>
                <a:cs typeface="微软雅黑"/>
              </a:rPr>
              <a:t>的注入，使煤炭在地下高温环境下进行部分氧</a:t>
            </a:r>
            <a:r>
              <a:rPr sz="1350">
                <a:latin typeface="微软雅黑"/>
                <a:cs typeface="微软雅黑"/>
              </a:rPr>
              <a:t>化反应，生成合成气（主要成分为</a:t>
            </a:r>
            <a:r>
              <a:rPr sz="1350" spc="-10">
                <a:latin typeface="微软雅黑"/>
                <a:cs typeface="微软雅黑"/>
              </a:rPr>
              <a:t>CO</a:t>
            </a:r>
            <a:r>
              <a:rPr sz="1350">
                <a:latin typeface="微软雅黑"/>
                <a:cs typeface="微软雅黑"/>
              </a:rPr>
              <a:t>和</a:t>
            </a:r>
            <a:r>
              <a:rPr sz="1350" spc="-10">
                <a:latin typeface="微软雅黑"/>
                <a:cs typeface="微软雅黑"/>
              </a:rPr>
              <a:t>H2）</a:t>
            </a:r>
            <a:r>
              <a:rPr sz="1350" spc="-15">
                <a:latin typeface="微软雅黑"/>
                <a:cs typeface="微软雅黑"/>
              </a:rPr>
              <a:t>的过程。</a:t>
            </a:r>
            <a:endParaRPr sz="1350">
              <a:latin typeface="微软雅黑"/>
              <a:cs typeface="微软雅黑"/>
            </a:endParaRPr>
          </a:p>
        </p:txBody>
      </p:sp>
      <p:sp>
        <p:nvSpPr>
          <p:cNvPr id="4" name="object 4"/>
          <p:cNvSpPr txBox="1"/>
          <p:nvPr/>
        </p:nvSpPr>
        <p:spPr>
          <a:xfrm>
            <a:off x="6372873" y="4159927"/>
            <a:ext cx="4654550" cy="1949450"/>
          </a:xfrm>
          <a:prstGeom prst="rect">
            <a:avLst/>
          </a:prstGeom>
        </p:spPr>
        <p:txBody>
          <a:bodyPr vert="horz" wrap="square" lIns="0" tIns="13970" rIns="0" bIns="0" rtlCol="0">
            <a:spAutoFit/>
          </a:bodyPr>
          <a:lstStyle/>
          <a:p>
            <a:pPr marL="12700">
              <a:lnSpc>
                <a:spcPct val="100000"/>
              </a:lnSpc>
              <a:spcBef>
                <a:spcPts val="110"/>
              </a:spcBef>
            </a:pPr>
            <a:r>
              <a:rPr sz="2000" b="1" spc="-10">
                <a:solidFill>
                  <a:srgbClr val="59AE93"/>
                </a:solidFill>
                <a:latin typeface="微软雅黑"/>
                <a:cs typeface="微软雅黑"/>
              </a:rPr>
              <a:t>煤地下气化原理</a:t>
            </a:r>
            <a:endParaRPr sz="2000">
              <a:latin typeface="微软雅黑"/>
              <a:cs typeface="微软雅黑"/>
            </a:endParaRPr>
          </a:p>
          <a:p>
            <a:pPr marL="12700" marR="5080">
              <a:lnSpc>
                <a:spcPct val="186000"/>
              </a:lnSpc>
              <a:spcBef>
                <a:spcPts val="685"/>
              </a:spcBef>
            </a:pPr>
            <a:r>
              <a:rPr sz="1350" spc="-5">
                <a:latin typeface="微软雅黑"/>
                <a:cs typeface="微软雅黑"/>
              </a:rPr>
              <a:t>煤地下气化的基本原理是煤炭在缺氧条件下的部分氧化反应。气化剂通过注入井注入煤层，与煤炭发生化学反应生成合成</a:t>
            </a:r>
            <a:r>
              <a:rPr sz="1350" spc="-50">
                <a:latin typeface="微软雅黑"/>
                <a:cs typeface="微软雅黑"/>
              </a:rPr>
              <a:t> </a:t>
            </a:r>
            <a:r>
              <a:rPr sz="1350" spc="-5">
                <a:latin typeface="微软雅黑"/>
                <a:cs typeface="微软雅黑"/>
              </a:rPr>
              <a:t>气。合成气通过生产井采出地面，经过净化处理后可作为化</a:t>
            </a:r>
            <a:r>
              <a:rPr sz="1350" spc="-50">
                <a:latin typeface="微软雅黑"/>
                <a:cs typeface="微软雅黑"/>
              </a:rPr>
              <a:t> </a:t>
            </a:r>
            <a:r>
              <a:rPr sz="1350" spc="-10">
                <a:latin typeface="微软雅黑"/>
                <a:cs typeface="微软雅黑"/>
              </a:rPr>
              <a:t>工原料或燃料使用。</a:t>
            </a:r>
            <a:endParaRPr sz="1350">
              <a:latin typeface="微软雅黑"/>
              <a:cs typeface="微软雅黑"/>
            </a:endParaRPr>
          </a:p>
        </p:txBody>
      </p:sp>
      <p:grpSp>
        <p:nvGrpSpPr>
          <p:cNvPr id="5" name="object 5"/>
          <p:cNvGrpSpPr/>
          <p:nvPr/>
        </p:nvGrpSpPr>
        <p:grpSpPr>
          <a:xfrm>
            <a:off x="454963" y="331167"/>
            <a:ext cx="515620" cy="440055"/>
            <a:chOff x="454963" y="331167"/>
            <a:chExt cx="515620" cy="440055"/>
          </a:xfrm>
        </p:grpSpPr>
        <p:pic>
          <p:nvPicPr>
            <p:cNvPr id="6" name="object 6"/>
            <p:cNvPicPr/>
            <p:nvPr/>
          </p:nvPicPr>
          <p:blipFill>
            <a:blip r:embed="rId3"/>
            <a:stretch>
              <a:fillRect/>
            </a:stretch>
          </p:blipFill>
          <p:spPr>
            <a:xfrm>
              <a:off x="454963" y="331167"/>
              <a:ext cx="84147" cy="84146"/>
            </a:xfrm>
            <a:prstGeom prst="rect">
              <a:avLst/>
            </a:prstGeom>
          </p:spPr>
        </p:pic>
        <p:pic>
          <p:nvPicPr>
            <p:cNvPr id="7" name="object 7"/>
            <p:cNvPicPr/>
            <p:nvPr/>
          </p:nvPicPr>
          <p:blipFill>
            <a:blip r:embed="rId4"/>
            <a:stretch>
              <a:fillRect/>
            </a:stretch>
          </p:blipFill>
          <p:spPr>
            <a:xfrm>
              <a:off x="575049" y="337742"/>
              <a:ext cx="78137" cy="78136"/>
            </a:xfrm>
            <a:prstGeom prst="rect">
              <a:avLst/>
            </a:prstGeom>
          </p:spPr>
        </p:pic>
        <p:pic>
          <p:nvPicPr>
            <p:cNvPr id="8" name="object 8"/>
            <p:cNvPicPr/>
            <p:nvPr/>
          </p:nvPicPr>
          <p:blipFill>
            <a:blip r:embed="rId5"/>
            <a:stretch>
              <a:fillRect/>
            </a:stretch>
          </p:blipFill>
          <p:spPr>
            <a:xfrm>
              <a:off x="689124" y="339459"/>
              <a:ext cx="74704" cy="74703"/>
            </a:xfrm>
            <a:prstGeom prst="rect">
              <a:avLst/>
            </a:prstGeom>
          </p:spPr>
        </p:pic>
        <p:pic>
          <p:nvPicPr>
            <p:cNvPr id="9" name="object 9"/>
            <p:cNvPicPr/>
            <p:nvPr/>
          </p:nvPicPr>
          <p:blipFill>
            <a:blip r:embed="rId6"/>
            <a:stretch>
              <a:fillRect/>
            </a:stretch>
          </p:blipFill>
          <p:spPr>
            <a:xfrm>
              <a:off x="799767" y="348429"/>
              <a:ext cx="69238" cy="69237"/>
            </a:xfrm>
            <a:prstGeom prst="rect">
              <a:avLst/>
            </a:prstGeom>
          </p:spPr>
        </p:pic>
        <p:pic>
          <p:nvPicPr>
            <p:cNvPr id="10" name="object 10"/>
            <p:cNvPicPr/>
            <p:nvPr/>
          </p:nvPicPr>
          <p:blipFill>
            <a:blip r:embed="rId7"/>
            <a:stretch>
              <a:fillRect/>
            </a:stretch>
          </p:blipFill>
          <p:spPr>
            <a:xfrm>
              <a:off x="904944" y="344296"/>
              <a:ext cx="65594" cy="65593"/>
            </a:xfrm>
            <a:prstGeom prst="rect">
              <a:avLst/>
            </a:prstGeom>
          </p:spPr>
        </p:pic>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7"/>
            <a:stretch>
              <a:fillRect/>
            </a:stretch>
          </p:blipFill>
          <p:spPr>
            <a:xfrm>
              <a:off x="904944" y="462069"/>
              <a:ext cx="65594" cy="65594"/>
            </a:xfrm>
            <a:prstGeom prst="rect">
              <a:avLst/>
            </a:prstGeom>
          </p:spPr>
        </p:pic>
        <p:pic>
          <p:nvPicPr>
            <p:cNvPr id="16" name="object 16"/>
            <p:cNvPicPr/>
            <p:nvPr/>
          </p:nvPicPr>
          <p:blipFill>
            <a:blip r:embed="rId8"/>
            <a:stretch>
              <a:fillRect/>
            </a:stretch>
          </p:blipFill>
          <p:spPr>
            <a:xfrm>
              <a:off x="454963" y="566714"/>
              <a:ext cx="84147" cy="84146"/>
            </a:xfrm>
            <a:prstGeom prst="rect">
              <a:avLst/>
            </a:prstGeom>
          </p:spPr>
        </p:pic>
        <p:pic>
          <p:nvPicPr>
            <p:cNvPr id="17" name="object 17"/>
            <p:cNvPicPr/>
            <p:nvPr/>
          </p:nvPicPr>
          <p:blipFill>
            <a:blip r:embed="rId10"/>
            <a:stretch>
              <a:fillRect/>
            </a:stretch>
          </p:blipFill>
          <p:spPr>
            <a:xfrm>
              <a:off x="575049" y="573290"/>
              <a:ext cx="78137" cy="78136"/>
            </a:xfrm>
            <a:prstGeom prst="rect">
              <a:avLst/>
            </a:prstGeom>
          </p:spPr>
        </p:pic>
        <p:pic>
          <p:nvPicPr>
            <p:cNvPr id="18" name="object 18"/>
            <p:cNvPicPr/>
            <p:nvPr/>
          </p:nvPicPr>
          <p:blipFill>
            <a:blip r:embed="rId11"/>
            <a:stretch>
              <a:fillRect/>
            </a:stretch>
          </p:blipFill>
          <p:spPr>
            <a:xfrm>
              <a:off x="689124" y="575006"/>
              <a:ext cx="74703" cy="74704"/>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7"/>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0"/>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6"/>
            <a:stretch>
              <a:fillRect/>
            </a:stretch>
          </p:blipFill>
          <p:spPr>
            <a:xfrm>
              <a:off x="799767" y="701750"/>
              <a:ext cx="69237" cy="69237"/>
            </a:xfrm>
            <a:prstGeom prst="rect">
              <a:avLst/>
            </a:prstGeom>
          </p:spPr>
        </p:pic>
        <p:pic>
          <p:nvPicPr>
            <p:cNvPr id="25" name="object 25"/>
            <p:cNvPicPr/>
            <p:nvPr/>
          </p:nvPicPr>
          <p:blipFill>
            <a:blip r:embed="rId7"/>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煤地下气化定义及原理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83BB79"/>
          </a:solidFill>
        </p:spPr>
        <p:txBody>
          <a:bodyPr wrap="square" lIns="0" tIns="0" rIns="0" bIns="0" rtlCol="0"/>
          <a:lstStyle/>
          <a:p/>
        </p:txBody>
      </p:sp>
      <p:sp>
        <p:nvSpPr>
          <p:cNvPr id="3" name="object 3"/>
          <p:cNvSpPr txBox="1"/>
          <p:nvPr/>
        </p:nvSpPr>
        <p:spPr>
          <a:xfrm>
            <a:off x="1411199" y="1591237"/>
            <a:ext cx="9392920" cy="1367155"/>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FFFFFF"/>
                </a:solidFill>
                <a:latin typeface="微软雅黑"/>
                <a:cs typeface="微软雅黑"/>
              </a:rPr>
              <a:t>发展历程</a:t>
            </a:r>
            <a:endParaRPr sz="2000">
              <a:latin typeface="微软雅黑"/>
              <a:cs typeface="微软雅黑"/>
            </a:endParaRPr>
          </a:p>
          <a:p>
            <a:pPr>
              <a:lnSpc>
                <a:spcPct val="100000"/>
              </a:lnSpc>
              <a:spcBef>
                <a:spcPts val="75"/>
              </a:spcBef>
            </a:pPr>
            <a:endParaRPr sz="1450">
              <a:latin typeface="微软雅黑"/>
              <a:cs typeface="微软雅黑"/>
            </a:endParaRPr>
          </a:p>
          <a:p>
            <a:pPr marL="12700" marR="5080">
              <a:lnSpc>
                <a:spcPct val="150000"/>
              </a:lnSpc>
            </a:pPr>
            <a:r>
              <a:rPr sz="1500">
                <a:solidFill>
                  <a:srgbClr val="FFFFFF"/>
                </a:solidFill>
                <a:latin typeface="微软雅黑"/>
                <a:cs typeface="微软雅黑"/>
              </a:rPr>
              <a:t>煤地下气化技术自</a:t>
            </a:r>
            <a:r>
              <a:rPr sz="1500" spc="-10">
                <a:solidFill>
                  <a:srgbClr val="FFFFFF"/>
                </a:solidFill>
                <a:latin typeface="微软雅黑"/>
                <a:cs typeface="微软雅黑"/>
              </a:rPr>
              <a:t>20</a:t>
            </a:r>
            <a:r>
              <a:rPr sz="1500" spc="-5">
                <a:solidFill>
                  <a:srgbClr val="FFFFFF"/>
                </a:solidFill>
                <a:latin typeface="微软雅黑"/>
                <a:cs typeface="微软雅黑"/>
              </a:rPr>
              <a:t>世纪初开始研究，经历了实验室研究、工业试验和商业化应用三个阶段。目前，该技术已在全球范围内得到广泛应用，成为一种具有竞争力的煤炭转化技术。</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DEEFE9"/>
          </a:solidFill>
        </p:spPr>
        <p:txBody>
          <a:bodyPr wrap="square" lIns="0" tIns="0" rIns="0" bIns="0" rtlCol="0"/>
          <a:lstStyle/>
          <a:p/>
        </p:txBody>
      </p:sp>
      <p:sp>
        <p:nvSpPr>
          <p:cNvPr id="5" name="object 5"/>
          <p:cNvSpPr txBox="1"/>
          <p:nvPr/>
        </p:nvSpPr>
        <p:spPr>
          <a:xfrm>
            <a:off x="1399006" y="4310053"/>
            <a:ext cx="9359900" cy="1342390"/>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59AE93"/>
                </a:solidFill>
                <a:latin typeface="微软雅黑"/>
                <a:cs typeface="微软雅黑"/>
              </a:rPr>
              <a:t>现状</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nSpc>
                <a:spcPct val="150000"/>
              </a:lnSpc>
            </a:pPr>
            <a:r>
              <a:rPr sz="1500" spc="-5">
                <a:solidFill>
                  <a:srgbClr val="2B584A"/>
                </a:solidFill>
                <a:latin typeface="微软雅黑"/>
                <a:cs typeface="微软雅黑"/>
              </a:rPr>
              <a:t>目前，全球已有多个国家开展了煤地下气化项目，其中美国、澳大利亚、中国和加拿大等国家在该领域处于领先地位。随着技术的不断发展和完善，煤地下气化行业的规模不断扩大，合成气的产量和质量不断提高。</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59AE93"/>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59AE93"/>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DEEFE9"/>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575049" y="337742"/>
              <a:ext cx="78137" cy="78136"/>
            </a:xfrm>
            <a:prstGeom prst="rect">
              <a:avLst/>
            </a:prstGeom>
          </p:spPr>
        </p:pic>
        <p:pic>
          <p:nvPicPr>
            <p:cNvPr id="13" name="object 13"/>
            <p:cNvPicPr/>
            <p:nvPr/>
          </p:nvPicPr>
          <p:blipFill>
            <a:blip r:embed="rId4"/>
            <a:stretch>
              <a:fillRect/>
            </a:stretch>
          </p:blipFill>
          <p:spPr>
            <a:xfrm>
              <a:off x="689124" y="339459"/>
              <a:ext cx="74704" cy="74703"/>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3"/>
            <a:stretch>
              <a:fillRect/>
            </a:stretch>
          </p:blipFill>
          <p:spPr>
            <a:xfrm>
              <a:off x="575049" y="455516"/>
              <a:ext cx="78137" cy="78136"/>
            </a:xfrm>
            <a:prstGeom prst="rect">
              <a:avLst/>
            </a:prstGeom>
          </p:spPr>
        </p:pic>
        <p:pic>
          <p:nvPicPr>
            <p:cNvPr id="18" name="object 18"/>
            <p:cNvPicPr/>
            <p:nvPr/>
          </p:nvPicPr>
          <p:blipFill>
            <a:blip r:embed="rId4"/>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8"/>
            <a:stretch>
              <a:fillRect/>
            </a:stretch>
          </p:blipFill>
          <p:spPr>
            <a:xfrm>
              <a:off x="799767" y="583976"/>
              <a:ext cx="69237" cy="69237"/>
            </a:xfrm>
            <a:prstGeom prst="rect">
              <a:avLst/>
            </a:prstGeom>
          </p:spPr>
        </p:pic>
        <p:pic>
          <p:nvPicPr>
            <p:cNvPr id="25" name="object 25"/>
            <p:cNvPicPr/>
            <p:nvPr/>
          </p:nvPicPr>
          <p:blipFill>
            <a:blip r:embed="rId6"/>
            <a:stretch>
              <a:fillRect/>
            </a:stretch>
          </p:blipFill>
          <p:spPr>
            <a:xfrm>
              <a:off x="904944" y="579843"/>
              <a:ext cx="65594" cy="65594"/>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4"/>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行业发展历程及现状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59AE93"/>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59AE93"/>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59AE93"/>
              </a:solidFill>
              <a:prstDash val="sysDash"/>
            </a:ln>
          </p:spPr>
          <p:txBody>
            <a:bodyPr wrap="square" lIns="0" tIns="0" rIns="0" bIns="0" rtlCol="0"/>
            <a:lstStyle/>
            <a:p/>
          </p:txBody>
        </p:sp>
      </p:grpSp>
      <p:sp>
        <p:nvSpPr>
          <p:cNvPr id="8" name="object 8"/>
          <p:cNvSpPr txBox="1"/>
          <p:nvPr/>
        </p:nvSpPr>
        <p:spPr>
          <a:xfrm>
            <a:off x="3685818" y="1429485"/>
            <a:ext cx="756920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59AE93"/>
                </a:solidFill>
                <a:latin typeface="微软雅黑"/>
                <a:cs typeface="微软雅黑"/>
              </a:rPr>
              <a:t>政策支</a:t>
            </a:r>
            <a:r>
              <a:rPr sz="2300" b="1" spc="-50">
                <a:solidFill>
                  <a:srgbClr val="59AE93"/>
                </a:solidFill>
                <a:latin typeface="微软雅黑"/>
                <a:cs typeface="微软雅黑"/>
              </a:rPr>
              <a:t>持</a:t>
            </a:r>
            <a:endParaRPr sz="2300">
              <a:latin typeface="微软雅黑"/>
              <a:cs typeface="微软雅黑"/>
            </a:endParaRPr>
          </a:p>
          <a:p>
            <a:pPr marL="12700" marR="5080">
              <a:lnSpc>
                <a:spcPct val="150000"/>
              </a:lnSpc>
              <a:spcBef>
                <a:spcPts val="85"/>
              </a:spcBef>
            </a:pPr>
            <a:r>
              <a:rPr sz="1350" spc="-5">
                <a:latin typeface="微软雅黑"/>
                <a:cs typeface="微软雅黑"/>
              </a:rPr>
              <a:t>许多国家政府将煤地下气化技术视为清洁能源和化工原料的重要来源，给予了政策上的大力支持。例如，提供税收优惠、资金扶持和土地租赁等方面的优惠政策。</a:t>
            </a:r>
            <a:endParaRPr sz="1350">
              <a:latin typeface="微软雅黑"/>
              <a:cs typeface="微软雅黑"/>
            </a:endParaRPr>
          </a:p>
        </p:txBody>
      </p:sp>
      <p:sp>
        <p:nvSpPr>
          <p:cNvPr id="9" name="object 9"/>
          <p:cNvSpPr txBox="1"/>
          <p:nvPr/>
        </p:nvSpPr>
        <p:spPr>
          <a:xfrm>
            <a:off x="1308379" y="3977612"/>
            <a:ext cx="7569200" cy="151003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59AE93"/>
                </a:solidFill>
                <a:latin typeface="微软雅黑"/>
                <a:cs typeface="微软雅黑"/>
              </a:rPr>
              <a:t>法规限</a:t>
            </a:r>
            <a:r>
              <a:rPr sz="2300" b="1" spc="-50">
                <a:solidFill>
                  <a:srgbClr val="59AE93"/>
                </a:solidFill>
                <a:latin typeface="微软雅黑"/>
                <a:cs typeface="微软雅黑"/>
              </a:rPr>
              <a:t>制</a:t>
            </a:r>
            <a:endParaRPr sz="2300">
              <a:latin typeface="微软雅黑"/>
              <a:cs typeface="微软雅黑"/>
            </a:endParaRPr>
          </a:p>
          <a:p>
            <a:pPr marL="12700" marR="5080" algn="just">
              <a:lnSpc>
                <a:spcPct val="150000"/>
              </a:lnSpc>
              <a:spcBef>
                <a:spcPts val="85"/>
              </a:spcBef>
            </a:pPr>
            <a:r>
              <a:rPr sz="1350" spc="-5">
                <a:latin typeface="微软雅黑"/>
                <a:cs typeface="微软雅黑"/>
              </a:rPr>
              <a:t>尽管煤地下气化技术具有诸多优势，但在实际应用过程中仍存在一些环境和安全问题。因此，各国政府制定了一系列法规和标准来规范该行业的发展，确保其在保障能源供应的同时不对环境和人类健康</a:t>
            </a:r>
            <a:r>
              <a:rPr sz="1350" spc="-10">
                <a:latin typeface="微软雅黑"/>
                <a:cs typeface="微软雅黑"/>
              </a:rPr>
              <a:t>造成负面影响。</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59AE93"/>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59AE93"/>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59AE93"/>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11"/>
            <a:stretch>
              <a:fillRect/>
            </a:stretch>
          </p:blipFill>
          <p:spPr>
            <a:xfrm>
              <a:off x="689124" y="575006"/>
              <a:ext cx="74703" cy="74704"/>
            </a:xfrm>
            <a:prstGeom prst="rect">
              <a:avLst/>
            </a:prstGeom>
          </p:spPr>
        </p:pic>
        <p:pic>
          <p:nvPicPr>
            <p:cNvPr id="30" name="object 30"/>
            <p:cNvPicPr/>
            <p:nvPr/>
          </p:nvPicPr>
          <p:blipFill>
            <a:blip r:embed="rId9"/>
            <a:stretch>
              <a:fillRect/>
            </a:stretch>
          </p:blipFill>
          <p:spPr>
            <a:xfrm>
              <a:off x="799767" y="583976"/>
              <a:ext cx="69237" cy="69237"/>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政策法规环境分析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16075" y="2735726"/>
            <a:ext cx="1339850" cy="1305560"/>
          </a:xfrm>
          <a:prstGeom prst="rect">
            <a:avLst/>
          </a:prstGeom>
        </p:spPr>
        <p:txBody>
          <a:bodyPr vert="horz" wrap="square" lIns="0" tIns="12700" rIns="0" bIns="0" rtlCol="0">
            <a:spAutoFit/>
          </a:bodyPr>
          <a:lstStyle/>
          <a:p>
            <a:pPr marL="12700">
              <a:lnSpc>
                <a:spcPct val="100000"/>
              </a:lnSpc>
              <a:spcBef>
                <a:spcPts val="100"/>
              </a:spcBef>
            </a:pPr>
            <a:r>
              <a:rPr sz="8400" b="1" spc="-25">
                <a:solidFill>
                  <a:srgbClr val="FFFFFF"/>
                </a:solidFill>
                <a:latin typeface="微软雅黑"/>
                <a:cs typeface="微软雅黑"/>
              </a:rPr>
              <a:t>02</a:t>
            </a:r>
            <a:endParaRPr sz="8400">
              <a:latin typeface="微软雅黑"/>
              <a:cs typeface="微软雅黑"/>
            </a:endParaRPr>
          </a:p>
        </p:txBody>
      </p:sp>
      <p:sp>
        <p:nvSpPr>
          <p:cNvPr id="3" name="object 3"/>
          <p:cNvSpPr txBox="1">
            <a:spLocks noGrp="1"/>
          </p:cNvSpPr>
          <p:nvPr>
            <p:ph type="title"/>
          </p:nvPr>
        </p:nvSpPr>
        <p:spPr>
          <a:xfrm>
            <a:off x="4469892" y="3106491"/>
            <a:ext cx="5168900" cy="711200"/>
          </a:xfrm>
          <a:prstGeom prst="rect">
            <a:avLst/>
          </a:prstGeom>
        </p:spPr>
        <p:txBody>
          <a:bodyPr vert="horz" wrap="square" lIns="0" tIns="12700" rIns="0" bIns="0" rtlCol="0">
            <a:spAutoFit/>
          </a:bodyPr>
          <a:lstStyle/>
          <a:p>
            <a:pPr marL="12700">
              <a:lnSpc>
                <a:spcPct val="100000"/>
              </a:lnSpc>
              <a:spcBef>
                <a:spcPts val="100"/>
              </a:spcBef>
            </a:pPr>
            <a:r>
              <a:rPr sz="4500" spc="-10"/>
              <a:t>市场需求与竞争格局</a:t>
            </a:r>
            <a:endParaRPr sz="45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144358" y="2287765"/>
            <a:ext cx="3891915" cy="152400"/>
          </a:xfrm>
          <a:custGeom>
            <a:rect l="l" t="t" r="r" b="b"/>
            <a:pathLst>
              <a:path w="3891915" h="152400">
                <a:moveTo>
                  <a:pt x="3891699" y="50800"/>
                </a:moveTo>
                <a:lnTo>
                  <a:pt x="147269" y="50800"/>
                </a:lnTo>
                <a:lnTo>
                  <a:pt x="146405" y="46545"/>
                </a:lnTo>
                <a:lnTo>
                  <a:pt x="130073" y="22326"/>
                </a:lnTo>
                <a:lnTo>
                  <a:pt x="105854" y="5994"/>
                </a:lnTo>
                <a:lnTo>
                  <a:pt x="76200" y="0"/>
                </a:lnTo>
                <a:lnTo>
                  <a:pt x="46532" y="5994"/>
                </a:lnTo>
                <a:lnTo>
                  <a:pt x="22313" y="22326"/>
                </a:lnTo>
                <a:lnTo>
                  <a:pt x="5981" y="46545"/>
                </a:lnTo>
                <a:lnTo>
                  <a:pt x="0" y="76200"/>
                </a:lnTo>
                <a:lnTo>
                  <a:pt x="5981" y="105867"/>
                </a:lnTo>
                <a:lnTo>
                  <a:pt x="22313" y="130086"/>
                </a:lnTo>
                <a:lnTo>
                  <a:pt x="46532" y="146418"/>
                </a:lnTo>
                <a:lnTo>
                  <a:pt x="76200" y="152400"/>
                </a:lnTo>
                <a:lnTo>
                  <a:pt x="105854" y="146418"/>
                </a:lnTo>
                <a:lnTo>
                  <a:pt x="130073" y="130086"/>
                </a:lnTo>
                <a:lnTo>
                  <a:pt x="146405" y="105867"/>
                </a:lnTo>
                <a:lnTo>
                  <a:pt x="147269" y="101600"/>
                </a:lnTo>
                <a:lnTo>
                  <a:pt x="3891699" y="101600"/>
                </a:lnTo>
                <a:lnTo>
                  <a:pt x="3891699" y="76200"/>
                </a:lnTo>
                <a:lnTo>
                  <a:pt x="3891699" y="50800"/>
                </a:lnTo>
                <a:close/>
              </a:path>
            </a:pathLst>
          </a:custGeom>
          <a:solidFill>
            <a:srgbClr val="87D295"/>
          </a:solidFill>
        </p:spPr>
        <p:txBody>
          <a:bodyPr wrap="square" lIns="0" tIns="0" rIns="0" bIns="0" rtlCol="0"/>
          <a:lstStyle/>
          <a:p/>
        </p:txBody>
      </p:sp>
      <p:grpSp>
        <p:nvGrpSpPr>
          <p:cNvPr id="3" name="object 3"/>
          <p:cNvGrpSpPr/>
          <p:nvPr/>
        </p:nvGrpSpPr>
        <p:grpSpPr>
          <a:xfrm>
            <a:off x="1882845" y="3499160"/>
            <a:ext cx="3131820" cy="50800"/>
            <a:chOff x="1882845" y="3499160"/>
            <a:chExt cx="3131820" cy="50800"/>
          </a:xfrm>
        </p:grpSpPr>
        <p:sp>
          <p:nvSpPr>
            <p:cNvPr id="4" name="object 4"/>
            <p:cNvSpPr/>
            <p:nvPr/>
          </p:nvSpPr>
          <p:spPr>
            <a:xfrm>
              <a:off x="1882845" y="3524560"/>
              <a:ext cx="3131820" cy="0"/>
            </a:xfrm>
            <a:custGeom>
              <a:rect l="l" t="t" r="r" b="b"/>
              <a:pathLst>
                <a:path w="3131820">
                  <a:moveTo>
                    <a:pt x="3131591" y="0"/>
                  </a:moveTo>
                  <a:lnTo>
                    <a:pt x="0" y="0"/>
                  </a:lnTo>
                </a:path>
              </a:pathLst>
            </a:custGeom>
            <a:solidFill>
              <a:srgbClr val="87D295"/>
            </a:solidFill>
          </p:spPr>
          <p:txBody>
            <a:bodyPr wrap="square" lIns="0" tIns="0" rIns="0" bIns="0" rtlCol="0"/>
            <a:lstStyle/>
            <a:p/>
          </p:txBody>
        </p:sp>
        <p:sp>
          <p:nvSpPr>
            <p:cNvPr id="5" name="object 5"/>
            <p:cNvSpPr/>
            <p:nvPr/>
          </p:nvSpPr>
          <p:spPr>
            <a:xfrm>
              <a:off x="1882845" y="3524560"/>
              <a:ext cx="3131820" cy="0"/>
            </a:xfrm>
            <a:custGeom>
              <a:rect l="l" t="t" r="r" b="b"/>
              <a:pathLst>
                <a:path w="3131820">
                  <a:moveTo>
                    <a:pt x="0" y="0"/>
                  </a:moveTo>
                  <a:lnTo>
                    <a:pt x="3131591" y="0"/>
                  </a:lnTo>
                </a:path>
              </a:pathLst>
            </a:custGeom>
            <a:ln w="50800">
              <a:solidFill>
                <a:srgbClr val="87D295"/>
              </a:solidFill>
            </a:ln>
          </p:spPr>
          <p:txBody>
            <a:bodyPr wrap="square" lIns="0" tIns="0" rIns="0" bIns="0" rtlCol="0"/>
            <a:lstStyle/>
            <a:p/>
          </p:txBody>
        </p:sp>
      </p:grpSp>
      <p:sp>
        <p:nvSpPr>
          <p:cNvPr id="6" name="object 6"/>
          <p:cNvSpPr/>
          <p:nvPr/>
        </p:nvSpPr>
        <p:spPr>
          <a:xfrm>
            <a:off x="1857438" y="4608969"/>
            <a:ext cx="3996054" cy="152400"/>
          </a:xfrm>
          <a:custGeom>
            <a:rect l="l" t="t" r="r" b="b"/>
            <a:pathLst>
              <a:path w="3996054" h="152400">
                <a:moveTo>
                  <a:pt x="3995483" y="76200"/>
                </a:moveTo>
                <a:lnTo>
                  <a:pt x="3944683" y="50800"/>
                </a:lnTo>
                <a:lnTo>
                  <a:pt x="3843083" y="0"/>
                </a:lnTo>
                <a:lnTo>
                  <a:pt x="3843083" y="50800"/>
                </a:lnTo>
                <a:lnTo>
                  <a:pt x="0" y="50800"/>
                </a:lnTo>
                <a:lnTo>
                  <a:pt x="0" y="76200"/>
                </a:lnTo>
                <a:lnTo>
                  <a:pt x="0" y="101600"/>
                </a:lnTo>
                <a:lnTo>
                  <a:pt x="3843083" y="101600"/>
                </a:lnTo>
                <a:lnTo>
                  <a:pt x="3843083" y="152400"/>
                </a:lnTo>
                <a:lnTo>
                  <a:pt x="3944683" y="101600"/>
                </a:lnTo>
                <a:lnTo>
                  <a:pt x="3995483" y="76200"/>
                </a:lnTo>
                <a:close/>
              </a:path>
            </a:pathLst>
          </a:custGeom>
          <a:solidFill>
            <a:srgbClr val="87D295"/>
          </a:solidFill>
        </p:spPr>
        <p:txBody>
          <a:bodyPr wrap="square" lIns="0" tIns="0" rIns="0" bIns="0" rtlCol="0"/>
          <a:lstStyle/>
          <a:p/>
        </p:txBody>
      </p:sp>
      <p:pic>
        <p:nvPicPr>
          <p:cNvPr id="7" name="object 7"/>
          <p:cNvPicPr/>
          <p:nvPr/>
        </p:nvPicPr>
        <p:blipFill>
          <a:blip r:embed="rId2"/>
          <a:stretch>
            <a:fillRect/>
          </a:stretch>
        </p:blipFill>
        <p:spPr>
          <a:xfrm>
            <a:off x="1896039" y="2255212"/>
            <a:ext cx="178021" cy="192100"/>
          </a:xfrm>
          <a:prstGeom prst="rect">
            <a:avLst/>
          </a:prstGeom>
        </p:spPr>
      </p:pic>
      <p:sp>
        <p:nvSpPr>
          <p:cNvPr id="8" name="object 8"/>
          <p:cNvSpPr/>
          <p:nvPr/>
        </p:nvSpPr>
        <p:spPr>
          <a:xfrm>
            <a:off x="1373031" y="2194562"/>
            <a:ext cx="319405" cy="319405"/>
          </a:xfrm>
          <a:custGeom>
            <a:rect l="l" t="t" r="r" b="b"/>
            <a:pathLst>
              <a:path w="319405" h="319405">
                <a:moveTo>
                  <a:pt x="319220" y="159631"/>
                </a:moveTo>
                <a:lnTo>
                  <a:pt x="0" y="159631"/>
                </a:lnTo>
                <a:lnTo>
                  <a:pt x="8137" y="109175"/>
                </a:lnTo>
                <a:lnTo>
                  <a:pt x="30796" y="65354"/>
                </a:lnTo>
                <a:lnTo>
                  <a:pt x="65347" y="30799"/>
                </a:lnTo>
                <a:lnTo>
                  <a:pt x="109163" y="8138"/>
                </a:lnTo>
                <a:lnTo>
                  <a:pt x="159610" y="0"/>
                </a:lnTo>
                <a:lnTo>
                  <a:pt x="210060" y="8138"/>
                </a:lnTo>
                <a:lnTo>
                  <a:pt x="253874" y="30799"/>
                </a:lnTo>
                <a:lnTo>
                  <a:pt x="288425" y="65355"/>
                </a:lnTo>
                <a:lnTo>
                  <a:pt x="311084" y="109175"/>
                </a:lnTo>
                <a:lnTo>
                  <a:pt x="319220" y="159631"/>
                </a:lnTo>
                <a:close/>
              </a:path>
              <a:path w="319405" h="319405">
                <a:moveTo>
                  <a:pt x="159610" y="319262"/>
                </a:moveTo>
                <a:lnTo>
                  <a:pt x="109161" y="311124"/>
                </a:lnTo>
                <a:lnTo>
                  <a:pt x="65346" y="288462"/>
                </a:lnTo>
                <a:lnTo>
                  <a:pt x="30795" y="253907"/>
                </a:lnTo>
                <a:lnTo>
                  <a:pt x="8137" y="210086"/>
                </a:lnTo>
                <a:lnTo>
                  <a:pt x="0" y="159630"/>
                </a:lnTo>
                <a:lnTo>
                  <a:pt x="319220" y="159631"/>
                </a:lnTo>
                <a:lnTo>
                  <a:pt x="311083" y="210087"/>
                </a:lnTo>
                <a:lnTo>
                  <a:pt x="288425" y="253907"/>
                </a:lnTo>
                <a:lnTo>
                  <a:pt x="253874" y="288463"/>
                </a:lnTo>
                <a:lnTo>
                  <a:pt x="210059" y="311124"/>
                </a:lnTo>
                <a:lnTo>
                  <a:pt x="159610" y="319262"/>
                </a:lnTo>
                <a:close/>
              </a:path>
            </a:pathLst>
          </a:custGeom>
          <a:solidFill>
            <a:srgbClr val="59AE93"/>
          </a:solidFill>
        </p:spPr>
        <p:txBody>
          <a:bodyPr wrap="square" lIns="0" tIns="0" rIns="0" bIns="0" rtlCol="0"/>
          <a:lstStyle/>
          <a:p/>
        </p:txBody>
      </p:sp>
      <p:sp>
        <p:nvSpPr>
          <p:cNvPr id="9" name="object 9"/>
          <p:cNvSpPr txBox="1"/>
          <p:nvPr/>
        </p:nvSpPr>
        <p:spPr>
          <a:xfrm>
            <a:off x="1457325" y="2211942"/>
            <a:ext cx="151130" cy="269240"/>
          </a:xfrm>
          <a:prstGeom prst="rect">
            <a:avLst/>
          </a:prstGeom>
        </p:spPr>
        <p:txBody>
          <a:bodyPr vert="horz" wrap="square" lIns="0" tIns="12700" rIns="0" bIns="0" rtlCol="0">
            <a:spAutoFit/>
          </a:bodyPr>
          <a:lstStyle/>
          <a:p>
            <a:pPr marL="12700">
              <a:lnSpc>
                <a:spcPct val="100000"/>
              </a:lnSpc>
              <a:spcBef>
                <a:spcPts val="100"/>
              </a:spcBef>
            </a:pPr>
            <a:r>
              <a:rPr sz="1600" b="1">
                <a:solidFill>
                  <a:srgbClr val="FFFFFF"/>
                </a:solidFill>
                <a:latin typeface="微软雅黑"/>
                <a:cs typeface="微软雅黑"/>
              </a:rPr>
              <a:t>1</a:t>
            </a:r>
            <a:endParaRPr sz="1600">
              <a:latin typeface="微软雅黑"/>
              <a:cs typeface="微软雅黑"/>
            </a:endParaRPr>
          </a:p>
        </p:txBody>
      </p:sp>
      <p:sp>
        <p:nvSpPr>
          <p:cNvPr id="10" name="object 10"/>
          <p:cNvSpPr/>
          <p:nvPr/>
        </p:nvSpPr>
        <p:spPr>
          <a:xfrm>
            <a:off x="4657058" y="3366978"/>
            <a:ext cx="319405" cy="319405"/>
          </a:xfrm>
          <a:custGeom>
            <a:rect l="l" t="t" r="r" b="b"/>
            <a:pathLst>
              <a:path w="319404" h="319404">
                <a:moveTo>
                  <a:pt x="319221" y="159632"/>
                </a:moveTo>
                <a:lnTo>
                  <a:pt x="0" y="159632"/>
                </a:lnTo>
                <a:lnTo>
                  <a:pt x="8137" y="109175"/>
                </a:lnTo>
                <a:lnTo>
                  <a:pt x="30796" y="65355"/>
                </a:lnTo>
                <a:lnTo>
                  <a:pt x="65347" y="30799"/>
                </a:lnTo>
                <a:lnTo>
                  <a:pt x="109164" y="8138"/>
                </a:lnTo>
                <a:lnTo>
                  <a:pt x="159610" y="0"/>
                </a:lnTo>
                <a:lnTo>
                  <a:pt x="210060" y="8138"/>
                </a:lnTo>
                <a:lnTo>
                  <a:pt x="253874" y="30800"/>
                </a:lnTo>
                <a:lnTo>
                  <a:pt x="288425" y="65355"/>
                </a:lnTo>
                <a:lnTo>
                  <a:pt x="311084" y="109176"/>
                </a:lnTo>
                <a:lnTo>
                  <a:pt x="319221" y="159632"/>
                </a:lnTo>
                <a:close/>
              </a:path>
              <a:path w="319404" h="319404">
                <a:moveTo>
                  <a:pt x="159610" y="319263"/>
                </a:moveTo>
                <a:lnTo>
                  <a:pt x="109161" y="311124"/>
                </a:lnTo>
                <a:lnTo>
                  <a:pt x="65346" y="288463"/>
                </a:lnTo>
                <a:lnTo>
                  <a:pt x="30795" y="253907"/>
                </a:lnTo>
                <a:lnTo>
                  <a:pt x="8137" y="210087"/>
                </a:lnTo>
                <a:lnTo>
                  <a:pt x="0" y="159631"/>
                </a:lnTo>
                <a:lnTo>
                  <a:pt x="319221" y="159632"/>
                </a:lnTo>
                <a:lnTo>
                  <a:pt x="311083" y="210087"/>
                </a:lnTo>
                <a:lnTo>
                  <a:pt x="288425" y="253907"/>
                </a:lnTo>
                <a:lnTo>
                  <a:pt x="253874" y="288463"/>
                </a:lnTo>
                <a:lnTo>
                  <a:pt x="210059" y="311124"/>
                </a:lnTo>
                <a:lnTo>
                  <a:pt x="159610" y="319263"/>
                </a:lnTo>
                <a:close/>
              </a:path>
            </a:pathLst>
          </a:custGeom>
          <a:solidFill>
            <a:srgbClr val="41856F"/>
          </a:solidFill>
        </p:spPr>
        <p:txBody>
          <a:bodyPr wrap="square" lIns="0" tIns="0" rIns="0" bIns="0" rtlCol="0"/>
          <a:lstStyle/>
          <a:p/>
        </p:txBody>
      </p:sp>
      <p:sp>
        <p:nvSpPr>
          <p:cNvPr id="11" name="object 11"/>
          <p:cNvSpPr txBox="1"/>
          <p:nvPr/>
        </p:nvSpPr>
        <p:spPr>
          <a:xfrm>
            <a:off x="4741352" y="3384358"/>
            <a:ext cx="151130" cy="269240"/>
          </a:xfrm>
          <a:prstGeom prst="rect">
            <a:avLst/>
          </a:prstGeom>
        </p:spPr>
        <p:txBody>
          <a:bodyPr vert="horz" wrap="square" lIns="0" tIns="12700" rIns="0" bIns="0" rtlCol="0">
            <a:spAutoFit/>
          </a:bodyPr>
          <a:lstStyle/>
          <a:p>
            <a:pPr marL="12700">
              <a:lnSpc>
                <a:spcPct val="100000"/>
              </a:lnSpc>
              <a:spcBef>
                <a:spcPts val="100"/>
              </a:spcBef>
            </a:pPr>
            <a:r>
              <a:rPr sz="1600" b="1">
                <a:solidFill>
                  <a:srgbClr val="FFFFFF"/>
                </a:solidFill>
                <a:latin typeface="微软雅黑"/>
                <a:cs typeface="微软雅黑"/>
              </a:rPr>
              <a:t>2</a:t>
            </a:r>
            <a:endParaRPr sz="1600">
              <a:latin typeface="微软雅黑"/>
              <a:cs typeface="微软雅黑"/>
            </a:endParaRPr>
          </a:p>
        </p:txBody>
      </p:sp>
      <p:sp>
        <p:nvSpPr>
          <p:cNvPr id="12" name="object 12"/>
          <p:cNvSpPr/>
          <p:nvPr/>
        </p:nvSpPr>
        <p:spPr>
          <a:xfrm>
            <a:off x="1828489" y="4516737"/>
            <a:ext cx="319405" cy="319405"/>
          </a:xfrm>
          <a:custGeom>
            <a:rect l="l" t="t" r="r" b="b"/>
            <a:pathLst>
              <a:path w="319405" h="319404">
                <a:moveTo>
                  <a:pt x="319220" y="159632"/>
                </a:moveTo>
                <a:lnTo>
                  <a:pt x="0" y="159632"/>
                </a:lnTo>
                <a:lnTo>
                  <a:pt x="8137" y="109175"/>
                </a:lnTo>
                <a:lnTo>
                  <a:pt x="30796" y="65355"/>
                </a:lnTo>
                <a:lnTo>
                  <a:pt x="65347" y="30799"/>
                </a:lnTo>
                <a:lnTo>
                  <a:pt x="109164" y="8138"/>
                </a:lnTo>
                <a:lnTo>
                  <a:pt x="159610" y="0"/>
                </a:lnTo>
                <a:lnTo>
                  <a:pt x="210060" y="8138"/>
                </a:lnTo>
                <a:lnTo>
                  <a:pt x="253874" y="30800"/>
                </a:lnTo>
                <a:lnTo>
                  <a:pt x="288425" y="65355"/>
                </a:lnTo>
                <a:lnTo>
                  <a:pt x="311083" y="109176"/>
                </a:lnTo>
                <a:lnTo>
                  <a:pt x="319220" y="159632"/>
                </a:lnTo>
                <a:close/>
              </a:path>
              <a:path w="319405" h="319404">
                <a:moveTo>
                  <a:pt x="159610" y="319263"/>
                </a:moveTo>
                <a:lnTo>
                  <a:pt x="109161" y="311124"/>
                </a:lnTo>
                <a:lnTo>
                  <a:pt x="65346" y="288463"/>
                </a:lnTo>
                <a:lnTo>
                  <a:pt x="30795" y="253907"/>
                </a:lnTo>
                <a:lnTo>
                  <a:pt x="8137" y="210087"/>
                </a:lnTo>
                <a:lnTo>
                  <a:pt x="0" y="159631"/>
                </a:lnTo>
                <a:lnTo>
                  <a:pt x="319220" y="159632"/>
                </a:lnTo>
                <a:lnTo>
                  <a:pt x="311083" y="210087"/>
                </a:lnTo>
                <a:lnTo>
                  <a:pt x="288425" y="253907"/>
                </a:lnTo>
                <a:lnTo>
                  <a:pt x="253874" y="288463"/>
                </a:lnTo>
                <a:lnTo>
                  <a:pt x="210059" y="311124"/>
                </a:lnTo>
                <a:lnTo>
                  <a:pt x="159610" y="319263"/>
                </a:lnTo>
                <a:close/>
              </a:path>
            </a:pathLst>
          </a:custGeom>
          <a:solidFill>
            <a:srgbClr val="9BCEBE"/>
          </a:solidFill>
        </p:spPr>
        <p:txBody>
          <a:bodyPr wrap="square" lIns="0" tIns="0" rIns="0" bIns="0" rtlCol="0"/>
          <a:lstStyle/>
          <a:p/>
        </p:txBody>
      </p:sp>
      <p:sp>
        <p:nvSpPr>
          <p:cNvPr id="13" name="object 13"/>
          <p:cNvSpPr txBox="1"/>
          <p:nvPr/>
        </p:nvSpPr>
        <p:spPr>
          <a:xfrm>
            <a:off x="1912783" y="4534117"/>
            <a:ext cx="151130" cy="269240"/>
          </a:xfrm>
          <a:prstGeom prst="rect">
            <a:avLst/>
          </a:prstGeom>
        </p:spPr>
        <p:txBody>
          <a:bodyPr vert="horz" wrap="square" lIns="0" tIns="12700" rIns="0" bIns="0" rtlCol="0">
            <a:spAutoFit/>
          </a:bodyPr>
          <a:lstStyle/>
          <a:p>
            <a:pPr marL="12700">
              <a:lnSpc>
                <a:spcPct val="100000"/>
              </a:lnSpc>
              <a:spcBef>
                <a:spcPts val="100"/>
              </a:spcBef>
            </a:pPr>
            <a:r>
              <a:rPr sz="1600" b="1">
                <a:solidFill>
                  <a:srgbClr val="FFFFFF"/>
                </a:solidFill>
                <a:latin typeface="微软雅黑"/>
                <a:cs typeface="微软雅黑"/>
              </a:rPr>
              <a:t>3</a:t>
            </a:r>
            <a:endParaRPr sz="1600">
              <a:latin typeface="微软雅黑"/>
              <a:cs typeface="微软雅黑"/>
            </a:endParaRPr>
          </a:p>
        </p:txBody>
      </p:sp>
      <p:pic>
        <p:nvPicPr>
          <p:cNvPr id="14" name="object 14"/>
          <p:cNvPicPr/>
          <p:nvPr/>
        </p:nvPicPr>
        <p:blipFill>
          <a:blip r:embed="rId2"/>
          <a:stretch>
            <a:fillRect/>
          </a:stretch>
        </p:blipFill>
        <p:spPr>
          <a:xfrm>
            <a:off x="2733949" y="2255212"/>
            <a:ext cx="178021" cy="192100"/>
          </a:xfrm>
          <a:prstGeom prst="rect">
            <a:avLst/>
          </a:prstGeom>
        </p:spPr>
      </p:pic>
      <p:pic>
        <p:nvPicPr>
          <p:cNvPr id="15" name="object 15"/>
          <p:cNvPicPr/>
          <p:nvPr/>
        </p:nvPicPr>
        <p:blipFill>
          <a:blip r:embed="rId3"/>
          <a:stretch>
            <a:fillRect/>
          </a:stretch>
        </p:blipFill>
        <p:spPr>
          <a:xfrm>
            <a:off x="3592398" y="2255212"/>
            <a:ext cx="178021" cy="192100"/>
          </a:xfrm>
          <a:prstGeom prst="rect">
            <a:avLst/>
          </a:prstGeom>
        </p:spPr>
      </p:pic>
      <p:pic>
        <p:nvPicPr>
          <p:cNvPr id="16" name="object 16"/>
          <p:cNvPicPr/>
          <p:nvPr/>
        </p:nvPicPr>
        <p:blipFill>
          <a:blip r:embed="rId3"/>
          <a:stretch>
            <a:fillRect/>
          </a:stretch>
        </p:blipFill>
        <p:spPr>
          <a:xfrm>
            <a:off x="4453640" y="2255212"/>
            <a:ext cx="178021" cy="192100"/>
          </a:xfrm>
          <a:prstGeom prst="rect">
            <a:avLst/>
          </a:prstGeom>
        </p:spPr>
      </p:pic>
      <p:pic>
        <p:nvPicPr>
          <p:cNvPr id="17" name="object 17"/>
          <p:cNvPicPr/>
          <p:nvPr/>
        </p:nvPicPr>
        <p:blipFill>
          <a:blip r:embed="rId3"/>
          <a:stretch>
            <a:fillRect/>
          </a:stretch>
        </p:blipFill>
        <p:spPr>
          <a:xfrm>
            <a:off x="2487176" y="3423914"/>
            <a:ext cx="178020" cy="192101"/>
          </a:xfrm>
          <a:prstGeom prst="rect">
            <a:avLst/>
          </a:prstGeom>
        </p:spPr>
      </p:pic>
      <p:pic>
        <p:nvPicPr>
          <p:cNvPr id="18" name="object 18"/>
          <p:cNvPicPr/>
          <p:nvPr/>
        </p:nvPicPr>
        <p:blipFill>
          <a:blip r:embed="rId2"/>
          <a:stretch>
            <a:fillRect/>
          </a:stretch>
        </p:blipFill>
        <p:spPr>
          <a:xfrm>
            <a:off x="3347704" y="3423914"/>
            <a:ext cx="178021" cy="192101"/>
          </a:xfrm>
          <a:prstGeom prst="rect">
            <a:avLst/>
          </a:prstGeom>
        </p:spPr>
      </p:pic>
      <p:pic>
        <p:nvPicPr>
          <p:cNvPr id="19" name="object 19"/>
          <p:cNvPicPr/>
          <p:nvPr/>
        </p:nvPicPr>
        <p:blipFill>
          <a:blip r:embed="rId3"/>
          <a:stretch>
            <a:fillRect/>
          </a:stretch>
        </p:blipFill>
        <p:spPr>
          <a:xfrm>
            <a:off x="2487176" y="4593707"/>
            <a:ext cx="178020" cy="192101"/>
          </a:xfrm>
          <a:prstGeom prst="rect">
            <a:avLst/>
          </a:prstGeom>
        </p:spPr>
      </p:pic>
      <p:pic>
        <p:nvPicPr>
          <p:cNvPr id="20" name="object 20"/>
          <p:cNvPicPr/>
          <p:nvPr/>
        </p:nvPicPr>
        <p:blipFill>
          <a:blip r:embed="rId3"/>
          <a:stretch>
            <a:fillRect/>
          </a:stretch>
        </p:blipFill>
        <p:spPr>
          <a:xfrm>
            <a:off x="4221786" y="3434180"/>
            <a:ext cx="178021" cy="192101"/>
          </a:xfrm>
          <a:prstGeom prst="rect">
            <a:avLst/>
          </a:prstGeom>
        </p:spPr>
      </p:pic>
      <p:pic>
        <p:nvPicPr>
          <p:cNvPr id="21" name="object 21"/>
          <p:cNvPicPr/>
          <p:nvPr/>
        </p:nvPicPr>
        <p:blipFill>
          <a:blip r:embed="rId2"/>
          <a:stretch>
            <a:fillRect/>
          </a:stretch>
        </p:blipFill>
        <p:spPr>
          <a:xfrm>
            <a:off x="3347704" y="4604198"/>
            <a:ext cx="178021" cy="192101"/>
          </a:xfrm>
          <a:prstGeom prst="rect">
            <a:avLst/>
          </a:prstGeom>
        </p:spPr>
      </p:pic>
      <p:pic>
        <p:nvPicPr>
          <p:cNvPr id="22" name="object 22"/>
          <p:cNvPicPr/>
          <p:nvPr/>
        </p:nvPicPr>
        <p:blipFill>
          <a:blip r:embed="rId4"/>
          <a:stretch>
            <a:fillRect/>
          </a:stretch>
        </p:blipFill>
        <p:spPr>
          <a:xfrm>
            <a:off x="4221786" y="4592564"/>
            <a:ext cx="178021" cy="192101"/>
          </a:xfrm>
          <a:prstGeom prst="rect">
            <a:avLst/>
          </a:prstGeom>
        </p:spPr>
      </p:pic>
      <p:pic>
        <p:nvPicPr>
          <p:cNvPr id="23" name="object 23"/>
          <p:cNvPicPr/>
          <p:nvPr/>
        </p:nvPicPr>
        <p:blipFill>
          <a:blip r:embed="rId5"/>
          <a:stretch>
            <a:fillRect/>
          </a:stretch>
        </p:blipFill>
        <p:spPr>
          <a:xfrm>
            <a:off x="5095870" y="4592564"/>
            <a:ext cx="178021" cy="192101"/>
          </a:xfrm>
          <a:prstGeom prst="rect">
            <a:avLst/>
          </a:prstGeom>
        </p:spPr>
      </p:pic>
      <p:grpSp>
        <p:nvGrpSpPr>
          <p:cNvPr id="24" name="object 24"/>
          <p:cNvGrpSpPr/>
          <p:nvPr/>
        </p:nvGrpSpPr>
        <p:grpSpPr>
          <a:xfrm>
            <a:off x="454963" y="331167"/>
            <a:ext cx="515620" cy="440055"/>
            <a:chOff x="454963" y="331167"/>
            <a:chExt cx="515620" cy="440055"/>
          </a:xfrm>
        </p:grpSpPr>
        <p:pic>
          <p:nvPicPr>
            <p:cNvPr id="25" name="object 25"/>
            <p:cNvPicPr/>
            <p:nvPr/>
          </p:nvPicPr>
          <p:blipFill>
            <a:blip r:embed="rId6"/>
            <a:stretch>
              <a:fillRect/>
            </a:stretch>
          </p:blipFill>
          <p:spPr>
            <a:xfrm>
              <a:off x="454963" y="331167"/>
              <a:ext cx="84147" cy="84146"/>
            </a:xfrm>
            <a:prstGeom prst="rect">
              <a:avLst/>
            </a:prstGeom>
          </p:spPr>
        </p:pic>
        <p:pic>
          <p:nvPicPr>
            <p:cNvPr id="26" name="object 26"/>
            <p:cNvPicPr/>
            <p:nvPr/>
          </p:nvPicPr>
          <p:blipFill>
            <a:blip r:embed="rId7"/>
            <a:stretch>
              <a:fillRect/>
            </a:stretch>
          </p:blipFill>
          <p:spPr>
            <a:xfrm>
              <a:off x="575049" y="337742"/>
              <a:ext cx="78137" cy="78136"/>
            </a:xfrm>
            <a:prstGeom prst="rect">
              <a:avLst/>
            </a:prstGeom>
          </p:spPr>
        </p:pic>
        <p:pic>
          <p:nvPicPr>
            <p:cNvPr id="27" name="object 27"/>
            <p:cNvPicPr/>
            <p:nvPr/>
          </p:nvPicPr>
          <p:blipFill>
            <a:blip r:embed="rId8"/>
            <a:stretch>
              <a:fillRect/>
            </a:stretch>
          </p:blipFill>
          <p:spPr>
            <a:xfrm>
              <a:off x="689124" y="339459"/>
              <a:ext cx="74704" cy="74703"/>
            </a:xfrm>
            <a:prstGeom prst="rect">
              <a:avLst/>
            </a:prstGeom>
          </p:spPr>
        </p:pic>
        <p:pic>
          <p:nvPicPr>
            <p:cNvPr id="28" name="object 28"/>
            <p:cNvPicPr/>
            <p:nvPr/>
          </p:nvPicPr>
          <p:blipFill>
            <a:blip r:embed="rId9"/>
            <a:stretch>
              <a:fillRect/>
            </a:stretch>
          </p:blipFill>
          <p:spPr>
            <a:xfrm>
              <a:off x="799767" y="348429"/>
              <a:ext cx="69238" cy="69237"/>
            </a:xfrm>
            <a:prstGeom prst="rect">
              <a:avLst/>
            </a:prstGeom>
          </p:spPr>
        </p:pic>
        <p:pic>
          <p:nvPicPr>
            <p:cNvPr id="29" name="object 29"/>
            <p:cNvPicPr/>
            <p:nvPr/>
          </p:nvPicPr>
          <p:blipFill>
            <a:blip r:embed="rId10"/>
            <a:stretch>
              <a:fillRect/>
            </a:stretch>
          </p:blipFill>
          <p:spPr>
            <a:xfrm>
              <a:off x="904944" y="344296"/>
              <a:ext cx="65594" cy="65593"/>
            </a:xfrm>
            <a:prstGeom prst="rect">
              <a:avLst/>
            </a:prstGeom>
          </p:spPr>
        </p:pic>
        <p:pic>
          <p:nvPicPr>
            <p:cNvPr id="30" name="object 30"/>
            <p:cNvPicPr/>
            <p:nvPr/>
          </p:nvPicPr>
          <p:blipFill>
            <a:blip r:embed="rId11"/>
            <a:stretch>
              <a:fillRect/>
            </a:stretch>
          </p:blipFill>
          <p:spPr>
            <a:xfrm>
              <a:off x="454963" y="448941"/>
              <a:ext cx="84147" cy="84146"/>
            </a:xfrm>
            <a:prstGeom prst="rect">
              <a:avLst/>
            </a:prstGeom>
          </p:spPr>
        </p:pic>
        <p:pic>
          <p:nvPicPr>
            <p:cNvPr id="31" name="object 31"/>
            <p:cNvPicPr/>
            <p:nvPr/>
          </p:nvPicPr>
          <p:blipFill>
            <a:blip r:embed="rId8"/>
            <a:stretch>
              <a:fillRect/>
            </a:stretch>
          </p:blipFill>
          <p:spPr>
            <a:xfrm>
              <a:off x="689124" y="457232"/>
              <a:ext cx="74703" cy="74704"/>
            </a:xfrm>
            <a:prstGeom prst="rect">
              <a:avLst/>
            </a:prstGeom>
          </p:spPr>
        </p:pic>
        <p:pic>
          <p:nvPicPr>
            <p:cNvPr id="32" name="object 32"/>
            <p:cNvPicPr/>
            <p:nvPr/>
          </p:nvPicPr>
          <p:blipFill>
            <a:blip r:embed="rId7"/>
            <a:stretch>
              <a:fillRect/>
            </a:stretch>
          </p:blipFill>
          <p:spPr>
            <a:xfrm>
              <a:off x="575049" y="455516"/>
              <a:ext cx="78137" cy="78136"/>
            </a:xfrm>
            <a:prstGeom prst="rect">
              <a:avLst/>
            </a:prstGeom>
          </p:spPr>
        </p:pic>
        <p:pic>
          <p:nvPicPr>
            <p:cNvPr id="33" name="object 33"/>
            <p:cNvPicPr/>
            <p:nvPr/>
          </p:nvPicPr>
          <p:blipFill>
            <a:blip r:embed="rId12"/>
            <a:stretch>
              <a:fillRect/>
            </a:stretch>
          </p:blipFill>
          <p:spPr>
            <a:xfrm>
              <a:off x="799767" y="466202"/>
              <a:ext cx="69237" cy="69237"/>
            </a:xfrm>
            <a:prstGeom prst="rect">
              <a:avLst/>
            </a:prstGeom>
          </p:spPr>
        </p:pic>
        <p:pic>
          <p:nvPicPr>
            <p:cNvPr id="34" name="object 34"/>
            <p:cNvPicPr/>
            <p:nvPr/>
          </p:nvPicPr>
          <p:blipFill>
            <a:blip r:embed="rId10"/>
            <a:stretch>
              <a:fillRect/>
            </a:stretch>
          </p:blipFill>
          <p:spPr>
            <a:xfrm>
              <a:off x="904944" y="462069"/>
              <a:ext cx="65594" cy="65594"/>
            </a:xfrm>
            <a:prstGeom prst="rect">
              <a:avLst/>
            </a:prstGeom>
          </p:spPr>
        </p:pic>
        <p:pic>
          <p:nvPicPr>
            <p:cNvPr id="35" name="object 35"/>
            <p:cNvPicPr/>
            <p:nvPr/>
          </p:nvPicPr>
          <p:blipFill>
            <a:blip r:embed="rId11"/>
            <a:stretch>
              <a:fillRect/>
            </a:stretch>
          </p:blipFill>
          <p:spPr>
            <a:xfrm>
              <a:off x="454963" y="566714"/>
              <a:ext cx="84147" cy="84146"/>
            </a:xfrm>
            <a:prstGeom prst="rect">
              <a:avLst/>
            </a:prstGeom>
          </p:spPr>
        </p:pic>
        <p:pic>
          <p:nvPicPr>
            <p:cNvPr id="36" name="object 36"/>
            <p:cNvPicPr/>
            <p:nvPr/>
          </p:nvPicPr>
          <p:blipFill>
            <a:blip r:embed="rId13"/>
            <a:stretch>
              <a:fillRect/>
            </a:stretch>
          </p:blipFill>
          <p:spPr>
            <a:xfrm>
              <a:off x="575049" y="573290"/>
              <a:ext cx="78137" cy="78136"/>
            </a:xfrm>
            <a:prstGeom prst="rect">
              <a:avLst/>
            </a:prstGeom>
          </p:spPr>
        </p:pic>
        <p:pic>
          <p:nvPicPr>
            <p:cNvPr id="37" name="object 37"/>
            <p:cNvPicPr/>
            <p:nvPr/>
          </p:nvPicPr>
          <p:blipFill>
            <a:blip r:embed="rId14"/>
            <a:stretch>
              <a:fillRect/>
            </a:stretch>
          </p:blipFill>
          <p:spPr>
            <a:xfrm>
              <a:off x="689124" y="575006"/>
              <a:ext cx="74703" cy="74704"/>
            </a:xfrm>
            <a:prstGeom prst="rect">
              <a:avLst/>
            </a:prstGeom>
          </p:spPr>
        </p:pic>
        <p:pic>
          <p:nvPicPr>
            <p:cNvPr id="38" name="object 38"/>
            <p:cNvPicPr/>
            <p:nvPr/>
          </p:nvPicPr>
          <p:blipFill>
            <a:blip r:embed="rId12"/>
            <a:stretch>
              <a:fillRect/>
            </a:stretch>
          </p:blipFill>
          <p:spPr>
            <a:xfrm>
              <a:off x="799767" y="583976"/>
              <a:ext cx="69237" cy="69237"/>
            </a:xfrm>
            <a:prstGeom prst="rect">
              <a:avLst/>
            </a:prstGeom>
          </p:spPr>
        </p:pic>
        <p:pic>
          <p:nvPicPr>
            <p:cNvPr id="39" name="object 39"/>
            <p:cNvPicPr/>
            <p:nvPr/>
          </p:nvPicPr>
          <p:blipFill>
            <a:blip r:embed="rId10"/>
            <a:stretch>
              <a:fillRect/>
            </a:stretch>
          </p:blipFill>
          <p:spPr>
            <a:xfrm>
              <a:off x="904944" y="579843"/>
              <a:ext cx="65594" cy="65594"/>
            </a:xfrm>
            <a:prstGeom prst="rect">
              <a:avLst/>
            </a:prstGeom>
          </p:spPr>
        </p:pic>
        <p:pic>
          <p:nvPicPr>
            <p:cNvPr id="40" name="object 40"/>
            <p:cNvPicPr/>
            <p:nvPr/>
          </p:nvPicPr>
          <p:blipFill>
            <a:blip r:embed="rId6"/>
            <a:stretch>
              <a:fillRect/>
            </a:stretch>
          </p:blipFill>
          <p:spPr>
            <a:xfrm>
              <a:off x="454963" y="684488"/>
              <a:ext cx="84147" cy="84146"/>
            </a:xfrm>
            <a:prstGeom prst="rect">
              <a:avLst/>
            </a:prstGeom>
          </p:spPr>
        </p:pic>
        <p:pic>
          <p:nvPicPr>
            <p:cNvPr id="41" name="object 41"/>
            <p:cNvPicPr/>
            <p:nvPr/>
          </p:nvPicPr>
          <p:blipFill>
            <a:blip r:embed="rId13"/>
            <a:stretch>
              <a:fillRect/>
            </a:stretch>
          </p:blipFill>
          <p:spPr>
            <a:xfrm>
              <a:off x="575049" y="691063"/>
              <a:ext cx="78137" cy="78136"/>
            </a:xfrm>
            <a:prstGeom prst="rect">
              <a:avLst/>
            </a:prstGeom>
          </p:spPr>
        </p:pic>
        <p:pic>
          <p:nvPicPr>
            <p:cNvPr id="42" name="object 42"/>
            <p:cNvPicPr/>
            <p:nvPr/>
          </p:nvPicPr>
          <p:blipFill>
            <a:blip r:embed="rId8"/>
            <a:stretch>
              <a:fillRect/>
            </a:stretch>
          </p:blipFill>
          <p:spPr>
            <a:xfrm>
              <a:off x="689124" y="692780"/>
              <a:ext cx="74703" cy="74704"/>
            </a:xfrm>
            <a:prstGeom prst="rect">
              <a:avLst/>
            </a:prstGeom>
          </p:spPr>
        </p:pic>
        <p:pic>
          <p:nvPicPr>
            <p:cNvPr id="43" name="object 43"/>
            <p:cNvPicPr/>
            <p:nvPr/>
          </p:nvPicPr>
          <p:blipFill>
            <a:blip r:embed="rId9"/>
            <a:stretch>
              <a:fillRect/>
            </a:stretch>
          </p:blipFill>
          <p:spPr>
            <a:xfrm>
              <a:off x="799767" y="701750"/>
              <a:ext cx="69237" cy="69237"/>
            </a:xfrm>
            <a:prstGeom prst="rect">
              <a:avLst/>
            </a:prstGeom>
          </p:spPr>
        </p:pic>
        <p:pic>
          <p:nvPicPr>
            <p:cNvPr id="44" name="object 44"/>
            <p:cNvPicPr/>
            <p:nvPr/>
          </p:nvPicPr>
          <p:blipFill>
            <a:blip r:embed="rId10"/>
            <a:stretch>
              <a:fillRect/>
            </a:stretch>
          </p:blipFill>
          <p:spPr>
            <a:xfrm>
              <a:off x="904944" y="697617"/>
              <a:ext cx="65594" cy="65594"/>
            </a:xfrm>
            <a:prstGeom prst="rect">
              <a:avLst/>
            </a:prstGeom>
          </p:spPr>
        </p:pic>
      </p:grpSp>
      <p:sp>
        <p:nvSpPr>
          <p:cNvPr id="45" name="object 45"/>
          <p:cNvSpPr txBox="1">
            <a:spLocks noGrp="1"/>
          </p:cNvSpPr>
          <p:nvPr>
            <p:ph type="title"/>
          </p:nvPr>
        </p:nvSpPr>
        <p:spPr>
          <a:xfrm>
            <a:off x="1205967" y="320735"/>
            <a:ext cx="2311400" cy="482600"/>
          </a:xfrm>
          <a:prstGeom prst="rect">
            <a:avLst/>
          </a:prstGeom>
        </p:spPr>
        <p:txBody>
          <a:bodyPr vert="horz" wrap="square" lIns="0" tIns="12700" rIns="0" bIns="0" rtlCol="0">
            <a:spAutoFit/>
          </a:bodyPr>
          <a:lstStyle/>
          <a:p>
            <a:pPr marL="12700">
              <a:lnSpc>
                <a:spcPct val="100000"/>
              </a:lnSpc>
              <a:spcBef>
                <a:spcPts val="100"/>
              </a:spcBef>
            </a:pPr>
            <a:r>
              <a:rPr spc="-10"/>
              <a:t>市场需求分析</a:t>
            </a:r>
          </a:p>
        </p:txBody>
      </p:sp>
      <p:sp>
        <p:nvSpPr>
          <p:cNvPr id="46" name="object 46"/>
          <p:cNvSpPr txBox="1"/>
          <p:nvPr/>
        </p:nvSpPr>
        <p:spPr>
          <a:xfrm>
            <a:off x="6628320" y="4747311"/>
            <a:ext cx="4483100" cy="1343660"/>
          </a:xfrm>
          <a:prstGeom prst="rect">
            <a:avLst/>
          </a:prstGeom>
        </p:spPr>
        <p:txBody>
          <a:bodyPr vert="horz" wrap="square" lIns="0" tIns="153035" rIns="0" bIns="0" rtlCol="0">
            <a:spAutoFit/>
          </a:bodyPr>
          <a:lstStyle/>
          <a:p>
            <a:pPr marL="12700">
              <a:lnSpc>
                <a:spcPct val="100000"/>
              </a:lnSpc>
              <a:spcBef>
                <a:spcPts val="1205"/>
              </a:spcBef>
            </a:pPr>
            <a:r>
              <a:rPr sz="1550" b="1">
                <a:solidFill>
                  <a:srgbClr val="59AE93"/>
                </a:solidFill>
                <a:latin typeface="微软雅黑"/>
                <a:cs typeface="微软雅黑"/>
              </a:rPr>
              <a:t>环保政策推</a:t>
            </a:r>
            <a:r>
              <a:rPr sz="1550" b="1" spc="-50">
                <a:solidFill>
                  <a:srgbClr val="59AE93"/>
                </a:solidFill>
                <a:latin typeface="微软雅黑"/>
                <a:cs typeface="微软雅黑"/>
              </a:rPr>
              <a:t>动</a:t>
            </a:r>
            <a:endParaRPr sz="1550">
              <a:latin typeface="微软雅黑"/>
              <a:cs typeface="微软雅黑"/>
            </a:endParaRPr>
          </a:p>
          <a:p>
            <a:pPr marL="12700" marR="5080" algn="just">
              <a:lnSpc>
                <a:spcPct val="150000"/>
              </a:lnSpc>
              <a:spcBef>
                <a:spcPts val="120"/>
              </a:spcBef>
            </a:pPr>
            <a:r>
              <a:rPr sz="1350" spc="-5">
                <a:latin typeface="微软雅黑"/>
                <a:cs typeface="微软雅黑"/>
              </a:rPr>
              <a:t>随着全球环保意识的提高，各国政府纷纷出台政策限制高污染、高排放的煤炭直接燃烧，鼓励发展清洁煤技术，包括煤</a:t>
            </a:r>
            <a:r>
              <a:rPr sz="1350" spc="-10">
                <a:latin typeface="微软雅黑"/>
                <a:cs typeface="微软雅黑"/>
              </a:rPr>
              <a:t>地下气化技术。</a:t>
            </a:r>
            <a:endParaRPr sz="1350">
              <a:latin typeface="微软雅黑"/>
              <a:cs typeface="微软雅黑"/>
            </a:endParaRPr>
          </a:p>
        </p:txBody>
      </p:sp>
      <p:sp>
        <p:nvSpPr>
          <p:cNvPr id="47" name="object 47"/>
          <p:cNvSpPr txBox="1"/>
          <p:nvPr/>
        </p:nvSpPr>
        <p:spPr>
          <a:xfrm>
            <a:off x="6628320" y="1187578"/>
            <a:ext cx="4654550" cy="1348740"/>
          </a:xfrm>
          <a:prstGeom prst="rect">
            <a:avLst/>
          </a:prstGeom>
        </p:spPr>
        <p:txBody>
          <a:bodyPr vert="horz" wrap="square" lIns="0" tIns="155575" rIns="0" bIns="0" rtlCol="0">
            <a:spAutoFit/>
          </a:bodyPr>
          <a:lstStyle/>
          <a:p>
            <a:pPr marL="12700">
              <a:lnSpc>
                <a:spcPct val="100000"/>
              </a:lnSpc>
              <a:spcBef>
                <a:spcPts val="1225"/>
              </a:spcBef>
            </a:pPr>
            <a:r>
              <a:rPr sz="1550" b="1">
                <a:solidFill>
                  <a:srgbClr val="59AE93"/>
                </a:solidFill>
                <a:latin typeface="微软雅黑"/>
                <a:cs typeface="微软雅黑"/>
              </a:rPr>
              <a:t>能源需</a:t>
            </a:r>
            <a:r>
              <a:rPr sz="1550" b="1" spc="-50">
                <a:solidFill>
                  <a:srgbClr val="59AE93"/>
                </a:solidFill>
                <a:latin typeface="微软雅黑"/>
                <a:cs typeface="微软雅黑"/>
              </a:rPr>
              <a:t>求</a:t>
            </a:r>
            <a:endParaRPr sz="1550">
              <a:latin typeface="微软雅黑"/>
              <a:cs typeface="微软雅黑"/>
            </a:endParaRPr>
          </a:p>
          <a:p>
            <a:pPr marL="12700" marR="5080">
              <a:lnSpc>
                <a:spcPct val="150000"/>
              </a:lnSpc>
              <a:spcBef>
                <a:spcPts val="140"/>
              </a:spcBef>
            </a:pPr>
            <a:r>
              <a:rPr sz="1350" spc="-5">
                <a:latin typeface="微软雅黑"/>
                <a:cs typeface="微软雅黑"/>
              </a:rPr>
              <a:t>随着全球能源消费的不断增长，煤炭作为重要能源来源之一，其气化技术可以提高能源利用效率和环保性，满足不断增长</a:t>
            </a:r>
            <a:r>
              <a:rPr sz="1350" spc="-50">
                <a:latin typeface="微软雅黑"/>
                <a:cs typeface="微软雅黑"/>
              </a:rPr>
              <a:t> </a:t>
            </a:r>
            <a:r>
              <a:rPr sz="1350" spc="-10">
                <a:latin typeface="微软雅黑"/>
                <a:cs typeface="微软雅黑"/>
              </a:rPr>
              <a:t>的能源需求。</a:t>
            </a:r>
            <a:endParaRPr sz="1350">
              <a:latin typeface="微软雅黑"/>
              <a:cs typeface="微软雅黑"/>
            </a:endParaRPr>
          </a:p>
        </p:txBody>
      </p:sp>
      <p:sp>
        <p:nvSpPr>
          <p:cNvPr id="48" name="object 48"/>
          <p:cNvSpPr txBox="1"/>
          <p:nvPr/>
        </p:nvSpPr>
        <p:spPr>
          <a:xfrm>
            <a:off x="6628320" y="2986992"/>
            <a:ext cx="4654550" cy="1012825"/>
          </a:xfrm>
          <a:prstGeom prst="rect">
            <a:avLst/>
          </a:prstGeom>
        </p:spPr>
        <p:txBody>
          <a:bodyPr vert="horz" wrap="square" lIns="0" tIns="140970" rIns="0" bIns="0" rtlCol="0">
            <a:spAutoFit/>
          </a:bodyPr>
          <a:lstStyle/>
          <a:p>
            <a:pPr marL="12700">
              <a:lnSpc>
                <a:spcPct val="100000"/>
              </a:lnSpc>
              <a:spcBef>
                <a:spcPts val="1110"/>
              </a:spcBef>
            </a:pPr>
            <a:r>
              <a:rPr sz="1550" b="1">
                <a:solidFill>
                  <a:srgbClr val="59AE93"/>
                </a:solidFill>
                <a:latin typeface="微软雅黑"/>
                <a:cs typeface="微软雅黑"/>
              </a:rPr>
              <a:t>化工原料需</a:t>
            </a:r>
            <a:r>
              <a:rPr sz="1550" b="1" spc="-50">
                <a:solidFill>
                  <a:srgbClr val="59AE93"/>
                </a:solidFill>
                <a:latin typeface="微软雅黑"/>
                <a:cs typeface="微软雅黑"/>
              </a:rPr>
              <a:t>求</a:t>
            </a:r>
            <a:endParaRPr sz="1550">
              <a:latin typeface="微软雅黑"/>
              <a:cs typeface="微软雅黑"/>
            </a:endParaRPr>
          </a:p>
          <a:p>
            <a:pPr marL="12700" marR="5080">
              <a:lnSpc>
                <a:spcPct val="150000"/>
              </a:lnSpc>
              <a:spcBef>
                <a:spcPts val="40"/>
              </a:spcBef>
            </a:pPr>
            <a:r>
              <a:rPr sz="1350" spc="-5">
                <a:latin typeface="微软雅黑"/>
                <a:cs typeface="微软雅黑"/>
              </a:rPr>
              <a:t>煤地下气化产生的合成气可作为化工原料，用于生产合成氨、甲醇、烯烃等化工产品，满足化工行业的发展需求。</a:t>
            </a:r>
            <a:endParaRPr sz="135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01942" y="1773079"/>
            <a:ext cx="2211070" cy="987425"/>
            <a:chOff x="1101942" y="1773079"/>
            <a:chExt cx="2211070" cy="987425"/>
          </a:xfrm>
        </p:grpSpPr>
        <p:sp>
          <p:nvSpPr>
            <p:cNvPr id="3" name="object 3"/>
            <p:cNvSpPr/>
            <p:nvPr/>
          </p:nvSpPr>
          <p:spPr>
            <a:xfrm>
              <a:off x="1101942" y="1773079"/>
              <a:ext cx="2211070" cy="987425"/>
            </a:xfrm>
            <a:custGeom>
              <a:rect l="l" t="t" r="r" b="b"/>
              <a:pathLst>
                <a:path w="2211070" h="987425">
                  <a:moveTo>
                    <a:pt x="0" y="0"/>
                  </a:moveTo>
                  <a:lnTo>
                    <a:pt x="1657927" y="0"/>
                  </a:lnTo>
                  <a:lnTo>
                    <a:pt x="2210757" y="489696"/>
                  </a:lnTo>
                  <a:lnTo>
                    <a:pt x="1657927" y="987362"/>
                  </a:lnTo>
                  <a:lnTo>
                    <a:pt x="0" y="987362"/>
                  </a:lnTo>
                  <a:lnTo>
                    <a:pt x="561533" y="489696"/>
                  </a:lnTo>
                  <a:lnTo>
                    <a:pt x="0" y="0"/>
                  </a:lnTo>
                  <a:close/>
                </a:path>
              </a:pathLst>
            </a:custGeom>
            <a:solidFill>
              <a:srgbClr val="59AE93"/>
            </a:solidFill>
          </p:spPr>
          <p:txBody>
            <a:bodyPr wrap="square" lIns="0" tIns="0" rIns="0" bIns="0" rtlCol="0"/>
            <a:lstStyle/>
            <a:p/>
          </p:txBody>
        </p:sp>
        <p:sp>
          <p:nvSpPr>
            <p:cNvPr id="4" name="object 4"/>
            <p:cNvSpPr/>
            <p:nvPr/>
          </p:nvSpPr>
          <p:spPr>
            <a:xfrm>
              <a:off x="1937941" y="1952433"/>
              <a:ext cx="603885" cy="555625"/>
            </a:xfrm>
            <a:custGeom>
              <a:rect l="l" t="t" r="r" b="b"/>
              <a:pathLst>
                <a:path w="603885" h="555625">
                  <a:moveTo>
                    <a:pt x="478492" y="129616"/>
                  </a:moveTo>
                  <a:lnTo>
                    <a:pt x="396465" y="46291"/>
                  </a:lnTo>
                  <a:lnTo>
                    <a:pt x="396465" y="18516"/>
                  </a:lnTo>
                  <a:lnTo>
                    <a:pt x="398031" y="11717"/>
                  </a:lnTo>
                  <a:lnTo>
                    <a:pt x="402161" y="5786"/>
                  </a:lnTo>
                  <a:lnTo>
                    <a:pt x="408000" y="1591"/>
                  </a:lnTo>
                  <a:lnTo>
                    <a:pt x="414693" y="0"/>
                  </a:lnTo>
                  <a:lnTo>
                    <a:pt x="460264" y="0"/>
                  </a:lnTo>
                  <a:lnTo>
                    <a:pt x="466957" y="1591"/>
                  </a:lnTo>
                  <a:lnTo>
                    <a:pt x="472796" y="5786"/>
                  </a:lnTo>
                  <a:lnTo>
                    <a:pt x="476926" y="11717"/>
                  </a:lnTo>
                  <a:lnTo>
                    <a:pt x="478492" y="18516"/>
                  </a:lnTo>
                  <a:lnTo>
                    <a:pt x="478492" y="129616"/>
                  </a:lnTo>
                  <a:close/>
                </a:path>
                <a:path w="603885" h="555625">
                  <a:moveTo>
                    <a:pt x="31899" y="342556"/>
                  </a:moveTo>
                  <a:lnTo>
                    <a:pt x="13671" y="342556"/>
                  </a:lnTo>
                  <a:lnTo>
                    <a:pt x="13671" y="333298"/>
                  </a:lnTo>
                  <a:lnTo>
                    <a:pt x="3417" y="324763"/>
                  </a:lnTo>
                  <a:lnTo>
                    <a:pt x="0" y="313624"/>
                  </a:lnTo>
                  <a:lnTo>
                    <a:pt x="3417" y="300750"/>
                  </a:lnTo>
                  <a:lnTo>
                    <a:pt x="13671" y="287007"/>
                  </a:lnTo>
                  <a:lnTo>
                    <a:pt x="277981" y="18516"/>
                  </a:lnTo>
                  <a:lnTo>
                    <a:pt x="291510" y="8100"/>
                  </a:lnTo>
                  <a:lnTo>
                    <a:pt x="304184" y="4629"/>
                  </a:lnTo>
                  <a:lnTo>
                    <a:pt x="315150" y="8100"/>
                  </a:lnTo>
                  <a:lnTo>
                    <a:pt x="323552" y="18516"/>
                  </a:lnTo>
                  <a:lnTo>
                    <a:pt x="389551" y="83324"/>
                  </a:lnTo>
                  <a:lnTo>
                    <a:pt x="305323" y="83324"/>
                  </a:lnTo>
                  <a:lnTo>
                    <a:pt x="59241" y="333298"/>
                  </a:lnTo>
                  <a:lnTo>
                    <a:pt x="52406" y="338651"/>
                  </a:lnTo>
                  <a:lnTo>
                    <a:pt x="45570" y="341399"/>
                  </a:lnTo>
                  <a:lnTo>
                    <a:pt x="38735" y="342412"/>
                  </a:lnTo>
                  <a:lnTo>
                    <a:pt x="31899" y="342556"/>
                  </a:lnTo>
                  <a:close/>
                </a:path>
                <a:path w="603885" h="555625">
                  <a:moveTo>
                    <a:pt x="574191" y="347186"/>
                  </a:moveTo>
                  <a:lnTo>
                    <a:pt x="561089" y="343714"/>
                  </a:lnTo>
                  <a:lnTo>
                    <a:pt x="551406" y="333298"/>
                  </a:lnTo>
                  <a:lnTo>
                    <a:pt x="305323" y="83324"/>
                  </a:lnTo>
                  <a:lnTo>
                    <a:pt x="389551" y="83324"/>
                  </a:lnTo>
                  <a:lnTo>
                    <a:pt x="596976" y="287007"/>
                  </a:lnTo>
                  <a:lnTo>
                    <a:pt x="602103" y="300750"/>
                  </a:lnTo>
                  <a:lnTo>
                    <a:pt x="603812" y="313624"/>
                  </a:lnTo>
                  <a:lnTo>
                    <a:pt x="602103" y="324763"/>
                  </a:lnTo>
                  <a:lnTo>
                    <a:pt x="596976" y="333298"/>
                  </a:lnTo>
                  <a:lnTo>
                    <a:pt x="587292" y="343714"/>
                  </a:lnTo>
                  <a:lnTo>
                    <a:pt x="574191" y="347186"/>
                  </a:lnTo>
                  <a:close/>
                </a:path>
                <a:path w="603885" h="555625">
                  <a:moveTo>
                    <a:pt x="250638" y="555497"/>
                  </a:moveTo>
                  <a:lnTo>
                    <a:pt x="113926" y="555497"/>
                  </a:lnTo>
                  <a:lnTo>
                    <a:pt x="100540" y="553761"/>
                  </a:lnTo>
                  <a:lnTo>
                    <a:pt x="88862" y="548554"/>
                  </a:lnTo>
                  <a:lnTo>
                    <a:pt x="80603" y="539874"/>
                  </a:lnTo>
                  <a:lnTo>
                    <a:pt x="77470" y="527723"/>
                  </a:lnTo>
                  <a:lnTo>
                    <a:pt x="77470" y="342556"/>
                  </a:lnTo>
                  <a:lnTo>
                    <a:pt x="305323" y="120357"/>
                  </a:lnTo>
                  <a:lnTo>
                    <a:pt x="524063" y="351815"/>
                  </a:lnTo>
                  <a:lnTo>
                    <a:pt x="524063" y="379590"/>
                  </a:lnTo>
                  <a:lnTo>
                    <a:pt x="259753" y="379590"/>
                  </a:lnTo>
                  <a:lnTo>
                    <a:pt x="250638" y="388848"/>
                  </a:lnTo>
                  <a:lnTo>
                    <a:pt x="250638" y="555497"/>
                  </a:lnTo>
                  <a:close/>
                </a:path>
                <a:path w="603885" h="555625">
                  <a:moveTo>
                    <a:pt x="496721" y="555497"/>
                  </a:moveTo>
                  <a:lnTo>
                    <a:pt x="350894" y="555497"/>
                  </a:lnTo>
                  <a:lnTo>
                    <a:pt x="350894" y="379590"/>
                  </a:lnTo>
                  <a:lnTo>
                    <a:pt x="524063" y="379590"/>
                  </a:lnTo>
                  <a:lnTo>
                    <a:pt x="524063" y="527723"/>
                  </a:lnTo>
                  <a:lnTo>
                    <a:pt x="522354" y="539874"/>
                  </a:lnTo>
                  <a:lnTo>
                    <a:pt x="517227" y="548554"/>
                  </a:lnTo>
                  <a:lnTo>
                    <a:pt x="508683" y="553761"/>
                  </a:lnTo>
                  <a:lnTo>
                    <a:pt x="496721" y="555497"/>
                  </a:lnTo>
                  <a:close/>
                </a:path>
              </a:pathLst>
            </a:custGeom>
            <a:solidFill>
              <a:srgbClr val="FFFFFF"/>
            </a:solidFill>
          </p:spPr>
          <p:txBody>
            <a:bodyPr wrap="square" lIns="0" tIns="0" rIns="0" bIns="0" rtlCol="0"/>
            <a:lstStyle/>
            <a:p/>
          </p:txBody>
        </p:sp>
      </p:grpSp>
      <p:sp>
        <p:nvSpPr>
          <p:cNvPr id="5" name="object 5"/>
          <p:cNvSpPr/>
          <p:nvPr/>
        </p:nvSpPr>
        <p:spPr>
          <a:xfrm>
            <a:off x="1101942" y="4698682"/>
            <a:ext cx="2211070" cy="1035050"/>
          </a:xfrm>
          <a:custGeom>
            <a:rect l="l" t="t" r="r" b="b"/>
            <a:pathLst>
              <a:path w="2211070" h="1035050">
                <a:moveTo>
                  <a:pt x="0" y="0"/>
                </a:moveTo>
                <a:lnTo>
                  <a:pt x="1657927" y="0"/>
                </a:lnTo>
                <a:lnTo>
                  <a:pt x="2210757" y="513127"/>
                </a:lnTo>
                <a:lnTo>
                  <a:pt x="1657927" y="1034605"/>
                </a:lnTo>
                <a:lnTo>
                  <a:pt x="0" y="1034605"/>
                </a:lnTo>
                <a:lnTo>
                  <a:pt x="561533" y="513127"/>
                </a:lnTo>
                <a:lnTo>
                  <a:pt x="0" y="0"/>
                </a:lnTo>
                <a:close/>
              </a:path>
            </a:pathLst>
          </a:custGeom>
          <a:solidFill>
            <a:srgbClr val="9BCEBE"/>
          </a:solidFill>
        </p:spPr>
        <p:txBody>
          <a:bodyPr wrap="square" lIns="0" tIns="0" rIns="0" bIns="0" rtlCol="0"/>
          <a:lstStyle/>
          <a:p/>
        </p:txBody>
      </p:sp>
      <p:grpSp>
        <p:nvGrpSpPr>
          <p:cNvPr id="6" name="object 6"/>
          <p:cNvGrpSpPr/>
          <p:nvPr/>
        </p:nvGrpSpPr>
        <p:grpSpPr>
          <a:xfrm>
            <a:off x="1101942" y="3236785"/>
            <a:ext cx="2211070" cy="1033780"/>
            <a:chOff x="1101942" y="3236785"/>
            <a:chExt cx="2211070" cy="1033780"/>
          </a:xfrm>
        </p:grpSpPr>
        <p:sp>
          <p:nvSpPr>
            <p:cNvPr id="7" name="object 7"/>
            <p:cNvSpPr/>
            <p:nvPr/>
          </p:nvSpPr>
          <p:spPr>
            <a:xfrm>
              <a:off x="1101942" y="3236785"/>
              <a:ext cx="2211070" cy="1033780"/>
            </a:xfrm>
            <a:custGeom>
              <a:rect l="l" t="t" r="r" b="b"/>
              <a:pathLst>
                <a:path w="2211070" h="1033778">
                  <a:moveTo>
                    <a:pt x="0" y="0"/>
                  </a:moveTo>
                  <a:lnTo>
                    <a:pt x="1657927" y="0"/>
                  </a:lnTo>
                  <a:lnTo>
                    <a:pt x="2210757" y="512607"/>
                  </a:lnTo>
                  <a:lnTo>
                    <a:pt x="1657927" y="1033558"/>
                  </a:lnTo>
                  <a:lnTo>
                    <a:pt x="0" y="1033558"/>
                  </a:lnTo>
                  <a:lnTo>
                    <a:pt x="561533" y="512607"/>
                  </a:lnTo>
                  <a:lnTo>
                    <a:pt x="0" y="0"/>
                  </a:lnTo>
                  <a:close/>
                </a:path>
              </a:pathLst>
            </a:custGeom>
            <a:solidFill>
              <a:srgbClr val="41856F"/>
            </a:solidFill>
          </p:spPr>
          <p:txBody>
            <a:bodyPr wrap="square" lIns="0" tIns="0" rIns="0" bIns="0" rtlCol="0"/>
            <a:lstStyle/>
            <a:p/>
          </p:txBody>
        </p:sp>
        <p:pic>
          <p:nvPicPr>
            <p:cNvPr id="8" name="object 8"/>
            <p:cNvPicPr/>
            <p:nvPr/>
          </p:nvPicPr>
          <p:blipFill>
            <a:blip r:embed="rId2"/>
            <a:stretch>
              <a:fillRect/>
            </a:stretch>
          </p:blipFill>
          <p:spPr>
            <a:xfrm>
              <a:off x="1915381" y="3782567"/>
              <a:ext cx="86981" cy="162414"/>
            </a:xfrm>
            <a:prstGeom prst="rect">
              <a:avLst/>
            </a:prstGeom>
          </p:spPr>
        </p:pic>
        <p:pic>
          <p:nvPicPr>
            <p:cNvPr id="9" name="object 9"/>
            <p:cNvPicPr/>
            <p:nvPr/>
          </p:nvPicPr>
          <p:blipFill>
            <a:blip r:embed="rId3"/>
            <a:stretch>
              <a:fillRect/>
            </a:stretch>
          </p:blipFill>
          <p:spPr>
            <a:xfrm>
              <a:off x="2058353" y="3692747"/>
              <a:ext cx="86981" cy="252325"/>
            </a:xfrm>
            <a:prstGeom prst="rect">
              <a:avLst/>
            </a:prstGeom>
          </p:spPr>
        </p:pic>
        <p:pic>
          <p:nvPicPr>
            <p:cNvPr id="10" name="object 10"/>
            <p:cNvPicPr/>
            <p:nvPr/>
          </p:nvPicPr>
          <p:blipFill>
            <a:blip r:embed="rId4"/>
            <a:stretch>
              <a:fillRect/>
            </a:stretch>
          </p:blipFill>
          <p:spPr>
            <a:xfrm>
              <a:off x="2201322" y="3692747"/>
              <a:ext cx="86981" cy="252325"/>
            </a:xfrm>
            <a:prstGeom prst="rect">
              <a:avLst/>
            </a:prstGeom>
          </p:spPr>
        </p:pic>
        <p:sp>
          <p:nvSpPr>
            <p:cNvPr id="11" name="object 11"/>
            <p:cNvSpPr/>
            <p:nvPr/>
          </p:nvSpPr>
          <p:spPr>
            <a:xfrm>
              <a:off x="1878418" y="3335273"/>
              <a:ext cx="685165" cy="695325"/>
            </a:xfrm>
            <a:custGeom>
              <a:rect l="l" t="t" r="r" b="b"/>
              <a:pathLst>
                <a:path w="685164" h="695325">
                  <a:moveTo>
                    <a:pt x="549706" y="129870"/>
                  </a:moveTo>
                  <a:lnTo>
                    <a:pt x="543814" y="123799"/>
                  </a:lnTo>
                  <a:lnTo>
                    <a:pt x="537184" y="117741"/>
                  </a:lnTo>
                  <a:lnTo>
                    <a:pt x="420065" y="117741"/>
                  </a:lnTo>
                  <a:lnTo>
                    <a:pt x="420065" y="123799"/>
                  </a:lnTo>
                  <a:lnTo>
                    <a:pt x="414172" y="129870"/>
                  </a:lnTo>
                  <a:lnTo>
                    <a:pt x="420065" y="136702"/>
                  </a:lnTo>
                  <a:lnTo>
                    <a:pt x="420065" y="142773"/>
                  </a:lnTo>
                  <a:lnTo>
                    <a:pt x="445109" y="161734"/>
                  </a:lnTo>
                  <a:lnTo>
                    <a:pt x="327990" y="282359"/>
                  </a:lnTo>
                  <a:lnTo>
                    <a:pt x="327990" y="288429"/>
                  </a:lnTo>
                  <a:lnTo>
                    <a:pt x="291160" y="288429"/>
                  </a:lnTo>
                  <a:lnTo>
                    <a:pt x="285267" y="282359"/>
                  </a:lnTo>
                  <a:lnTo>
                    <a:pt x="229285" y="225463"/>
                  </a:lnTo>
                  <a:lnTo>
                    <a:pt x="219290" y="218211"/>
                  </a:lnTo>
                  <a:lnTo>
                    <a:pt x="207924" y="215785"/>
                  </a:lnTo>
                  <a:lnTo>
                    <a:pt x="196545" y="218211"/>
                  </a:lnTo>
                  <a:lnTo>
                    <a:pt x="20078" y="390080"/>
                  </a:lnTo>
                  <a:lnTo>
                    <a:pt x="14287" y="409930"/>
                  </a:lnTo>
                  <a:lnTo>
                    <a:pt x="14287" y="424370"/>
                  </a:lnTo>
                  <a:lnTo>
                    <a:pt x="14922" y="430949"/>
                  </a:lnTo>
                  <a:lnTo>
                    <a:pt x="16675" y="436257"/>
                  </a:lnTo>
                  <a:lnTo>
                    <a:pt x="20078" y="440905"/>
                  </a:lnTo>
                  <a:lnTo>
                    <a:pt x="32600" y="447738"/>
                  </a:lnTo>
                  <a:lnTo>
                    <a:pt x="42595" y="454571"/>
                  </a:lnTo>
                  <a:lnTo>
                    <a:pt x="53975" y="456844"/>
                  </a:lnTo>
                  <a:lnTo>
                    <a:pt x="65341" y="454571"/>
                  </a:lnTo>
                  <a:lnTo>
                    <a:pt x="75336" y="447738"/>
                  </a:lnTo>
                  <a:lnTo>
                    <a:pt x="186563" y="333184"/>
                  </a:lnTo>
                  <a:lnTo>
                    <a:pt x="196545" y="325932"/>
                  </a:lnTo>
                  <a:lnTo>
                    <a:pt x="207924" y="323519"/>
                  </a:lnTo>
                  <a:lnTo>
                    <a:pt x="219290" y="325932"/>
                  </a:lnTo>
                  <a:lnTo>
                    <a:pt x="229285" y="333184"/>
                  </a:lnTo>
                  <a:lnTo>
                    <a:pt x="278638" y="384009"/>
                  </a:lnTo>
                  <a:lnTo>
                    <a:pt x="286994" y="391464"/>
                  </a:lnTo>
                  <a:lnTo>
                    <a:pt x="294106" y="395300"/>
                  </a:lnTo>
                  <a:lnTo>
                    <a:pt x="301218" y="396709"/>
                  </a:lnTo>
                  <a:lnTo>
                    <a:pt x="309575" y="396913"/>
                  </a:lnTo>
                  <a:lnTo>
                    <a:pt x="317830" y="396709"/>
                  </a:lnTo>
                  <a:lnTo>
                    <a:pt x="324218" y="395300"/>
                  </a:lnTo>
                  <a:lnTo>
                    <a:pt x="329361" y="391464"/>
                  </a:lnTo>
                  <a:lnTo>
                    <a:pt x="333883" y="384009"/>
                  </a:lnTo>
                  <a:lnTo>
                    <a:pt x="395058" y="323519"/>
                  </a:lnTo>
                  <a:lnTo>
                    <a:pt x="430542" y="288429"/>
                  </a:lnTo>
                  <a:lnTo>
                    <a:pt x="500354" y="219392"/>
                  </a:lnTo>
                  <a:lnTo>
                    <a:pt x="525399" y="244424"/>
                  </a:lnTo>
                  <a:lnTo>
                    <a:pt x="531291" y="250494"/>
                  </a:lnTo>
                  <a:lnTo>
                    <a:pt x="543814" y="250494"/>
                  </a:lnTo>
                  <a:lnTo>
                    <a:pt x="549706" y="244424"/>
                  </a:lnTo>
                  <a:lnTo>
                    <a:pt x="549706" y="219392"/>
                  </a:lnTo>
                  <a:lnTo>
                    <a:pt x="549706" y="129870"/>
                  </a:lnTo>
                  <a:close/>
                </a:path>
                <a:path w="685164" h="695325">
                  <a:moveTo>
                    <a:pt x="557022" y="320967"/>
                  </a:moveTo>
                  <a:lnTo>
                    <a:pt x="500443" y="270903"/>
                  </a:lnTo>
                  <a:lnTo>
                    <a:pt x="462724" y="302006"/>
                  </a:lnTo>
                  <a:lnTo>
                    <a:pt x="462724" y="587248"/>
                  </a:lnTo>
                  <a:lnTo>
                    <a:pt x="464921" y="596722"/>
                  </a:lnTo>
                  <a:lnTo>
                    <a:pt x="470649" y="604977"/>
                  </a:lnTo>
                  <a:lnTo>
                    <a:pt x="478637" y="610819"/>
                  </a:lnTo>
                  <a:lnTo>
                    <a:pt x="487616" y="613041"/>
                  </a:lnTo>
                  <a:lnTo>
                    <a:pt x="532130" y="613041"/>
                  </a:lnTo>
                  <a:lnTo>
                    <a:pt x="541426" y="610819"/>
                  </a:lnTo>
                  <a:lnTo>
                    <a:pt x="549389" y="604977"/>
                  </a:lnTo>
                  <a:lnTo>
                    <a:pt x="554939" y="596722"/>
                  </a:lnTo>
                  <a:lnTo>
                    <a:pt x="557022" y="587248"/>
                  </a:lnTo>
                  <a:lnTo>
                    <a:pt x="557022" y="320967"/>
                  </a:lnTo>
                  <a:close/>
                </a:path>
                <a:path w="685164" h="695325">
                  <a:moveTo>
                    <a:pt x="685063" y="37782"/>
                  </a:moveTo>
                  <a:lnTo>
                    <a:pt x="681990" y="24231"/>
                  </a:lnTo>
                  <a:lnTo>
                    <a:pt x="674357" y="12090"/>
                  </a:lnTo>
                  <a:lnTo>
                    <a:pt x="664502" y="3352"/>
                  </a:lnTo>
                  <a:lnTo>
                    <a:pt x="654799" y="0"/>
                  </a:lnTo>
                  <a:lnTo>
                    <a:pt x="641121" y="3352"/>
                  </a:lnTo>
                  <a:lnTo>
                    <a:pt x="629043" y="12090"/>
                  </a:lnTo>
                  <a:lnTo>
                    <a:pt x="620433" y="24231"/>
                  </a:lnTo>
                  <a:lnTo>
                    <a:pt x="617143" y="37782"/>
                  </a:lnTo>
                  <a:lnTo>
                    <a:pt x="617143" y="632345"/>
                  </a:lnTo>
                  <a:lnTo>
                    <a:pt x="37642" y="632345"/>
                  </a:lnTo>
                  <a:lnTo>
                    <a:pt x="23977" y="634530"/>
                  </a:lnTo>
                  <a:lnTo>
                    <a:pt x="11899" y="640753"/>
                  </a:lnTo>
                  <a:lnTo>
                    <a:pt x="3289" y="650519"/>
                  </a:lnTo>
                  <a:lnTo>
                    <a:pt x="0" y="663321"/>
                  </a:lnTo>
                  <a:lnTo>
                    <a:pt x="3289" y="676249"/>
                  </a:lnTo>
                  <a:lnTo>
                    <a:pt x="11899" y="686269"/>
                  </a:lnTo>
                  <a:lnTo>
                    <a:pt x="23977" y="692746"/>
                  </a:lnTo>
                  <a:lnTo>
                    <a:pt x="37642" y="695045"/>
                  </a:lnTo>
                  <a:lnTo>
                    <a:pt x="654799" y="695045"/>
                  </a:lnTo>
                  <a:lnTo>
                    <a:pt x="667308" y="692746"/>
                  </a:lnTo>
                  <a:lnTo>
                    <a:pt x="676846" y="686269"/>
                  </a:lnTo>
                  <a:lnTo>
                    <a:pt x="682929" y="676249"/>
                  </a:lnTo>
                  <a:lnTo>
                    <a:pt x="685063" y="663321"/>
                  </a:lnTo>
                  <a:lnTo>
                    <a:pt x="685063" y="37782"/>
                  </a:lnTo>
                  <a:close/>
                </a:path>
              </a:pathLst>
            </a:custGeom>
            <a:solidFill>
              <a:srgbClr val="FFFFFF"/>
            </a:solidFill>
          </p:spPr>
          <p:txBody>
            <a:bodyPr wrap="square" lIns="0" tIns="0" rIns="0" bIns="0" rtlCol="0"/>
            <a:lstStyle/>
            <a:p/>
          </p:txBody>
        </p:sp>
      </p:grpSp>
      <p:sp>
        <p:nvSpPr>
          <p:cNvPr id="12" name="object 12"/>
          <p:cNvSpPr/>
          <p:nvPr/>
        </p:nvSpPr>
        <p:spPr>
          <a:xfrm>
            <a:off x="1858944" y="4873440"/>
            <a:ext cx="671830" cy="671830"/>
          </a:xfrm>
          <a:custGeom>
            <a:rect l="l" t="t" r="r" b="b"/>
            <a:pathLst>
              <a:path w="671830" h="671829">
                <a:moveTo>
                  <a:pt x="335876" y="537402"/>
                </a:moveTo>
                <a:lnTo>
                  <a:pt x="268701" y="537402"/>
                </a:lnTo>
                <a:lnTo>
                  <a:pt x="268701" y="470227"/>
                </a:lnTo>
                <a:lnTo>
                  <a:pt x="0" y="470227"/>
                </a:lnTo>
                <a:lnTo>
                  <a:pt x="0" y="461495"/>
                </a:lnTo>
                <a:lnTo>
                  <a:pt x="36682" y="430152"/>
                </a:lnTo>
                <a:lnTo>
                  <a:pt x="71377" y="396815"/>
                </a:lnTo>
                <a:lnTo>
                  <a:pt x="104000" y="361573"/>
                </a:lnTo>
                <a:lnTo>
                  <a:pt x="134466" y="324512"/>
                </a:lnTo>
                <a:lnTo>
                  <a:pt x="162689" y="285720"/>
                </a:lnTo>
                <a:lnTo>
                  <a:pt x="188585" y="245285"/>
                </a:lnTo>
                <a:lnTo>
                  <a:pt x="212068" y="203293"/>
                </a:lnTo>
                <a:lnTo>
                  <a:pt x="233053" y="159833"/>
                </a:lnTo>
                <a:lnTo>
                  <a:pt x="251455" y="114991"/>
                </a:lnTo>
                <a:lnTo>
                  <a:pt x="267189" y="68854"/>
                </a:lnTo>
                <a:lnTo>
                  <a:pt x="268701" y="63144"/>
                </a:lnTo>
                <a:lnTo>
                  <a:pt x="268701" y="0"/>
                </a:lnTo>
                <a:lnTo>
                  <a:pt x="335876" y="0"/>
                </a:lnTo>
                <a:lnTo>
                  <a:pt x="335876" y="10684"/>
                </a:lnTo>
                <a:lnTo>
                  <a:pt x="334972" y="10684"/>
                </a:lnTo>
                <a:lnTo>
                  <a:pt x="335809" y="12090"/>
                </a:lnTo>
                <a:lnTo>
                  <a:pt x="335876" y="537402"/>
                </a:lnTo>
                <a:close/>
              </a:path>
              <a:path w="671830" h="671829">
                <a:moveTo>
                  <a:pt x="670745" y="470227"/>
                </a:moveTo>
                <a:lnTo>
                  <a:pt x="335876" y="470227"/>
                </a:lnTo>
                <a:lnTo>
                  <a:pt x="335876" y="458136"/>
                </a:lnTo>
                <a:lnTo>
                  <a:pt x="359212" y="418870"/>
                </a:lnTo>
                <a:lnTo>
                  <a:pt x="378049" y="376518"/>
                </a:lnTo>
                <a:lnTo>
                  <a:pt x="391991" y="331498"/>
                </a:lnTo>
                <a:lnTo>
                  <a:pt x="400645" y="284224"/>
                </a:lnTo>
                <a:lnTo>
                  <a:pt x="403618" y="235113"/>
                </a:lnTo>
                <a:lnTo>
                  <a:pt x="400640" y="185991"/>
                </a:lnTo>
                <a:lnTo>
                  <a:pt x="391940" y="138638"/>
                </a:lnTo>
                <a:lnTo>
                  <a:pt x="377863" y="93404"/>
                </a:lnTo>
                <a:lnTo>
                  <a:pt x="358758" y="50637"/>
                </a:lnTo>
                <a:lnTo>
                  <a:pt x="335876" y="12202"/>
                </a:lnTo>
                <a:lnTo>
                  <a:pt x="335876" y="5373"/>
                </a:lnTo>
                <a:lnTo>
                  <a:pt x="381779" y="26830"/>
                </a:lnTo>
                <a:lnTo>
                  <a:pt x="425149" y="52172"/>
                </a:lnTo>
                <a:lnTo>
                  <a:pt x="465762" y="81167"/>
                </a:lnTo>
                <a:lnTo>
                  <a:pt x="503399" y="113587"/>
                </a:lnTo>
                <a:lnTo>
                  <a:pt x="537835" y="149202"/>
                </a:lnTo>
                <a:lnTo>
                  <a:pt x="568851" y="187781"/>
                </a:lnTo>
                <a:lnTo>
                  <a:pt x="596222" y="229096"/>
                </a:lnTo>
                <a:lnTo>
                  <a:pt x="619729" y="272915"/>
                </a:lnTo>
                <a:lnTo>
                  <a:pt x="639148" y="319011"/>
                </a:lnTo>
                <a:lnTo>
                  <a:pt x="654258" y="367152"/>
                </a:lnTo>
                <a:lnTo>
                  <a:pt x="664836" y="417109"/>
                </a:lnTo>
                <a:lnTo>
                  <a:pt x="670661" y="468653"/>
                </a:lnTo>
                <a:lnTo>
                  <a:pt x="670745" y="470227"/>
                </a:lnTo>
                <a:close/>
              </a:path>
              <a:path w="671830" h="671829">
                <a:moveTo>
                  <a:pt x="335876" y="12090"/>
                </a:moveTo>
                <a:lnTo>
                  <a:pt x="334972" y="10684"/>
                </a:lnTo>
                <a:lnTo>
                  <a:pt x="335876" y="10684"/>
                </a:lnTo>
                <a:lnTo>
                  <a:pt x="335876" y="12090"/>
                </a:lnTo>
                <a:close/>
              </a:path>
              <a:path w="671830" h="671829">
                <a:moveTo>
                  <a:pt x="537402" y="671753"/>
                </a:moveTo>
                <a:lnTo>
                  <a:pt x="67175" y="671753"/>
                </a:lnTo>
                <a:lnTo>
                  <a:pt x="0" y="537402"/>
                </a:lnTo>
                <a:lnTo>
                  <a:pt x="671752" y="537402"/>
                </a:lnTo>
                <a:lnTo>
                  <a:pt x="537402" y="671753"/>
                </a:lnTo>
                <a:close/>
              </a:path>
            </a:pathLst>
          </a:custGeom>
          <a:solidFill>
            <a:srgbClr val="FFFFFF"/>
          </a:solidFill>
        </p:spPr>
        <p:txBody>
          <a:bodyPr wrap="square" lIns="0" tIns="0" rIns="0" bIns="0" rtlCol="0"/>
          <a:lstStyle/>
          <a:p/>
        </p:txBody>
      </p:sp>
      <p:grpSp>
        <p:nvGrpSpPr>
          <p:cNvPr id="13" name="object 13"/>
          <p:cNvGrpSpPr/>
          <p:nvPr/>
        </p:nvGrpSpPr>
        <p:grpSpPr>
          <a:xfrm>
            <a:off x="454963" y="331167"/>
            <a:ext cx="515620" cy="440055"/>
            <a:chOff x="454963" y="331167"/>
            <a:chExt cx="515620" cy="440055"/>
          </a:xfrm>
        </p:grpSpPr>
        <p:pic>
          <p:nvPicPr>
            <p:cNvPr id="14" name="object 14"/>
            <p:cNvPicPr/>
            <p:nvPr/>
          </p:nvPicPr>
          <p:blipFill>
            <a:blip r:embed="rId5"/>
            <a:stretch>
              <a:fillRect/>
            </a:stretch>
          </p:blipFill>
          <p:spPr>
            <a:xfrm>
              <a:off x="454963" y="331167"/>
              <a:ext cx="84147" cy="84146"/>
            </a:xfrm>
            <a:prstGeom prst="rect">
              <a:avLst/>
            </a:prstGeom>
          </p:spPr>
        </p:pic>
        <p:pic>
          <p:nvPicPr>
            <p:cNvPr id="15" name="object 15"/>
            <p:cNvPicPr/>
            <p:nvPr/>
          </p:nvPicPr>
          <p:blipFill>
            <a:blip r:embed="rId6"/>
            <a:stretch>
              <a:fillRect/>
            </a:stretch>
          </p:blipFill>
          <p:spPr>
            <a:xfrm>
              <a:off x="575049" y="337742"/>
              <a:ext cx="78137" cy="78136"/>
            </a:xfrm>
            <a:prstGeom prst="rect">
              <a:avLst/>
            </a:prstGeom>
          </p:spPr>
        </p:pic>
        <p:pic>
          <p:nvPicPr>
            <p:cNvPr id="16" name="object 16"/>
            <p:cNvPicPr/>
            <p:nvPr/>
          </p:nvPicPr>
          <p:blipFill>
            <a:blip r:embed="rId7"/>
            <a:stretch>
              <a:fillRect/>
            </a:stretch>
          </p:blipFill>
          <p:spPr>
            <a:xfrm>
              <a:off x="689124" y="339459"/>
              <a:ext cx="74704" cy="74703"/>
            </a:xfrm>
            <a:prstGeom prst="rect">
              <a:avLst/>
            </a:prstGeom>
          </p:spPr>
        </p:pic>
        <p:pic>
          <p:nvPicPr>
            <p:cNvPr id="17" name="object 17"/>
            <p:cNvPicPr/>
            <p:nvPr/>
          </p:nvPicPr>
          <p:blipFill>
            <a:blip r:embed="rId8"/>
            <a:stretch>
              <a:fillRect/>
            </a:stretch>
          </p:blipFill>
          <p:spPr>
            <a:xfrm>
              <a:off x="799767" y="348429"/>
              <a:ext cx="69238" cy="69237"/>
            </a:xfrm>
            <a:prstGeom prst="rect">
              <a:avLst/>
            </a:prstGeom>
          </p:spPr>
        </p:pic>
        <p:pic>
          <p:nvPicPr>
            <p:cNvPr id="18" name="object 18"/>
            <p:cNvPicPr/>
            <p:nvPr/>
          </p:nvPicPr>
          <p:blipFill>
            <a:blip r:embed="rId9"/>
            <a:stretch>
              <a:fillRect/>
            </a:stretch>
          </p:blipFill>
          <p:spPr>
            <a:xfrm>
              <a:off x="904944" y="344296"/>
              <a:ext cx="65594" cy="65593"/>
            </a:xfrm>
            <a:prstGeom prst="rect">
              <a:avLst/>
            </a:prstGeom>
          </p:spPr>
        </p:pic>
        <p:pic>
          <p:nvPicPr>
            <p:cNvPr id="19" name="object 19"/>
            <p:cNvPicPr/>
            <p:nvPr/>
          </p:nvPicPr>
          <p:blipFill>
            <a:blip r:embed="rId10"/>
            <a:stretch>
              <a:fillRect/>
            </a:stretch>
          </p:blipFill>
          <p:spPr>
            <a:xfrm>
              <a:off x="454963" y="448941"/>
              <a:ext cx="84147" cy="84146"/>
            </a:xfrm>
            <a:prstGeom prst="rect">
              <a:avLst/>
            </a:prstGeom>
          </p:spPr>
        </p:pic>
        <p:pic>
          <p:nvPicPr>
            <p:cNvPr id="20" name="object 20"/>
            <p:cNvPicPr/>
            <p:nvPr/>
          </p:nvPicPr>
          <p:blipFill>
            <a:blip r:embed="rId6"/>
            <a:stretch>
              <a:fillRect/>
            </a:stretch>
          </p:blipFill>
          <p:spPr>
            <a:xfrm>
              <a:off x="575049" y="455516"/>
              <a:ext cx="78137" cy="78136"/>
            </a:xfrm>
            <a:prstGeom prst="rect">
              <a:avLst/>
            </a:prstGeom>
          </p:spPr>
        </p:pic>
        <p:pic>
          <p:nvPicPr>
            <p:cNvPr id="21" name="object 21"/>
            <p:cNvPicPr/>
            <p:nvPr/>
          </p:nvPicPr>
          <p:blipFill>
            <a:blip r:embed="rId7"/>
            <a:stretch>
              <a:fillRect/>
            </a:stretch>
          </p:blipFill>
          <p:spPr>
            <a:xfrm>
              <a:off x="689124" y="457232"/>
              <a:ext cx="74703" cy="74704"/>
            </a:xfrm>
            <a:prstGeom prst="rect">
              <a:avLst/>
            </a:prstGeom>
          </p:spPr>
        </p:pic>
        <p:pic>
          <p:nvPicPr>
            <p:cNvPr id="22" name="object 22"/>
            <p:cNvPicPr/>
            <p:nvPr/>
          </p:nvPicPr>
          <p:blipFill>
            <a:blip r:embed="rId11"/>
            <a:stretch>
              <a:fillRect/>
            </a:stretch>
          </p:blipFill>
          <p:spPr>
            <a:xfrm>
              <a:off x="799767" y="466202"/>
              <a:ext cx="69237" cy="69237"/>
            </a:xfrm>
            <a:prstGeom prst="rect">
              <a:avLst/>
            </a:prstGeom>
          </p:spPr>
        </p:pic>
        <p:pic>
          <p:nvPicPr>
            <p:cNvPr id="23" name="object 23"/>
            <p:cNvPicPr/>
            <p:nvPr/>
          </p:nvPicPr>
          <p:blipFill>
            <a:blip r:embed="rId9"/>
            <a:stretch>
              <a:fillRect/>
            </a:stretch>
          </p:blipFill>
          <p:spPr>
            <a:xfrm>
              <a:off x="904944" y="462069"/>
              <a:ext cx="65594" cy="65594"/>
            </a:xfrm>
            <a:prstGeom prst="rect">
              <a:avLst/>
            </a:prstGeom>
          </p:spPr>
        </p:pic>
        <p:pic>
          <p:nvPicPr>
            <p:cNvPr id="24" name="object 24"/>
            <p:cNvPicPr/>
            <p:nvPr/>
          </p:nvPicPr>
          <p:blipFill>
            <a:blip r:embed="rId10"/>
            <a:stretch>
              <a:fillRect/>
            </a:stretch>
          </p:blipFill>
          <p:spPr>
            <a:xfrm>
              <a:off x="454963" y="566714"/>
              <a:ext cx="84147" cy="84146"/>
            </a:xfrm>
            <a:prstGeom prst="rect">
              <a:avLst/>
            </a:prstGeom>
          </p:spPr>
        </p:pic>
        <p:pic>
          <p:nvPicPr>
            <p:cNvPr id="25" name="object 25"/>
            <p:cNvPicPr/>
            <p:nvPr/>
          </p:nvPicPr>
          <p:blipFill>
            <a:blip r:embed="rId12"/>
            <a:stretch>
              <a:fillRect/>
            </a:stretch>
          </p:blipFill>
          <p:spPr>
            <a:xfrm>
              <a:off x="575049" y="573290"/>
              <a:ext cx="78137" cy="78136"/>
            </a:xfrm>
            <a:prstGeom prst="rect">
              <a:avLst/>
            </a:prstGeom>
          </p:spPr>
        </p:pic>
        <p:pic>
          <p:nvPicPr>
            <p:cNvPr id="26" name="object 26"/>
            <p:cNvPicPr/>
            <p:nvPr/>
          </p:nvPicPr>
          <p:blipFill>
            <a:blip r:embed="rId13"/>
            <a:stretch>
              <a:fillRect/>
            </a:stretch>
          </p:blipFill>
          <p:spPr>
            <a:xfrm>
              <a:off x="689124" y="575006"/>
              <a:ext cx="74703" cy="74704"/>
            </a:xfrm>
            <a:prstGeom prst="rect">
              <a:avLst/>
            </a:prstGeom>
          </p:spPr>
        </p:pic>
        <p:pic>
          <p:nvPicPr>
            <p:cNvPr id="27" name="object 27"/>
            <p:cNvPicPr/>
            <p:nvPr/>
          </p:nvPicPr>
          <p:blipFill>
            <a:blip r:embed="rId11"/>
            <a:stretch>
              <a:fillRect/>
            </a:stretch>
          </p:blipFill>
          <p:spPr>
            <a:xfrm>
              <a:off x="799767" y="583976"/>
              <a:ext cx="69237" cy="69237"/>
            </a:xfrm>
            <a:prstGeom prst="rect">
              <a:avLst/>
            </a:prstGeom>
          </p:spPr>
        </p:pic>
        <p:pic>
          <p:nvPicPr>
            <p:cNvPr id="28" name="object 28"/>
            <p:cNvPicPr/>
            <p:nvPr/>
          </p:nvPicPr>
          <p:blipFill>
            <a:blip r:embed="rId9"/>
            <a:stretch>
              <a:fillRect/>
            </a:stretch>
          </p:blipFill>
          <p:spPr>
            <a:xfrm>
              <a:off x="904944" y="579843"/>
              <a:ext cx="65594" cy="65594"/>
            </a:xfrm>
            <a:prstGeom prst="rect">
              <a:avLst/>
            </a:prstGeom>
          </p:spPr>
        </p:pic>
        <p:pic>
          <p:nvPicPr>
            <p:cNvPr id="29" name="object 29"/>
            <p:cNvPicPr/>
            <p:nvPr/>
          </p:nvPicPr>
          <p:blipFill>
            <a:blip r:embed="rId5"/>
            <a:stretch>
              <a:fillRect/>
            </a:stretch>
          </p:blipFill>
          <p:spPr>
            <a:xfrm>
              <a:off x="454963" y="684488"/>
              <a:ext cx="84147" cy="84146"/>
            </a:xfrm>
            <a:prstGeom prst="rect">
              <a:avLst/>
            </a:prstGeom>
          </p:spPr>
        </p:pic>
        <p:pic>
          <p:nvPicPr>
            <p:cNvPr id="30" name="object 30"/>
            <p:cNvPicPr/>
            <p:nvPr/>
          </p:nvPicPr>
          <p:blipFill>
            <a:blip r:embed="rId12"/>
            <a:stretch>
              <a:fillRect/>
            </a:stretch>
          </p:blipFill>
          <p:spPr>
            <a:xfrm>
              <a:off x="575049" y="691063"/>
              <a:ext cx="78137" cy="78136"/>
            </a:xfrm>
            <a:prstGeom prst="rect">
              <a:avLst/>
            </a:prstGeom>
          </p:spPr>
        </p:pic>
        <p:pic>
          <p:nvPicPr>
            <p:cNvPr id="31" name="object 31"/>
            <p:cNvPicPr/>
            <p:nvPr/>
          </p:nvPicPr>
          <p:blipFill>
            <a:blip r:embed="rId7"/>
            <a:stretch>
              <a:fillRect/>
            </a:stretch>
          </p:blipFill>
          <p:spPr>
            <a:xfrm>
              <a:off x="689124" y="692780"/>
              <a:ext cx="74703" cy="74704"/>
            </a:xfrm>
            <a:prstGeom prst="rect">
              <a:avLst/>
            </a:prstGeom>
          </p:spPr>
        </p:pic>
        <p:pic>
          <p:nvPicPr>
            <p:cNvPr id="32" name="object 32"/>
            <p:cNvPicPr/>
            <p:nvPr/>
          </p:nvPicPr>
          <p:blipFill>
            <a:blip r:embed="rId8"/>
            <a:stretch>
              <a:fillRect/>
            </a:stretch>
          </p:blipFill>
          <p:spPr>
            <a:xfrm>
              <a:off x="799767" y="701750"/>
              <a:ext cx="69237" cy="69237"/>
            </a:xfrm>
            <a:prstGeom prst="rect">
              <a:avLst/>
            </a:prstGeom>
          </p:spPr>
        </p:pic>
        <p:pic>
          <p:nvPicPr>
            <p:cNvPr id="33" name="object 33"/>
            <p:cNvPicPr/>
            <p:nvPr/>
          </p:nvPicPr>
          <p:blipFill>
            <a:blip r:embed="rId9"/>
            <a:stretch>
              <a:fillRect/>
            </a:stretch>
          </p:blipFill>
          <p:spPr>
            <a:xfrm>
              <a:off x="904944" y="697617"/>
              <a:ext cx="65594" cy="65594"/>
            </a:xfrm>
            <a:prstGeom prst="rect">
              <a:avLst/>
            </a:prstGeom>
          </p:spPr>
        </p:pic>
      </p:grpSp>
      <p:sp>
        <p:nvSpPr>
          <p:cNvPr id="34" name="object 34"/>
          <p:cNvSpPr txBox="1">
            <a:spLocks noGrp="1"/>
          </p:cNvSpPr>
          <p:nvPr>
            <p:ph type="title"/>
          </p:nvPr>
        </p:nvSpPr>
        <p:spPr>
          <a:xfrm>
            <a:off x="1205967" y="320735"/>
            <a:ext cx="2311400" cy="482600"/>
          </a:xfrm>
          <a:prstGeom prst="rect">
            <a:avLst/>
          </a:prstGeom>
        </p:spPr>
        <p:txBody>
          <a:bodyPr vert="horz" wrap="square" lIns="0" tIns="12700" rIns="0" bIns="0" rtlCol="0">
            <a:spAutoFit/>
          </a:bodyPr>
          <a:lstStyle/>
          <a:p>
            <a:pPr marL="12700">
              <a:lnSpc>
                <a:spcPct val="100000"/>
              </a:lnSpc>
              <a:spcBef>
                <a:spcPts val="100"/>
              </a:spcBef>
            </a:pPr>
            <a:r>
              <a:rPr spc="-10"/>
              <a:t>竞争格局概述</a:t>
            </a:r>
          </a:p>
        </p:txBody>
      </p:sp>
      <p:sp>
        <p:nvSpPr>
          <p:cNvPr id="35" name="object 35"/>
          <p:cNvSpPr txBox="1"/>
          <p:nvPr/>
        </p:nvSpPr>
        <p:spPr>
          <a:xfrm>
            <a:off x="3682648" y="1764406"/>
            <a:ext cx="7256780" cy="934085"/>
          </a:xfrm>
          <a:prstGeom prst="rect">
            <a:avLst/>
          </a:prstGeom>
        </p:spPr>
        <p:txBody>
          <a:bodyPr vert="horz" wrap="square" lIns="0" tIns="15875" rIns="0" bIns="0" rtlCol="0">
            <a:spAutoFit/>
          </a:bodyPr>
          <a:lstStyle/>
          <a:p>
            <a:pPr marL="12700">
              <a:lnSpc>
                <a:spcPct val="100000"/>
              </a:lnSpc>
              <a:spcBef>
                <a:spcPts val="125"/>
              </a:spcBef>
            </a:pPr>
            <a:r>
              <a:rPr sz="1550" b="1">
                <a:solidFill>
                  <a:srgbClr val="59AE93"/>
                </a:solidFill>
                <a:latin typeface="微软雅黑"/>
                <a:cs typeface="微软雅黑"/>
              </a:rPr>
              <a:t>国际竞</a:t>
            </a:r>
            <a:r>
              <a:rPr sz="1550" b="1" spc="-50">
                <a:solidFill>
                  <a:srgbClr val="59AE93"/>
                </a:solidFill>
                <a:latin typeface="微软雅黑"/>
                <a:cs typeface="微软雅黑"/>
              </a:rPr>
              <a:t>争</a:t>
            </a:r>
            <a:endParaRPr sz="1550">
              <a:latin typeface="微软雅黑"/>
              <a:cs typeface="微软雅黑"/>
            </a:endParaRPr>
          </a:p>
          <a:p>
            <a:pPr marL="2357120" marR="5080" indent="-2314575">
              <a:lnSpc>
                <a:spcPct val="120000"/>
              </a:lnSpc>
              <a:spcBef>
                <a:spcPts val="1375"/>
              </a:spcBef>
            </a:pPr>
            <a:r>
              <a:rPr sz="1350" spc="-5">
                <a:solidFill>
                  <a:srgbClr val="020202"/>
                </a:solidFill>
                <a:latin typeface="微软雅黑"/>
                <a:cs typeface="微软雅黑"/>
              </a:rPr>
              <a:t>全球范围内，美国、德国、日本等发达国家在煤地下气化技术研究和应用方面处于领先地位，拥有较为成熟的技术和产业化经验。</a:t>
            </a:r>
            <a:endParaRPr sz="1350">
              <a:latin typeface="微软雅黑"/>
              <a:cs typeface="微软雅黑"/>
            </a:endParaRPr>
          </a:p>
        </p:txBody>
      </p:sp>
      <p:sp>
        <p:nvSpPr>
          <p:cNvPr id="36" name="object 36"/>
          <p:cNvSpPr txBox="1"/>
          <p:nvPr/>
        </p:nvSpPr>
        <p:spPr>
          <a:xfrm>
            <a:off x="3682648" y="3228113"/>
            <a:ext cx="7256780" cy="2439035"/>
          </a:xfrm>
          <a:prstGeom prst="rect">
            <a:avLst/>
          </a:prstGeom>
        </p:spPr>
        <p:txBody>
          <a:bodyPr vert="horz" wrap="square" lIns="0" tIns="15875" rIns="0" bIns="0" rtlCol="0">
            <a:spAutoFit/>
          </a:bodyPr>
          <a:lstStyle/>
          <a:p>
            <a:pPr marL="12700">
              <a:lnSpc>
                <a:spcPct val="100000"/>
              </a:lnSpc>
              <a:spcBef>
                <a:spcPts val="125"/>
              </a:spcBef>
            </a:pPr>
            <a:r>
              <a:rPr sz="1550" b="1">
                <a:solidFill>
                  <a:srgbClr val="59AE93"/>
                </a:solidFill>
                <a:latin typeface="微软雅黑"/>
                <a:cs typeface="微软雅黑"/>
              </a:rPr>
              <a:t>国内竞</a:t>
            </a:r>
            <a:r>
              <a:rPr sz="1550" b="1" spc="-50">
                <a:solidFill>
                  <a:srgbClr val="59AE93"/>
                </a:solidFill>
                <a:latin typeface="微软雅黑"/>
                <a:cs typeface="微软雅黑"/>
              </a:rPr>
              <a:t>争</a:t>
            </a:r>
            <a:endParaRPr sz="1550">
              <a:latin typeface="微软雅黑"/>
              <a:cs typeface="微软雅黑"/>
            </a:endParaRPr>
          </a:p>
          <a:p>
            <a:pPr marL="42545" marR="5080" algn="ctr">
              <a:lnSpc>
                <a:spcPct val="140000"/>
              </a:lnSpc>
              <a:spcBef>
                <a:spcPts val="1185"/>
              </a:spcBef>
            </a:pPr>
            <a:r>
              <a:rPr sz="1350" spc="-5">
                <a:solidFill>
                  <a:srgbClr val="020202"/>
                </a:solidFill>
                <a:latin typeface="微软雅黑"/>
                <a:cs typeface="微软雅黑"/>
              </a:rPr>
              <a:t>我国煤地下气化技术起步较晚，但近年来发展迅速，已形成多个具有自主知识产权的技术体系。国内企业如中国神华、中煤能源等在煤地下气化技术研发和应用方面取得显著成果。</a:t>
            </a:r>
            <a:endParaRPr sz="1350">
              <a:latin typeface="微软雅黑"/>
              <a:cs typeface="微软雅黑"/>
            </a:endParaRPr>
          </a:p>
          <a:p>
            <a:pPr>
              <a:lnSpc>
                <a:spcPct val="100000"/>
              </a:lnSpc>
              <a:spcBef>
                <a:spcPts val="55"/>
              </a:spcBef>
            </a:pPr>
            <a:endParaRPr sz="2100">
              <a:latin typeface="微软雅黑"/>
              <a:cs typeface="微软雅黑"/>
            </a:endParaRPr>
          </a:p>
          <a:p>
            <a:pPr marL="12700">
              <a:lnSpc>
                <a:spcPct val="100000"/>
              </a:lnSpc>
              <a:spcBef>
                <a:spcPts val="5"/>
              </a:spcBef>
            </a:pPr>
            <a:r>
              <a:rPr sz="1550" b="1">
                <a:solidFill>
                  <a:srgbClr val="59AE93"/>
                </a:solidFill>
                <a:latin typeface="微软雅黑"/>
                <a:cs typeface="微软雅黑"/>
              </a:rPr>
              <a:t>合作与竞争并</a:t>
            </a:r>
            <a:r>
              <a:rPr sz="1550" b="1" spc="-50">
                <a:solidFill>
                  <a:srgbClr val="59AE93"/>
                </a:solidFill>
                <a:latin typeface="微软雅黑"/>
                <a:cs typeface="微软雅黑"/>
              </a:rPr>
              <a:t>存</a:t>
            </a:r>
            <a:endParaRPr sz="1550">
              <a:latin typeface="微软雅黑"/>
              <a:cs typeface="微软雅黑"/>
            </a:endParaRPr>
          </a:p>
          <a:p>
            <a:pPr marL="42545" marR="5080" algn="ctr">
              <a:lnSpc>
                <a:spcPct val="120000"/>
              </a:lnSpc>
              <a:spcBef>
                <a:spcPts val="1714"/>
              </a:spcBef>
            </a:pPr>
            <a:r>
              <a:rPr sz="1350" spc="-5">
                <a:solidFill>
                  <a:srgbClr val="020202"/>
                </a:solidFill>
                <a:latin typeface="微软雅黑"/>
                <a:cs typeface="微软雅黑"/>
              </a:rPr>
              <a:t>国际间及国内企业间在煤地下气化技术领域既存在竞争关系，也积极开展技术合作与交流，共同推动煤地下气化技术的发展和应用。</a:t>
            </a:r>
            <a:endParaRPr sz="135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522818" y="1482568"/>
            <a:ext cx="5131402" cy="4299661"/>
          </a:xfrm>
          <a:prstGeom prst="rect">
            <a:avLst/>
          </a:prstGeom>
        </p:spPr>
      </p:pic>
      <p:grpSp>
        <p:nvGrpSpPr>
          <p:cNvPr id="3" name="object 3"/>
          <p:cNvGrpSpPr/>
          <p:nvPr/>
        </p:nvGrpSpPr>
        <p:grpSpPr>
          <a:xfrm>
            <a:off x="454963" y="331167"/>
            <a:ext cx="515620" cy="440055"/>
            <a:chOff x="454963" y="331167"/>
            <a:chExt cx="515620" cy="440055"/>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pic>
          <p:nvPicPr>
            <p:cNvPr id="7" name="object 7"/>
            <p:cNvPicPr/>
            <p:nvPr/>
          </p:nvPicPr>
          <p:blipFill>
            <a:blip r:embed="rId6"/>
            <a:stretch>
              <a:fillRect/>
            </a:stretch>
          </p:blipFill>
          <p:spPr>
            <a:xfrm>
              <a:off x="799767" y="348429"/>
              <a:ext cx="69238" cy="69237"/>
            </a:xfrm>
            <a:prstGeom prst="rect">
              <a:avLst/>
            </a:prstGeom>
          </p:spPr>
        </p:pic>
        <p:pic>
          <p:nvPicPr>
            <p:cNvPr id="8" name="object 8"/>
            <p:cNvPicPr/>
            <p:nvPr/>
          </p:nvPicPr>
          <p:blipFill>
            <a:blip r:embed="rId7"/>
            <a:stretch>
              <a:fillRect/>
            </a:stretch>
          </p:blipFill>
          <p:spPr>
            <a:xfrm>
              <a:off x="904944" y="344296"/>
              <a:ext cx="65594" cy="65593"/>
            </a:xfrm>
            <a:prstGeom prst="rect">
              <a:avLst/>
            </a:prstGeom>
          </p:spPr>
        </p:pic>
        <p:pic>
          <p:nvPicPr>
            <p:cNvPr id="9" name="object 9"/>
            <p:cNvPicPr/>
            <p:nvPr/>
          </p:nvPicPr>
          <p:blipFill>
            <a:blip r:embed="rId8"/>
            <a:stretch>
              <a:fillRect/>
            </a:stretch>
          </p:blipFill>
          <p:spPr>
            <a:xfrm>
              <a:off x="454963" y="448941"/>
              <a:ext cx="84147" cy="84146"/>
            </a:xfrm>
            <a:prstGeom prst="rect">
              <a:avLst/>
            </a:prstGeom>
          </p:spPr>
        </p:pic>
        <p:pic>
          <p:nvPicPr>
            <p:cNvPr id="10" name="object 10"/>
            <p:cNvPicPr/>
            <p:nvPr/>
          </p:nvPicPr>
          <p:blipFill>
            <a:blip r:embed="rId4"/>
            <a:stretch>
              <a:fillRect/>
            </a:stretch>
          </p:blipFill>
          <p:spPr>
            <a:xfrm>
              <a:off x="575049" y="455516"/>
              <a:ext cx="78137" cy="78136"/>
            </a:xfrm>
            <a:prstGeom prst="rect">
              <a:avLst/>
            </a:prstGeom>
          </p:spPr>
        </p:pic>
        <p:pic>
          <p:nvPicPr>
            <p:cNvPr id="11" name="object 11"/>
            <p:cNvPicPr/>
            <p:nvPr/>
          </p:nvPicPr>
          <p:blipFill>
            <a:blip r:embed="rId5"/>
            <a:stretch>
              <a:fillRect/>
            </a:stretch>
          </p:blipFill>
          <p:spPr>
            <a:xfrm>
              <a:off x="689124" y="457232"/>
              <a:ext cx="74703" cy="74704"/>
            </a:xfrm>
            <a:prstGeom prst="rect">
              <a:avLst/>
            </a:prstGeom>
          </p:spPr>
        </p:pic>
        <p:pic>
          <p:nvPicPr>
            <p:cNvPr id="12" name="object 12"/>
            <p:cNvPicPr/>
            <p:nvPr/>
          </p:nvPicPr>
          <p:blipFill>
            <a:blip r:embed="rId9"/>
            <a:stretch>
              <a:fillRect/>
            </a:stretch>
          </p:blipFill>
          <p:spPr>
            <a:xfrm>
              <a:off x="799767" y="466202"/>
              <a:ext cx="69237" cy="69237"/>
            </a:xfrm>
            <a:prstGeom prst="rect">
              <a:avLst/>
            </a:prstGeom>
          </p:spPr>
        </p:pic>
        <p:pic>
          <p:nvPicPr>
            <p:cNvPr id="13" name="object 13"/>
            <p:cNvPicPr/>
            <p:nvPr/>
          </p:nvPicPr>
          <p:blipFill>
            <a:blip r:embed="rId7"/>
            <a:stretch>
              <a:fillRect/>
            </a:stretch>
          </p:blipFill>
          <p:spPr>
            <a:xfrm>
              <a:off x="904944" y="462069"/>
              <a:ext cx="65594" cy="65594"/>
            </a:xfrm>
            <a:prstGeom prst="rect">
              <a:avLst/>
            </a:prstGeom>
          </p:spPr>
        </p:pic>
        <p:pic>
          <p:nvPicPr>
            <p:cNvPr id="14" name="object 14"/>
            <p:cNvPicPr/>
            <p:nvPr/>
          </p:nvPicPr>
          <p:blipFill>
            <a:blip r:embed="rId8"/>
            <a:stretch>
              <a:fillRect/>
            </a:stretch>
          </p:blipFill>
          <p:spPr>
            <a:xfrm>
              <a:off x="454963" y="566714"/>
              <a:ext cx="84147" cy="84146"/>
            </a:xfrm>
            <a:prstGeom prst="rect">
              <a:avLst/>
            </a:prstGeom>
          </p:spPr>
        </p:pic>
        <p:pic>
          <p:nvPicPr>
            <p:cNvPr id="15" name="object 15"/>
            <p:cNvPicPr/>
            <p:nvPr/>
          </p:nvPicPr>
          <p:blipFill>
            <a:blip r:embed="rId10"/>
            <a:stretch>
              <a:fillRect/>
            </a:stretch>
          </p:blipFill>
          <p:spPr>
            <a:xfrm>
              <a:off x="575049" y="573290"/>
              <a:ext cx="78137" cy="78136"/>
            </a:xfrm>
            <a:prstGeom prst="rect">
              <a:avLst/>
            </a:prstGeom>
          </p:spPr>
        </p:pic>
        <p:pic>
          <p:nvPicPr>
            <p:cNvPr id="16" name="object 16"/>
            <p:cNvPicPr/>
            <p:nvPr/>
          </p:nvPicPr>
          <p:blipFill>
            <a:blip r:embed="rId11"/>
            <a:stretch>
              <a:fillRect/>
            </a:stretch>
          </p:blipFill>
          <p:spPr>
            <a:xfrm>
              <a:off x="689124" y="575006"/>
              <a:ext cx="74703" cy="74704"/>
            </a:xfrm>
            <a:prstGeom prst="rect">
              <a:avLst/>
            </a:prstGeom>
          </p:spPr>
        </p:pic>
        <p:pic>
          <p:nvPicPr>
            <p:cNvPr id="17" name="object 17"/>
            <p:cNvPicPr/>
            <p:nvPr/>
          </p:nvPicPr>
          <p:blipFill>
            <a:blip r:embed="rId9"/>
            <a:stretch>
              <a:fillRect/>
            </a:stretch>
          </p:blipFill>
          <p:spPr>
            <a:xfrm>
              <a:off x="799767" y="583976"/>
              <a:ext cx="69237" cy="69237"/>
            </a:xfrm>
            <a:prstGeom prst="rect">
              <a:avLst/>
            </a:prstGeom>
          </p:spPr>
        </p:pic>
        <p:pic>
          <p:nvPicPr>
            <p:cNvPr id="18" name="object 18"/>
            <p:cNvPicPr/>
            <p:nvPr/>
          </p:nvPicPr>
          <p:blipFill>
            <a:blip r:embed="rId7"/>
            <a:stretch>
              <a:fillRect/>
            </a:stretch>
          </p:blipFill>
          <p:spPr>
            <a:xfrm>
              <a:off x="904944" y="579843"/>
              <a:ext cx="65594" cy="65594"/>
            </a:xfrm>
            <a:prstGeom prst="rect">
              <a:avLst/>
            </a:prstGeom>
          </p:spPr>
        </p:pic>
        <p:pic>
          <p:nvPicPr>
            <p:cNvPr id="19" name="object 19"/>
            <p:cNvPicPr/>
            <p:nvPr/>
          </p:nvPicPr>
          <p:blipFill>
            <a:blip r:embed="rId3"/>
            <a:stretch>
              <a:fillRect/>
            </a:stretch>
          </p:blipFill>
          <p:spPr>
            <a:xfrm>
              <a:off x="454963" y="684488"/>
              <a:ext cx="84147" cy="84146"/>
            </a:xfrm>
            <a:prstGeom prst="rect">
              <a:avLst/>
            </a:prstGeom>
          </p:spPr>
        </p:pic>
        <p:pic>
          <p:nvPicPr>
            <p:cNvPr id="20" name="object 20"/>
            <p:cNvPicPr/>
            <p:nvPr/>
          </p:nvPicPr>
          <p:blipFill>
            <a:blip r:embed="rId10"/>
            <a:stretch>
              <a:fillRect/>
            </a:stretch>
          </p:blipFill>
          <p:spPr>
            <a:xfrm>
              <a:off x="575049" y="691063"/>
              <a:ext cx="78137" cy="78136"/>
            </a:xfrm>
            <a:prstGeom prst="rect">
              <a:avLst/>
            </a:prstGeom>
          </p:spPr>
        </p:pic>
        <p:pic>
          <p:nvPicPr>
            <p:cNvPr id="21" name="object 21"/>
            <p:cNvPicPr/>
            <p:nvPr/>
          </p:nvPicPr>
          <p:blipFill>
            <a:blip r:embed="rId5"/>
            <a:stretch>
              <a:fillRect/>
            </a:stretch>
          </p:blipFill>
          <p:spPr>
            <a:xfrm>
              <a:off x="689124" y="692780"/>
              <a:ext cx="74703" cy="74704"/>
            </a:xfrm>
            <a:prstGeom prst="rect">
              <a:avLst/>
            </a:prstGeom>
          </p:spPr>
        </p:pic>
        <p:pic>
          <p:nvPicPr>
            <p:cNvPr id="22" name="object 22"/>
            <p:cNvPicPr/>
            <p:nvPr/>
          </p:nvPicPr>
          <p:blipFill>
            <a:blip r:embed="rId6"/>
            <a:stretch>
              <a:fillRect/>
            </a:stretch>
          </p:blipFill>
          <p:spPr>
            <a:xfrm>
              <a:off x="799767" y="701750"/>
              <a:ext cx="69237" cy="69237"/>
            </a:xfrm>
            <a:prstGeom prst="rect">
              <a:avLst/>
            </a:prstGeom>
          </p:spPr>
        </p:pic>
        <p:pic>
          <p:nvPicPr>
            <p:cNvPr id="23" name="object 23"/>
            <p:cNvPicPr/>
            <p:nvPr/>
          </p:nvPicPr>
          <p:blipFill>
            <a:blip r:embed="rId7"/>
            <a:stretch>
              <a:fillRect/>
            </a:stretch>
          </p:blipFill>
          <p:spPr>
            <a:xfrm>
              <a:off x="904944" y="697617"/>
              <a:ext cx="65594" cy="65594"/>
            </a:xfrm>
            <a:prstGeom prst="rect">
              <a:avLst/>
            </a:prstGeom>
          </p:spPr>
        </p:pic>
      </p:grpSp>
      <p:sp>
        <p:nvSpPr>
          <p:cNvPr id="24" name="object 24"/>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主要厂商及产品特点</a:t>
            </a:r>
          </a:p>
        </p:txBody>
      </p:sp>
      <p:sp>
        <p:nvSpPr>
          <p:cNvPr id="25" name="object 25"/>
          <p:cNvSpPr txBox="1"/>
          <p:nvPr/>
        </p:nvSpPr>
        <p:spPr>
          <a:xfrm>
            <a:off x="1435923" y="2284902"/>
            <a:ext cx="2120900" cy="254000"/>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国际主要厂商及产品特点</a:t>
            </a:r>
            <a:endParaRPr sz="1500">
              <a:latin typeface="微软雅黑"/>
              <a:cs typeface="微软雅黑"/>
            </a:endParaRPr>
          </a:p>
        </p:txBody>
      </p:sp>
      <p:sp>
        <p:nvSpPr>
          <p:cNvPr id="26" name="object 26"/>
          <p:cNvSpPr txBox="1"/>
          <p:nvPr/>
        </p:nvSpPr>
        <p:spPr>
          <a:xfrm>
            <a:off x="264565" y="3397354"/>
            <a:ext cx="3311525" cy="583565"/>
          </a:xfrm>
          <a:prstGeom prst="rect">
            <a:avLst/>
          </a:prstGeom>
        </p:spPr>
        <p:txBody>
          <a:bodyPr vert="horz" wrap="square" lIns="0" tIns="15875" rIns="0" bIns="0" rtlCol="0">
            <a:spAutoFit/>
          </a:bodyPr>
          <a:lstStyle/>
          <a:p>
            <a:pPr marL="12700">
              <a:lnSpc>
                <a:spcPct val="100000"/>
              </a:lnSpc>
              <a:spcBef>
                <a:spcPts val="125"/>
              </a:spcBef>
            </a:pPr>
            <a:r>
              <a:rPr sz="1250">
                <a:latin typeface="微软雅黑"/>
                <a:cs typeface="微软雅黑"/>
              </a:rPr>
              <a:t>Shell公司：采用高温高压气流床气化技术</a:t>
            </a:r>
            <a:r>
              <a:rPr sz="1250" spc="-50">
                <a:latin typeface="微软雅黑"/>
                <a:cs typeface="微软雅黑"/>
              </a:rPr>
              <a:t>，</a:t>
            </a:r>
            <a:endParaRPr sz="1250">
              <a:latin typeface="微软雅黑"/>
              <a:cs typeface="微软雅黑"/>
            </a:endParaRPr>
          </a:p>
          <a:p>
            <a:pPr marL="546100">
              <a:lnSpc>
                <a:spcPct val="100000"/>
              </a:lnSpc>
              <a:spcBef>
                <a:spcPts val="1360"/>
              </a:spcBef>
            </a:pPr>
            <a:r>
              <a:rPr sz="1250">
                <a:latin typeface="微软雅黑"/>
                <a:cs typeface="微软雅黑"/>
              </a:rPr>
              <a:t>具有气化效率高、环保性能好的特点</a:t>
            </a:r>
            <a:r>
              <a:rPr sz="1250" spc="-50">
                <a:latin typeface="微软雅黑"/>
                <a:cs typeface="微软雅黑"/>
              </a:rPr>
              <a:t>。</a:t>
            </a:r>
            <a:endParaRPr sz="1250">
              <a:latin typeface="微软雅黑"/>
              <a:cs typeface="微软雅黑"/>
            </a:endParaRPr>
          </a:p>
        </p:txBody>
      </p:sp>
      <p:sp>
        <p:nvSpPr>
          <p:cNvPr id="27" name="object 27"/>
          <p:cNvSpPr txBox="1"/>
          <p:nvPr/>
        </p:nvSpPr>
        <p:spPr>
          <a:xfrm>
            <a:off x="598564" y="5094431"/>
            <a:ext cx="3129280" cy="550545"/>
          </a:xfrm>
          <a:prstGeom prst="rect">
            <a:avLst/>
          </a:prstGeom>
        </p:spPr>
        <p:txBody>
          <a:bodyPr vert="horz" wrap="square" lIns="0" tIns="12700" rIns="0" bIns="0" rtlCol="0">
            <a:spAutoFit/>
          </a:bodyPr>
          <a:lstStyle/>
          <a:p>
            <a:pPr marL="12700">
              <a:lnSpc>
                <a:spcPct val="100000"/>
              </a:lnSpc>
              <a:spcBef>
                <a:spcPts val="100"/>
              </a:spcBef>
            </a:pPr>
            <a:r>
              <a:rPr sz="1200" spc="-10">
                <a:latin typeface="微软雅黑"/>
                <a:cs typeface="微软雅黑"/>
              </a:rPr>
              <a:t>GE</a:t>
            </a:r>
            <a:r>
              <a:rPr sz="1200" spc="-5">
                <a:latin typeface="微软雅黑"/>
                <a:cs typeface="微软雅黑"/>
              </a:rPr>
              <a:t>公司：开发了先进的煤气化联合循环发电系</a:t>
            </a:r>
            <a:endParaRPr sz="1200">
              <a:latin typeface="微软雅黑"/>
              <a:cs typeface="微软雅黑"/>
            </a:endParaRPr>
          </a:p>
          <a:p>
            <a:pPr marL="12700">
              <a:lnSpc>
                <a:spcPct val="100000"/>
              </a:lnSpc>
              <a:spcBef>
                <a:spcPts val="1250"/>
              </a:spcBef>
            </a:pPr>
            <a:r>
              <a:rPr sz="1200">
                <a:latin typeface="微软雅黑"/>
                <a:cs typeface="微软雅黑"/>
              </a:rPr>
              <a:t>统</a:t>
            </a:r>
            <a:r>
              <a:rPr sz="1200" spc="-10">
                <a:latin typeface="微软雅黑"/>
                <a:cs typeface="微软雅黑"/>
              </a:rPr>
              <a:t>（IGCC），</a:t>
            </a:r>
            <a:r>
              <a:rPr sz="1200" spc="-5">
                <a:latin typeface="微软雅黑"/>
                <a:cs typeface="微软雅黑"/>
              </a:rPr>
              <a:t>实现了煤炭的高效、清洁利用。</a:t>
            </a:r>
            <a:endParaRPr sz="1200">
              <a:latin typeface="微软雅黑"/>
              <a:cs typeface="微软雅黑"/>
            </a:endParaRPr>
          </a:p>
        </p:txBody>
      </p:sp>
      <p:sp>
        <p:nvSpPr>
          <p:cNvPr id="28" name="object 28"/>
          <p:cNvSpPr txBox="1"/>
          <p:nvPr/>
        </p:nvSpPr>
        <p:spPr>
          <a:xfrm>
            <a:off x="8777845" y="3397354"/>
            <a:ext cx="3101975" cy="583565"/>
          </a:xfrm>
          <a:prstGeom prst="rect">
            <a:avLst/>
          </a:prstGeom>
        </p:spPr>
        <p:txBody>
          <a:bodyPr vert="horz" wrap="square" lIns="0" tIns="15875" rIns="0" bIns="0" rtlCol="0">
            <a:spAutoFit/>
          </a:bodyPr>
          <a:lstStyle/>
          <a:p>
            <a:pPr marL="12700">
              <a:lnSpc>
                <a:spcPct val="100000"/>
              </a:lnSpc>
              <a:spcBef>
                <a:spcPts val="125"/>
              </a:spcBef>
            </a:pPr>
            <a:r>
              <a:rPr sz="1250">
                <a:latin typeface="微软雅黑"/>
                <a:cs typeface="微软雅黑"/>
              </a:rPr>
              <a:t>中国神华：拥有自主知识产权的煤地下气</a:t>
            </a:r>
            <a:r>
              <a:rPr sz="1250" spc="-50">
                <a:latin typeface="微软雅黑"/>
                <a:cs typeface="微软雅黑"/>
              </a:rPr>
              <a:t>化</a:t>
            </a:r>
            <a:endParaRPr sz="1250">
              <a:latin typeface="微软雅黑"/>
              <a:cs typeface="微软雅黑"/>
            </a:endParaRPr>
          </a:p>
          <a:p>
            <a:pPr marL="12700">
              <a:lnSpc>
                <a:spcPct val="100000"/>
              </a:lnSpc>
              <a:spcBef>
                <a:spcPts val="1360"/>
              </a:spcBef>
            </a:pPr>
            <a:r>
              <a:rPr sz="1250">
                <a:latin typeface="微软雅黑"/>
                <a:cs typeface="微软雅黑"/>
              </a:rPr>
              <a:t>技术，实现了长周期稳定运行和高效产气</a:t>
            </a:r>
            <a:r>
              <a:rPr sz="1250" spc="-50">
                <a:latin typeface="微软雅黑"/>
                <a:cs typeface="微软雅黑"/>
              </a:rPr>
              <a:t>。</a:t>
            </a:r>
            <a:endParaRPr sz="1250">
              <a:latin typeface="微软雅黑"/>
              <a:cs typeface="微软雅黑"/>
            </a:endParaRPr>
          </a:p>
        </p:txBody>
      </p:sp>
      <p:sp>
        <p:nvSpPr>
          <p:cNvPr id="29" name="object 29"/>
          <p:cNvSpPr txBox="1"/>
          <p:nvPr/>
        </p:nvSpPr>
        <p:spPr>
          <a:xfrm>
            <a:off x="8221736" y="5094431"/>
            <a:ext cx="3225800" cy="550545"/>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中煤能源：研发出具有自主知识产权的煤气化</a:t>
            </a:r>
            <a:endParaRPr sz="1200">
              <a:latin typeface="微软雅黑"/>
              <a:cs typeface="微软雅黑"/>
            </a:endParaRPr>
          </a:p>
          <a:p>
            <a:pPr marL="12700">
              <a:lnSpc>
                <a:spcPct val="100000"/>
              </a:lnSpc>
              <a:spcBef>
                <a:spcPts val="1250"/>
              </a:spcBef>
            </a:pPr>
            <a:r>
              <a:rPr sz="1200" spc="-5">
                <a:latin typeface="微软雅黑"/>
                <a:cs typeface="微软雅黑"/>
              </a:rPr>
              <a:t>技术，实现了煤炭资源的综合利用和环保排放。</a:t>
            </a:r>
            <a:endParaRPr sz="1200">
              <a:latin typeface="微软雅黑"/>
              <a:cs typeface="微软雅黑"/>
            </a:endParaRPr>
          </a:p>
        </p:txBody>
      </p:sp>
      <p:sp>
        <p:nvSpPr>
          <p:cNvPr id="30" name="object 30"/>
          <p:cNvSpPr txBox="1"/>
          <p:nvPr/>
        </p:nvSpPr>
        <p:spPr>
          <a:xfrm>
            <a:off x="8635187" y="2284902"/>
            <a:ext cx="2120900" cy="254000"/>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国内主要厂商及产品特点</a:t>
            </a:r>
            <a:endParaRPr sz="15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16075" y="2735726"/>
            <a:ext cx="1339850" cy="1305560"/>
          </a:xfrm>
          <a:prstGeom prst="rect">
            <a:avLst/>
          </a:prstGeom>
        </p:spPr>
        <p:txBody>
          <a:bodyPr vert="horz" wrap="square" lIns="0" tIns="12700" rIns="0" bIns="0" rtlCol="0">
            <a:spAutoFit/>
          </a:bodyPr>
          <a:lstStyle/>
          <a:p>
            <a:pPr marL="12700">
              <a:lnSpc>
                <a:spcPct val="100000"/>
              </a:lnSpc>
              <a:spcBef>
                <a:spcPts val="100"/>
              </a:spcBef>
            </a:pPr>
            <a:r>
              <a:rPr sz="8400" b="1" spc="-25">
                <a:solidFill>
                  <a:srgbClr val="FFFFFF"/>
                </a:solidFill>
                <a:latin typeface="微软雅黑"/>
                <a:cs typeface="微软雅黑"/>
              </a:rPr>
              <a:t>03</a:t>
            </a:r>
            <a:endParaRPr sz="8400">
              <a:latin typeface="微软雅黑"/>
              <a:cs typeface="微软雅黑"/>
            </a:endParaRPr>
          </a:p>
        </p:txBody>
      </p:sp>
      <p:sp>
        <p:nvSpPr>
          <p:cNvPr id="3" name="object 3"/>
          <p:cNvSpPr txBox="1">
            <a:spLocks noGrp="1"/>
          </p:cNvSpPr>
          <p:nvPr>
            <p:ph type="title"/>
          </p:nvPr>
        </p:nvSpPr>
        <p:spPr>
          <a:xfrm>
            <a:off x="4469892" y="3080773"/>
            <a:ext cx="5168900" cy="711200"/>
          </a:xfrm>
          <a:prstGeom prst="rect">
            <a:avLst/>
          </a:prstGeom>
        </p:spPr>
        <p:txBody>
          <a:bodyPr vert="horz" wrap="square" lIns="0" tIns="12700" rIns="0" bIns="0" rtlCol="0">
            <a:spAutoFit/>
          </a:bodyPr>
          <a:lstStyle/>
          <a:p>
            <a:pPr marL="12700">
              <a:lnSpc>
                <a:spcPct val="100000"/>
              </a:lnSpc>
              <a:spcBef>
                <a:spcPts val="100"/>
              </a:spcBef>
            </a:pPr>
            <a:r>
              <a:rPr sz="4500" spc="-10"/>
              <a:t>技术创新与研发动态</a:t>
            </a:r>
            <a:endParaRPr sz="45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977900" y="1574800"/>
            <a:ext cx="10189845" cy="4290695"/>
            <a:chOff x="977900" y="1574800"/>
            <a:chExt cx="10189845" cy="4290695"/>
          </a:xfrm>
        </p:grpSpPr>
        <p:sp>
          <p:nvSpPr>
            <p:cNvPr id="3" name="object 3"/>
            <p:cNvSpPr/>
            <p:nvPr/>
          </p:nvSpPr>
          <p:spPr>
            <a:xfrm>
              <a:off x="981824" y="1604873"/>
              <a:ext cx="10185400" cy="4233545"/>
            </a:xfrm>
            <a:custGeom>
              <a:rect l="l" t="t" r="r" b="b"/>
              <a:pathLst>
                <a:path w="10185400" h="4233545">
                  <a:moveTo>
                    <a:pt x="6789902" y="2116747"/>
                  </a:moveTo>
                  <a:lnTo>
                    <a:pt x="3395002" y="2116747"/>
                  </a:lnTo>
                  <a:lnTo>
                    <a:pt x="3395002" y="0"/>
                  </a:lnTo>
                  <a:lnTo>
                    <a:pt x="0" y="0"/>
                  </a:lnTo>
                  <a:lnTo>
                    <a:pt x="0" y="2116747"/>
                  </a:lnTo>
                  <a:lnTo>
                    <a:pt x="3394913" y="2116747"/>
                  </a:lnTo>
                  <a:lnTo>
                    <a:pt x="3394913" y="4233481"/>
                  </a:lnTo>
                  <a:lnTo>
                    <a:pt x="6789902" y="4233481"/>
                  </a:lnTo>
                  <a:lnTo>
                    <a:pt x="6789902" y="2116747"/>
                  </a:lnTo>
                  <a:close/>
                </a:path>
                <a:path w="10185400" h="4233545">
                  <a:moveTo>
                    <a:pt x="10184905" y="0"/>
                  </a:moveTo>
                  <a:lnTo>
                    <a:pt x="6789902" y="0"/>
                  </a:lnTo>
                  <a:lnTo>
                    <a:pt x="6789902" y="2116747"/>
                  </a:lnTo>
                  <a:lnTo>
                    <a:pt x="10184905" y="2116747"/>
                  </a:lnTo>
                  <a:lnTo>
                    <a:pt x="10184905" y="0"/>
                  </a:lnTo>
                  <a:close/>
                </a:path>
              </a:pathLst>
            </a:custGeom>
            <a:solidFill>
              <a:srgbClr val="59AE93"/>
            </a:solidFill>
          </p:spPr>
          <p:txBody>
            <a:bodyPr wrap="square" lIns="0" tIns="0" rIns="0" bIns="0" rtlCol="0"/>
            <a:lstStyle/>
            <a:p/>
          </p:txBody>
        </p:sp>
        <p:pic>
          <p:nvPicPr>
            <p:cNvPr id="4" name="object 4"/>
            <p:cNvPicPr/>
            <p:nvPr/>
          </p:nvPicPr>
          <p:blipFill>
            <a:blip r:embed="rId2"/>
            <a:stretch>
              <a:fillRect/>
            </a:stretch>
          </p:blipFill>
          <p:spPr>
            <a:xfrm>
              <a:off x="977900" y="3695700"/>
              <a:ext cx="3394942" cy="2143864"/>
            </a:xfrm>
            <a:prstGeom prst="rect">
              <a:avLst/>
            </a:prstGeom>
          </p:spPr>
        </p:pic>
        <p:pic>
          <p:nvPicPr>
            <p:cNvPr id="5" name="object 5"/>
            <p:cNvPicPr/>
            <p:nvPr/>
          </p:nvPicPr>
          <p:blipFill>
            <a:blip r:embed="rId3"/>
            <a:stretch>
              <a:fillRect/>
            </a:stretch>
          </p:blipFill>
          <p:spPr>
            <a:xfrm>
              <a:off x="4381500" y="1574800"/>
              <a:ext cx="3394942" cy="2143863"/>
            </a:xfrm>
            <a:prstGeom prst="rect">
              <a:avLst/>
            </a:prstGeom>
          </p:spPr>
        </p:pic>
        <p:pic>
          <p:nvPicPr>
            <p:cNvPr id="6" name="object 6"/>
            <p:cNvPicPr/>
            <p:nvPr/>
          </p:nvPicPr>
          <p:blipFill>
            <a:blip r:embed="rId4"/>
            <a:stretch>
              <a:fillRect/>
            </a:stretch>
          </p:blipFill>
          <p:spPr>
            <a:xfrm>
              <a:off x="7772400" y="3721100"/>
              <a:ext cx="3394942" cy="2143864"/>
            </a:xfrm>
            <a:prstGeom prst="rect">
              <a:avLst/>
            </a:prstGeom>
          </p:spPr>
        </p:pic>
      </p:grpSp>
      <p:grpSp>
        <p:nvGrpSpPr>
          <p:cNvPr id="7" name="object 7"/>
          <p:cNvGrpSpPr/>
          <p:nvPr/>
        </p:nvGrpSpPr>
        <p:grpSpPr>
          <a:xfrm>
            <a:off x="454963" y="331167"/>
            <a:ext cx="515620" cy="440055"/>
            <a:chOff x="454963" y="331167"/>
            <a:chExt cx="515620" cy="440055"/>
          </a:xfrm>
        </p:grpSpPr>
        <p:pic>
          <p:nvPicPr>
            <p:cNvPr id="8" name="object 8"/>
            <p:cNvPicPr/>
            <p:nvPr/>
          </p:nvPicPr>
          <p:blipFill>
            <a:blip r:embed="rId5"/>
            <a:stretch>
              <a:fillRect/>
            </a:stretch>
          </p:blipFill>
          <p:spPr>
            <a:xfrm>
              <a:off x="454963" y="331167"/>
              <a:ext cx="84147" cy="84146"/>
            </a:xfrm>
            <a:prstGeom prst="rect">
              <a:avLst/>
            </a:prstGeom>
          </p:spPr>
        </p:pic>
        <p:pic>
          <p:nvPicPr>
            <p:cNvPr id="9" name="object 9"/>
            <p:cNvPicPr/>
            <p:nvPr/>
          </p:nvPicPr>
          <p:blipFill>
            <a:blip r:embed="rId6"/>
            <a:stretch>
              <a:fillRect/>
            </a:stretch>
          </p:blipFill>
          <p:spPr>
            <a:xfrm>
              <a:off x="575049" y="337742"/>
              <a:ext cx="78137" cy="78136"/>
            </a:xfrm>
            <a:prstGeom prst="rect">
              <a:avLst/>
            </a:prstGeom>
          </p:spPr>
        </p:pic>
        <p:pic>
          <p:nvPicPr>
            <p:cNvPr id="10" name="object 10"/>
            <p:cNvPicPr/>
            <p:nvPr/>
          </p:nvPicPr>
          <p:blipFill>
            <a:blip r:embed="rId7"/>
            <a:stretch>
              <a:fillRect/>
            </a:stretch>
          </p:blipFill>
          <p:spPr>
            <a:xfrm>
              <a:off x="689124" y="339459"/>
              <a:ext cx="74704" cy="74703"/>
            </a:xfrm>
            <a:prstGeom prst="rect">
              <a:avLst/>
            </a:prstGeom>
          </p:spPr>
        </p:pic>
        <p:pic>
          <p:nvPicPr>
            <p:cNvPr id="11" name="object 11"/>
            <p:cNvPicPr/>
            <p:nvPr/>
          </p:nvPicPr>
          <p:blipFill>
            <a:blip r:embed="rId8"/>
            <a:stretch>
              <a:fillRect/>
            </a:stretch>
          </p:blipFill>
          <p:spPr>
            <a:xfrm>
              <a:off x="799767" y="348429"/>
              <a:ext cx="69238" cy="69237"/>
            </a:xfrm>
            <a:prstGeom prst="rect">
              <a:avLst/>
            </a:prstGeom>
          </p:spPr>
        </p:pic>
        <p:pic>
          <p:nvPicPr>
            <p:cNvPr id="12" name="object 12"/>
            <p:cNvPicPr/>
            <p:nvPr/>
          </p:nvPicPr>
          <p:blipFill>
            <a:blip r:embed="rId9"/>
            <a:stretch>
              <a:fillRect/>
            </a:stretch>
          </p:blipFill>
          <p:spPr>
            <a:xfrm>
              <a:off x="904944" y="344296"/>
              <a:ext cx="65594" cy="65593"/>
            </a:xfrm>
            <a:prstGeom prst="rect">
              <a:avLst/>
            </a:prstGeom>
          </p:spPr>
        </p:pic>
        <p:pic>
          <p:nvPicPr>
            <p:cNvPr id="13" name="object 13"/>
            <p:cNvPicPr/>
            <p:nvPr/>
          </p:nvPicPr>
          <p:blipFill>
            <a:blip r:embed="rId10"/>
            <a:stretch>
              <a:fillRect/>
            </a:stretch>
          </p:blipFill>
          <p:spPr>
            <a:xfrm>
              <a:off x="454963" y="448941"/>
              <a:ext cx="84147" cy="84146"/>
            </a:xfrm>
            <a:prstGeom prst="rect">
              <a:avLst/>
            </a:prstGeom>
          </p:spPr>
        </p:pic>
        <p:pic>
          <p:nvPicPr>
            <p:cNvPr id="14" name="object 14"/>
            <p:cNvPicPr/>
            <p:nvPr/>
          </p:nvPicPr>
          <p:blipFill>
            <a:blip r:embed="rId6"/>
            <a:stretch>
              <a:fillRect/>
            </a:stretch>
          </p:blipFill>
          <p:spPr>
            <a:xfrm>
              <a:off x="575049" y="455516"/>
              <a:ext cx="78137" cy="78136"/>
            </a:xfrm>
            <a:prstGeom prst="rect">
              <a:avLst/>
            </a:prstGeom>
          </p:spPr>
        </p:pic>
        <p:pic>
          <p:nvPicPr>
            <p:cNvPr id="15" name="object 15"/>
            <p:cNvPicPr/>
            <p:nvPr/>
          </p:nvPicPr>
          <p:blipFill>
            <a:blip r:embed="rId7"/>
            <a:stretch>
              <a:fillRect/>
            </a:stretch>
          </p:blipFill>
          <p:spPr>
            <a:xfrm>
              <a:off x="689124" y="457232"/>
              <a:ext cx="74703" cy="74704"/>
            </a:xfrm>
            <a:prstGeom prst="rect">
              <a:avLst/>
            </a:prstGeom>
          </p:spPr>
        </p:pic>
        <p:pic>
          <p:nvPicPr>
            <p:cNvPr id="16" name="object 16"/>
            <p:cNvPicPr/>
            <p:nvPr/>
          </p:nvPicPr>
          <p:blipFill>
            <a:blip r:embed="rId11"/>
            <a:stretch>
              <a:fillRect/>
            </a:stretch>
          </p:blipFill>
          <p:spPr>
            <a:xfrm>
              <a:off x="799767" y="466202"/>
              <a:ext cx="69237" cy="69237"/>
            </a:xfrm>
            <a:prstGeom prst="rect">
              <a:avLst/>
            </a:prstGeom>
          </p:spPr>
        </p:pic>
        <p:pic>
          <p:nvPicPr>
            <p:cNvPr id="17" name="object 17"/>
            <p:cNvPicPr/>
            <p:nvPr/>
          </p:nvPicPr>
          <p:blipFill>
            <a:blip r:embed="rId9"/>
            <a:stretch>
              <a:fillRect/>
            </a:stretch>
          </p:blipFill>
          <p:spPr>
            <a:xfrm>
              <a:off x="904944" y="462069"/>
              <a:ext cx="65594" cy="65594"/>
            </a:xfrm>
            <a:prstGeom prst="rect">
              <a:avLst/>
            </a:prstGeom>
          </p:spPr>
        </p:pic>
        <p:pic>
          <p:nvPicPr>
            <p:cNvPr id="18" name="object 18"/>
            <p:cNvPicPr/>
            <p:nvPr/>
          </p:nvPicPr>
          <p:blipFill>
            <a:blip r:embed="rId10"/>
            <a:stretch>
              <a:fillRect/>
            </a:stretch>
          </p:blipFill>
          <p:spPr>
            <a:xfrm>
              <a:off x="454963" y="566714"/>
              <a:ext cx="84147" cy="84146"/>
            </a:xfrm>
            <a:prstGeom prst="rect">
              <a:avLst/>
            </a:prstGeom>
          </p:spPr>
        </p:pic>
        <p:pic>
          <p:nvPicPr>
            <p:cNvPr id="19" name="object 19"/>
            <p:cNvPicPr/>
            <p:nvPr/>
          </p:nvPicPr>
          <p:blipFill>
            <a:blip r:embed="rId12"/>
            <a:stretch>
              <a:fillRect/>
            </a:stretch>
          </p:blipFill>
          <p:spPr>
            <a:xfrm>
              <a:off x="575049" y="573290"/>
              <a:ext cx="78137" cy="78136"/>
            </a:xfrm>
            <a:prstGeom prst="rect">
              <a:avLst/>
            </a:prstGeom>
          </p:spPr>
        </p:pic>
        <p:pic>
          <p:nvPicPr>
            <p:cNvPr id="20" name="object 20"/>
            <p:cNvPicPr/>
            <p:nvPr/>
          </p:nvPicPr>
          <p:blipFill>
            <a:blip r:embed="rId13"/>
            <a:stretch>
              <a:fillRect/>
            </a:stretch>
          </p:blipFill>
          <p:spPr>
            <a:xfrm>
              <a:off x="689124" y="575006"/>
              <a:ext cx="74703" cy="74704"/>
            </a:xfrm>
            <a:prstGeom prst="rect">
              <a:avLst/>
            </a:prstGeom>
          </p:spPr>
        </p:pic>
        <p:pic>
          <p:nvPicPr>
            <p:cNvPr id="21" name="object 21"/>
            <p:cNvPicPr/>
            <p:nvPr/>
          </p:nvPicPr>
          <p:blipFill>
            <a:blip r:embed="rId11"/>
            <a:stretch>
              <a:fillRect/>
            </a:stretch>
          </p:blipFill>
          <p:spPr>
            <a:xfrm>
              <a:off x="799767" y="583976"/>
              <a:ext cx="69237" cy="69237"/>
            </a:xfrm>
            <a:prstGeom prst="rect">
              <a:avLst/>
            </a:prstGeom>
          </p:spPr>
        </p:pic>
        <p:pic>
          <p:nvPicPr>
            <p:cNvPr id="22" name="object 22"/>
            <p:cNvPicPr/>
            <p:nvPr/>
          </p:nvPicPr>
          <p:blipFill>
            <a:blip r:embed="rId9"/>
            <a:stretch>
              <a:fillRect/>
            </a:stretch>
          </p:blipFill>
          <p:spPr>
            <a:xfrm>
              <a:off x="904944" y="579843"/>
              <a:ext cx="65594" cy="65594"/>
            </a:xfrm>
            <a:prstGeom prst="rect">
              <a:avLst/>
            </a:prstGeom>
          </p:spPr>
        </p:pic>
        <p:pic>
          <p:nvPicPr>
            <p:cNvPr id="23" name="object 23"/>
            <p:cNvPicPr/>
            <p:nvPr/>
          </p:nvPicPr>
          <p:blipFill>
            <a:blip r:embed="rId5"/>
            <a:stretch>
              <a:fillRect/>
            </a:stretch>
          </p:blipFill>
          <p:spPr>
            <a:xfrm>
              <a:off x="454963" y="684488"/>
              <a:ext cx="84147" cy="84146"/>
            </a:xfrm>
            <a:prstGeom prst="rect">
              <a:avLst/>
            </a:prstGeom>
          </p:spPr>
        </p:pic>
        <p:pic>
          <p:nvPicPr>
            <p:cNvPr id="24" name="object 24"/>
            <p:cNvPicPr/>
            <p:nvPr/>
          </p:nvPicPr>
          <p:blipFill>
            <a:blip r:embed="rId12"/>
            <a:stretch>
              <a:fillRect/>
            </a:stretch>
          </p:blipFill>
          <p:spPr>
            <a:xfrm>
              <a:off x="575049" y="691063"/>
              <a:ext cx="78137" cy="78136"/>
            </a:xfrm>
            <a:prstGeom prst="rect">
              <a:avLst/>
            </a:prstGeom>
          </p:spPr>
        </p:pic>
        <p:pic>
          <p:nvPicPr>
            <p:cNvPr id="25" name="object 25"/>
            <p:cNvPicPr/>
            <p:nvPr/>
          </p:nvPicPr>
          <p:blipFill>
            <a:blip r:embed="rId7"/>
            <a:stretch>
              <a:fillRect/>
            </a:stretch>
          </p:blipFill>
          <p:spPr>
            <a:xfrm>
              <a:off x="689124" y="692780"/>
              <a:ext cx="74703" cy="74704"/>
            </a:xfrm>
            <a:prstGeom prst="rect">
              <a:avLst/>
            </a:prstGeom>
          </p:spPr>
        </p:pic>
        <p:pic>
          <p:nvPicPr>
            <p:cNvPr id="26" name="object 26"/>
            <p:cNvPicPr/>
            <p:nvPr/>
          </p:nvPicPr>
          <p:blipFill>
            <a:blip r:embed="rId8"/>
            <a:stretch>
              <a:fillRect/>
            </a:stretch>
          </p:blipFill>
          <p:spPr>
            <a:xfrm>
              <a:off x="799767" y="701750"/>
              <a:ext cx="69237" cy="69237"/>
            </a:xfrm>
            <a:prstGeom prst="rect">
              <a:avLst/>
            </a:prstGeom>
          </p:spPr>
        </p:pic>
        <p:pic>
          <p:nvPicPr>
            <p:cNvPr id="27" name="object 27"/>
            <p:cNvPicPr/>
            <p:nvPr/>
          </p:nvPicPr>
          <p:blipFill>
            <a:blip r:embed="rId9"/>
            <a:stretch>
              <a:fillRect/>
            </a:stretch>
          </p:blipFill>
          <p:spPr>
            <a:xfrm>
              <a:off x="904944" y="697617"/>
              <a:ext cx="65594" cy="65594"/>
            </a:xfrm>
            <a:prstGeom prst="rect">
              <a:avLst/>
            </a:prstGeom>
          </p:spPr>
        </p:pic>
      </p:grpSp>
      <p:sp>
        <p:nvSpPr>
          <p:cNvPr id="28" name="object 28"/>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关键技术创新成果展示</a:t>
            </a:r>
          </a:p>
        </p:txBody>
      </p:sp>
      <p:sp>
        <p:nvSpPr>
          <p:cNvPr id="29" name="object 29"/>
          <p:cNvSpPr txBox="1"/>
          <p:nvPr/>
        </p:nvSpPr>
        <p:spPr>
          <a:xfrm>
            <a:off x="1899872" y="1710480"/>
            <a:ext cx="155892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FFFCFC"/>
                </a:solidFill>
                <a:latin typeface="微软雅黑"/>
                <a:cs typeface="微软雅黑"/>
              </a:rPr>
              <a:t>高效气化剂研</a:t>
            </a:r>
            <a:r>
              <a:rPr sz="1700" b="1" spc="-50">
                <a:solidFill>
                  <a:srgbClr val="FFFCFC"/>
                </a:solidFill>
                <a:latin typeface="微软雅黑"/>
                <a:cs typeface="微软雅黑"/>
              </a:rPr>
              <a:t>发</a:t>
            </a:r>
            <a:endParaRPr sz="1700">
              <a:latin typeface="微软雅黑"/>
              <a:cs typeface="微软雅黑"/>
            </a:endParaRPr>
          </a:p>
        </p:txBody>
      </p:sp>
      <p:sp>
        <p:nvSpPr>
          <p:cNvPr id="30" name="object 30"/>
          <p:cNvSpPr txBox="1"/>
          <p:nvPr/>
        </p:nvSpPr>
        <p:spPr>
          <a:xfrm>
            <a:off x="1196997" y="2347474"/>
            <a:ext cx="3073400" cy="1109345"/>
          </a:xfrm>
          <a:prstGeom prst="rect">
            <a:avLst/>
          </a:prstGeom>
        </p:spPr>
        <p:txBody>
          <a:bodyPr vert="horz" wrap="square" lIns="0" tIns="12700" rIns="0" bIns="0" rtlCol="0">
            <a:spAutoFit/>
          </a:bodyPr>
          <a:lstStyle/>
          <a:p>
            <a:pPr marL="12700">
              <a:lnSpc>
                <a:spcPct val="100000"/>
              </a:lnSpc>
              <a:spcBef>
                <a:spcPts val="100"/>
              </a:spcBef>
            </a:pPr>
            <a:r>
              <a:rPr sz="1500" spc="-5">
                <a:solidFill>
                  <a:srgbClr val="FFFCFC"/>
                </a:solidFill>
                <a:latin typeface="微软雅黑"/>
                <a:cs typeface="微软雅黑"/>
              </a:rPr>
              <a:t>针对煤地下气化过程中气化剂效率低</a:t>
            </a:r>
            <a:endParaRPr sz="1500">
              <a:latin typeface="微软雅黑"/>
              <a:cs typeface="微软雅黑"/>
            </a:endParaRPr>
          </a:p>
          <a:p>
            <a:pPr marL="12700" marR="5080">
              <a:lnSpc>
                <a:spcPct val="187000"/>
              </a:lnSpc>
            </a:pPr>
            <a:r>
              <a:rPr sz="1500" spc="-5">
                <a:solidFill>
                  <a:srgbClr val="FFFCFC"/>
                </a:solidFill>
                <a:latin typeface="微软雅黑"/>
                <a:cs typeface="微软雅黑"/>
              </a:rPr>
              <a:t>的问题，通过研发新型高效气化剂，提高气化反应速度和煤气产率。</a:t>
            </a:r>
            <a:endParaRPr sz="1500">
              <a:latin typeface="微软雅黑"/>
              <a:cs typeface="微软雅黑"/>
            </a:endParaRPr>
          </a:p>
        </p:txBody>
      </p:sp>
      <p:sp>
        <p:nvSpPr>
          <p:cNvPr id="31" name="object 31"/>
          <p:cNvSpPr txBox="1"/>
          <p:nvPr/>
        </p:nvSpPr>
        <p:spPr>
          <a:xfrm>
            <a:off x="4591993" y="3854364"/>
            <a:ext cx="3073400" cy="1746250"/>
          </a:xfrm>
          <a:prstGeom prst="rect">
            <a:avLst/>
          </a:prstGeom>
        </p:spPr>
        <p:txBody>
          <a:bodyPr vert="horz" wrap="square" lIns="0" tIns="15875" rIns="0" bIns="0" rtlCol="0">
            <a:spAutoFit/>
          </a:bodyPr>
          <a:lstStyle/>
          <a:p>
            <a:pPr marL="824865">
              <a:lnSpc>
                <a:spcPct val="100000"/>
              </a:lnSpc>
              <a:spcBef>
                <a:spcPts val="125"/>
              </a:spcBef>
            </a:pPr>
            <a:r>
              <a:rPr sz="1700" b="1">
                <a:solidFill>
                  <a:srgbClr val="FFFCFC"/>
                </a:solidFill>
                <a:latin typeface="微软雅黑"/>
                <a:cs typeface="微软雅黑"/>
              </a:rPr>
              <a:t>煤气净化技</a:t>
            </a:r>
            <a:r>
              <a:rPr sz="1700" b="1" spc="-50">
                <a:solidFill>
                  <a:srgbClr val="FFFCFC"/>
                </a:solidFill>
                <a:latin typeface="微软雅黑"/>
                <a:cs typeface="微软雅黑"/>
              </a:rPr>
              <a:t>术</a:t>
            </a:r>
            <a:endParaRPr sz="1700">
              <a:latin typeface="微软雅黑"/>
              <a:cs typeface="微软雅黑"/>
            </a:endParaRPr>
          </a:p>
          <a:p>
            <a:pPr marL="12700" marR="5080" algn="just">
              <a:lnSpc>
                <a:spcPct val="187000"/>
              </a:lnSpc>
              <a:spcBef>
                <a:spcPts val="1385"/>
              </a:spcBef>
            </a:pPr>
            <a:r>
              <a:rPr sz="1500" spc="-5">
                <a:solidFill>
                  <a:srgbClr val="FFFCFC"/>
                </a:solidFill>
                <a:latin typeface="微软雅黑"/>
                <a:cs typeface="微软雅黑"/>
              </a:rPr>
              <a:t>采用先进的煤气净化技术，有效去除煤气中的杂质和有害物质，提高煤气</a:t>
            </a:r>
            <a:r>
              <a:rPr sz="1500" spc="-20">
                <a:solidFill>
                  <a:srgbClr val="FFFCFC"/>
                </a:solidFill>
                <a:latin typeface="微软雅黑"/>
                <a:cs typeface="微软雅黑"/>
              </a:rPr>
              <a:t>品质。</a:t>
            </a:r>
            <a:endParaRPr sz="1500">
              <a:latin typeface="微软雅黑"/>
              <a:cs typeface="微软雅黑"/>
            </a:endParaRPr>
          </a:p>
        </p:txBody>
      </p:sp>
      <p:sp>
        <p:nvSpPr>
          <p:cNvPr id="32" name="object 32"/>
          <p:cNvSpPr txBox="1"/>
          <p:nvPr/>
        </p:nvSpPr>
        <p:spPr>
          <a:xfrm>
            <a:off x="8470694" y="1710480"/>
            <a:ext cx="1997075" cy="288290"/>
          </a:xfrm>
          <a:prstGeom prst="rect">
            <a:avLst/>
          </a:prstGeom>
        </p:spPr>
        <p:txBody>
          <a:bodyPr vert="horz" wrap="square" lIns="0" tIns="15875" rIns="0" bIns="0" rtlCol="0">
            <a:spAutoFit/>
          </a:bodyPr>
          <a:lstStyle/>
          <a:p>
            <a:pPr marL="12700">
              <a:lnSpc>
                <a:spcPct val="100000"/>
              </a:lnSpc>
              <a:spcBef>
                <a:spcPts val="125"/>
              </a:spcBef>
            </a:pPr>
            <a:r>
              <a:rPr sz="1700" b="1">
                <a:solidFill>
                  <a:srgbClr val="FFFCFC"/>
                </a:solidFill>
                <a:latin typeface="微软雅黑"/>
                <a:cs typeface="微软雅黑"/>
              </a:rPr>
              <a:t>地下气化炉结构优</a:t>
            </a:r>
            <a:r>
              <a:rPr sz="1700" b="1" spc="-50">
                <a:solidFill>
                  <a:srgbClr val="FFFCFC"/>
                </a:solidFill>
                <a:latin typeface="微软雅黑"/>
                <a:cs typeface="微软雅黑"/>
              </a:rPr>
              <a:t>化</a:t>
            </a:r>
            <a:endParaRPr sz="1700">
              <a:latin typeface="微软雅黑"/>
              <a:cs typeface="微软雅黑"/>
            </a:endParaRPr>
          </a:p>
        </p:txBody>
      </p:sp>
      <p:sp>
        <p:nvSpPr>
          <p:cNvPr id="33" name="object 33"/>
          <p:cNvSpPr txBox="1"/>
          <p:nvPr/>
        </p:nvSpPr>
        <p:spPr>
          <a:xfrm>
            <a:off x="7891644" y="2561216"/>
            <a:ext cx="3263900" cy="681990"/>
          </a:xfrm>
          <a:prstGeom prst="rect">
            <a:avLst/>
          </a:prstGeom>
        </p:spPr>
        <p:txBody>
          <a:bodyPr vert="horz" wrap="square" lIns="0" tIns="12700" rIns="0" bIns="0" rtlCol="0">
            <a:spAutoFit/>
          </a:bodyPr>
          <a:lstStyle/>
          <a:p>
            <a:pPr marL="12700">
              <a:lnSpc>
                <a:spcPct val="100000"/>
              </a:lnSpc>
              <a:spcBef>
                <a:spcPts val="100"/>
              </a:spcBef>
            </a:pPr>
            <a:r>
              <a:rPr sz="1500" spc="-5">
                <a:solidFill>
                  <a:srgbClr val="FFFCFC"/>
                </a:solidFill>
                <a:latin typeface="微软雅黑"/>
                <a:cs typeface="微软雅黑"/>
              </a:rPr>
              <a:t>通过对地下气化炉结构的改进和优化，</a:t>
            </a:r>
            <a:endParaRPr sz="1500">
              <a:latin typeface="微软雅黑"/>
              <a:cs typeface="微软雅黑"/>
            </a:endParaRPr>
          </a:p>
          <a:p>
            <a:pPr marL="12700">
              <a:lnSpc>
                <a:spcPct val="100000"/>
              </a:lnSpc>
              <a:spcBef>
                <a:spcPts val="1565"/>
              </a:spcBef>
            </a:pPr>
            <a:r>
              <a:rPr sz="1500" spc="-5">
                <a:solidFill>
                  <a:srgbClr val="FFFCFC"/>
                </a:solidFill>
                <a:latin typeface="微软雅黑"/>
                <a:cs typeface="微软雅黑"/>
              </a:rPr>
              <a:t>提高气化效率，降低能耗和环境污染。</a:t>
            </a:r>
            <a:endParaRPr sz="15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研发投入及产出分析</a:t>
            </a:r>
          </a:p>
        </p:txBody>
      </p:sp>
      <p:sp>
        <p:nvSpPr>
          <p:cNvPr id="27" name="object 27"/>
          <p:cNvSpPr txBox="1"/>
          <p:nvPr/>
        </p:nvSpPr>
        <p:spPr>
          <a:xfrm>
            <a:off x="7863129" y="1494586"/>
            <a:ext cx="31267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59AE93"/>
                </a:solidFill>
                <a:latin typeface="微软雅黑"/>
                <a:cs typeface="微软雅黑"/>
              </a:rPr>
              <a:t>研发投</a:t>
            </a:r>
            <a:r>
              <a:rPr sz="1700" b="1" spc="-50">
                <a:solidFill>
                  <a:srgbClr val="59AE93"/>
                </a:solidFill>
                <a:latin typeface="微软雅黑"/>
                <a:cs typeface="微软雅黑"/>
              </a:rPr>
              <a:t>入</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gn="just">
              <a:lnSpc>
                <a:spcPct val="187000"/>
              </a:lnSpc>
              <a:spcBef>
                <a:spcPts val="5"/>
              </a:spcBef>
            </a:pPr>
            <a:r>
              <a:rPr sz="1500" spc="-5">
                <a:latin typeface="微软雅黑"/>
                <a:cs typeface="微软雅黑"/>
              </a:rPr>
              <a:t>近年来，煤地下气化行业的研发投入不断增加，涉及气化剂研发、煤气净化、气化炉结构优化等多个领域。</a:t>
            </a:r>
            <a:endParaRPr sz="1500">
              <a:latin typeface="微软雅黑"/>
              <a:cs typeface="微软雅黑"/>
            </a:endParaRPr>
          </a:p>
        </p:txBody>
      </p:sp>
      <p:sp>
        <p:nvSpPr>
          <p:cNvPr id="28" name="object 28"/>
          <p:cNvSpPr txBox="1"/>
          <p:nvPr/>
        </p:nvSpPr>
        <p:spPr>
          <a:xfrm>
            <a:off x="7863129" y="3920058"/>
            <a:ext cx="3141345" cy="2030730"/>
          </a:xfrm>
          <a:prstGeom prst="rect">
            <a:avLst/>
          </a:prstGeom>
        </p:spPr>
        <p:txBody>
          <a:bodyPr vert="horz" wrap="square" lIns="0" tIns="15875" rIns="0" bIns="0" rtlCol="0">
            <a:spAutoFit/>
          </a:bodyPr>
          <a:lstStyle/>
          <a:p>
            <a:pPr marL="12700">
              <a:lnSpc>
                <a:spcPct val="100000"/>
              </a:lnSpc>
              <a:spcBef>
                <a:spcPts val="125"/>
              </a:spcBef>
            </a:pPr>
            <a:r>
              <a:rPr sz="1700" b="1">
                <a:solidFill>
                  <a:srgbClr val="59AE93"/>
                </a:solidFill>
                <a:latin typeface="微软雅黑"/>
                <a:cs typeface="微软雅黑"/>
              </a:rPr>
              <a:t>产出分</a:t>
            </a:r>
            <a:r>
              <a:rPr sz="1700" b="1" spc="-50">
                <a:solidFill>
                  <a:srgbClr val="59AE93"/>
                </a:solidFill>
                <a:latin typeface="微软雅黑"/>
                <a:cs typeface="微软雅黑"/>
              </a:rPr>
              <a:t>析</a:t>
            </a:r>
            <a:endParaRPr sz="1700">
              <a:latin typeface="微软雅黑"/>
              <a:cs typeface="微软雅黑"/>
            </a:endParaRPr>
          </a:p>
          <a:p>
            <a:pPr marL="51435" marR="5080" algn="just">
              <a:lnSpc>
                <a:spcPct val="190300"/>
              </a:lnSpc>
              <a:spcBef>
                <a:spcPts val="925"/>
              </a:spcBef>
            </a:pPr>
            <a:r>
              <a:rPr sz="1400">
                <a:latin typeface="微软雅黑"/>
                <a:cs typeface="微软雅黑"/>
              </a:rPr>
              <a:t>随着技术创新的不断推进，煤地下气</a:t>
            </a:r>
            <a:r>
              <a:rPr sz="1400" spc="-50">
                <a:latin typeface="微软雅黑"/>
                <a:cs typeface="微软雅黑"/>
              </a:rPr>
              <a:t>化</a:t>
            </a:r>
            <a:r>
              <a:rPr sz="1400">
                <a:latin typeface="微软雅黑"/>
                <a:cs typeface="微软雅黑"/>
              </a:rPr>
              <a:t>行业的产出也在逐年增加。新型高效</a:t>
            </a:r>
            <a:r>
              <a:rPr sz="1400" spc="-50">
                <a:latin typeface="微软雅黑"/>
                <a:cs typeface="微软雅黑"/>
              </a:rPr>
              <a:t>气</a:t>
            </a:r>
            <a:r>
              <a:rPr sz="1400">
                <a:latin typeface="微软雅黑"/>
                <a:cs typeface="微软雅黑"/>
              </a:rPr>
              <a:t>化剂和煤气净化技术的应用，提高了</a:t>
            </a:r>
            <a:r>
              <a:rPr sz="1400" spc="-50">
                <a:latin typeface="微软雅黑"/>
                <a:cs typeface="微软雅黑"/>
              </a:rPr>
              <a:t>煤</a:t>
            </a:r>
            <a:r>
              <a:rPr sz="1400">
                <a:latin typeface="微软雅黑"/>
                <a:cs typeface="微软雅黑"/>
              </a:rPr>
              <a:t>气产率和品质，降低了生产成本</a:t>
            </a:r>
            <a:r>
              <a:rPr sz="1400" spc="-50">
                <a:latin typeface="微软雅黑"/>
                <a:cs typeface="微软雅黑"/>
              </a:rPr>
              <a:t>。</a:t>
            </a:r>
            <a:endParaRPr sz="14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https://d.book118.com/676221225025010100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MS Gothic</vt:lpstr>
      <vt:lpstr>Office Theme</vt:lpstr>
      <vt:lpstr>煤地下气化行业报告</vt:lpstr>
      <vt:lpstr>目
□</vt:lpstr>
      <vt:lpstr>行业概述与发展背景</vt:lpstr>
      <vt:lpstr>煤地下气化定义及原理</vt:lpstr>
      <vt:lpstr>行业发展历程及现状</vt:lpstr>
      <vt:lpstr>政策法规环境分析</vt:lpstr>
      <vt:lpstr>市场需求与竞争格局</vt:lpstr>
      <vt:lpstr>市场需求分析</vt:lpstr>
      <vt:lpstr>竞争格局概述</vt:lpstr>
      <vt:lpstr>主要厂商及产品特点</vt:lpstr>
      <vt:lpstr>技术创新与研发动态</vt:lpstr>
      <vt:lpstr>关键技术创新成果展示</vt:lpstr>
      <vt:lpstr>研发投入及产出分析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2024-09-24T01:01:45.599</cp:lastPrinted>
  <dcterms:created xsi:type="dcterms:W3CDTF">2024-09-23T17:01:45Z</dcterms:created>
  <dcterms:modified xsi:type="dcterms:W3CDTF">2024-09-23T17:01:46Z</dcterms:modified>
</cp:coreProperties>
</file>