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" ContentType="application/vnd.ms-excel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9698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E7F83766-B10B-4714-9932-ED320A802E61}" type="header">
              <a:rPr sz="1200"/>
              <a:t/>
            </a:fld>
            <a:endParaRPr sz="1200"/>
          </a:p>
        </p:txBody>
      </p:sp>
      <p:sp>
        <p:nvSpPr>
          <p:cNvPr id="29699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endParaRPr sz="1200"/>
          </a:p>
        </p:txBody>
      </p:sp>
      <p:sp>
        <p:nvSpPr>
          <p:cNvPr id="29700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29701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29702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E510359E-A6EA-4AE9-B95B-CA1FD5D881C0}" type="footer">
              <a:rPr sz="1200"/>
              <a:t/>
            </a:fld>
            <a:endParaRPr sz="1200"/>
          </a:p>
        </p:txBody>
      </p:sp>
      <p:sp>
        <p:nvSpPr>
          <p:cNvPr id="29703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70D1869D-C005-4E07-8F5F-26F0D8891BA4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hf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62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43363" name="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43364" name="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lvl="0"/>
            <a:fld id="{1581AFD0-AA9E-49B4-99D6-3A07995BAFE2}" type="header">
              <a:rPr sz="1200"/>
              <a:t/>
            </a:fld>
            <a:endParaRPr sz="1200"/>
          </a:p>
        </p:txBody>
      </p:sp>
      <p:sp>
        <p:nvSpPr>
          <p:cNvPr id="143365" name="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lvl="0" algn="r"/>
            <a:endParaRPr sz="1200"/>
          </a:p>
        </p:txBody>
      </p:sp>
      <p:sp>
        <p:nvSpPr>
          <p:cNvPr id="143366" name=""/>
          <p:cNvSpPr>
            <a:spLocks noGrp="1"/>
          </p:cNvSpPr>
          <p:nvPr>
            <p:ph type="ftr" sz="quarter" idx="4"/>
          </p:nvPr>
        </p:nvSpPr>
        <p:spPr/>
        <p:txBody>
          <a:bodyPr anchor="b" anchorCtr="0"/>
          <a:lstStyle/>
          <a:p>
            <a:pPr lvl="0"/>
            <a:fld id="{87AC1963-A094-401F-A52D-A5F1CD68407D}" type="footer">
              <a:rPr sz="1200"/>
              <a:t/>
            </a:fld>
            <a:endParaRPr sz="1200"/>
          </a:p>
        </p:txBody>
      </p:sp>
      <p:sp>
        <p:nvSpPr>
          <p:cNvPr id="143367" name=""/>
          <p:cNvSpPr>
            <a:spLocks noGrp="1"/>
          </p:cNvSpPr>
          <p:nvPr>
            <p:ph type="sldNum" sz="quarter" idx="5"/>
          </p:nvPr>
        </p:nvSpPr>
        <p:spPr/>
        <p:txBody>
          <a:bodyPr anchor="b" anchorCtr="0"/>
          <a:lstStyle/>
          <a:p>
            <a:pPr lvl="0" algn="r"/>
            <a:fld id="{7AF8132E-248B-4E91-A9A5-3BC23F153B10}" type="slidenum">
              <a:rPr sz="1200"/>
              <a:t>1</a:t>
            </a:fld>
            <a:endParaRPr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057BC-269B-48B2-9351-4DA04C8B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CFD38-51D3-4265-AE38-8962B84F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F5D47-7348-4E76-86DC-92AA8A1A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45AB4-BA94-4F68-A123-E7D5F779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59327-7A4A-4574-B78E-E87EE3BB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54283-0B48-4C3C-9332-CB34000B7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2A18A-FCD0-4872-BA9D-B9D077CA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5F57D-E316-421E-B534-8A8A2212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8241A-0543-4CC8-9CAA-8F2FA38B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6CAFC-8CAC-43AC-971A-80E90417F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7A76-A104-49B8-B713-E8473D9C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02E92EA-14F7-489D-8475-167C153105FF}" type="footer">
              <a:rPr sz="1400" b="1"/>
              <a:t>SHENZHEN INVESTMENT</a:t>
            </a:fld>
            <a:endParaRPr sz="1400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519AD7D-B01C-41B8-A043-5B032B20CC5B}" type="footer">
              <a:rPr sz="1400" b="1"/>
              <a:t>SHENZHEN INVESTMENT</a:t>
            </a:fld>
            <a:endParaRPr sz="1400" b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E0EFD494-C228-4525-9380-B8B0DEE411FD}" type="footer">
              <a:rPr sz="1400" b="1"/>
              <a:t>SHENZHEN INVESTMENT</a:t>
            </a:fld>
            <a:endParaRPr sz="1400" b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2987675" y="616585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7A0FEE5F-7594-4832-929C-EBE3E82CD32D}" type="footer">
              <a:rPr sz="1400" b="1"/>
              <a:t>SHENZHEN INVESTMENT</a:t>
            </a:fld>
            <a:endParaRPr sz="1400" b="1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DC713DD3-DA13-45E9-A519-A7DCC8E62ECD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.xls" TargetMode="Internal" /><Relationship Id="rId3" Type="http://schemas.openxmlformats.org/officeDocument/2006/relationships/image" Target="../media/image2.emf" /><Relationship Id="rId4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xls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.xls" TargetMode="Internal" /><Relationship Id="rId3" Type="http://schemas.openxmlformats.org/officeDocument/2006/relationships/image" Target="../media/image4.emf" /><Relationship Id="rId4" Type="http://schemas.openxmlformats.org/officeDocument/2006/relationships/vmlDrawing" Target="../drawings/vmlDrawing3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7.xls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4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9.xls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5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1.xls" TargetMode="Internal" /><Relationship Id="rId3" Type="http://schemas.openxmlformats.org/officeDocument/2006/relationships/image" Target="../media/image7.emf" /><Relationship Id="rId4" Type="http://schemas.openxmlformats.org/officeDocument/2006/relationships/vmlDrawing" Target="../drawings/vmlDrawing6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3210015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338" name=""/>
          <p:cNvSpPr/>
          <p:nvPr>
            <p:ph type="ctrTitle"/>
          </p:nvPr>
        </p:nvSpPr>
        <p:spPr>
          <a:xfrm>
            <a:off x="533400" y="2276475"/>
            <a:ext cx="7923212" cy="32099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 b="1">
                <a:solidFill>
                  <a:schemeClr val="tx1"/>
                </a:solidFill>
              </a:rPr>
              <a:t>收购荆东高速公路,</a:t>
            </a:r>
            <a:br>
              <a:rPr sz="2800" b="1">
                <a:solidFill>
                  <a:schemeClr val="tx1"/>
                </a:solidFill>
              </a:rPr>
            </a:br>
            <a:r>
              <a:rPr sz="2800" b="1">
                <a:solidFill>
                  <a:schemeClr val="tx1"/>
                </a:solidFill>
              </a:rPr>
              <a:t>分享中国中部的高速增长</a:t>
            </a:r>
            <a:br>
              <a:rPr sz="3200" b="1">
                <a:solidFill>
                  <a:schemeClr val="tx1"/>
                </a:solidFill>
              </a:rPr>
            </a:br>
            <a:br>
              <a:rPr sz="1400" b="1">
                <a:solidFill>
                  <a:schemeClr val="tx1"/>
                </a:solidFill>
              </a:rPr>
            </a:br>
            <a:br>
              <a:rPr sz="1400" b="1">
                <a:solidFill>
                  <a:schemeClr val="tx1"/>
                </a:solidFill>
              </a:rPr>
            </a:br>
            <a:r>
              <a:rPr sz="1600" b="1">
                <a:solidFill>
                  <a:schemeClr val="tx1"/>
                </a:solidFill>
              </a:rPr>
              <a:t>Joe Zhang  </a:t>
            </a:r>
            <a:r>
              <a:rPr sz="1800" b="1"/>
              <a:t>张化桥</a:t>
            </a:r>
            <a:br>
              <a:rPr sz="1800" b="1"/>
            </a:br>
            <a:r>
              <a:rPr sz="1400" b="1">
                <a:solidFill>
                  <a:schemeClr val="tx1"/>
                </a:solidFill>
              </a:rPr>
              <a:t>Chief Operating Officer</a:t>
            </a:r>
            <a:br>
              <a:rPr sz="1400" b="1">
                <a:solidFill>
                  <a:schemeClr val="tx1"/>
                </a:solidFill>
              </a:rPr>
            </a:br>
            <a:r>
              <a:rPr sz="1400" b="1">
                <a:solidFill>
                  <a:schemeClr val="tx1"/>
                </a:solidFill>
              </a:rPr>
              <a:t>&amp; Executive Director</a:t>
            </a:r>
            <a:br>
              <a:rPr sz="3200" b="1">
                <a:solidFill>
                  <a:schemeClr val="tx1"/>
                </a:solidFill>
              </a:rPr>
            </a:br>
            <a:br>
              <a:rPr sz="3200" b="1">
                <a:solidFill>
                  <a:schemeClr val="tx1"/>
                </a:solidFill>
              </a:rPr>
            </a:br>
            <a:r>
              <a:rPr sz="1400" b="1">
                <a:solidFill>
                  <a:schemeClr val="tx1"/>
                </a:solidFill>
              </a:rPr>
              <a:t>2 August 2006</a:t>
            </a:r>
            <a:br>
              <a:rPr sz="1400" b="1">
                <a:solidFill>
                  <a:schemeClr val="tx1"/>
                </a:solidFill>
              </a:rPr>
            </a:br>
            <a:r>
              <a:rPr sz="1800" b="1" u="sng">
                <a:solidFill>
                  <a:srgbClr val="CC3300"/>
                </a:solidFill>
              </a:rPr>
              <a:t>Disclaimers on final page</a:t>
            </a:r>
            <a:endParaRPr sz="1800" b="1" u="sng">
              <a:solidFill>
                <a:srgbClr val="CC3300"/>
              </a:solidFill>
            </a:endParaRPr>
          </a:p>
        </p:txBody>
      </p:sp>
      <p:sp>
        <p:nvSpPr>
          <p:cNvPr id="142339" name=""/>
          <p:cNvSpPr/>
          <p:nvPr>
            <p:ph type="subTitle" idx="1"/>
          </p:nvPr>
        </p:nvSpPr>
        <p:spPr>
          <a:xfrm>
            <a:off x="1403350" y="4005262"/>
            <a:ext cx="6400800" cy="1752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>
                <a:solidFill>
                  <a:srgbClr val="0000FF"/>
                </a:solidFill>
              </a:rPr>
              <a:t> </a:t>
            </a:r>
            <a:endParaRPr sz="1600" b="1">
              <a:solidFill>
                <a:srgbClr val="0000FF"/>
              </a:solidFill>
            </a:endParaRPr>
          </a:p>
        </p:txBody>
      </p:sp>
      <p:pic>
        <p:nvPicPr>
          <p:cNvPr id="14234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50825" y="476250"/>
            <a:ext cx="8574088" cy="17145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234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2342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9CA49CB-3DEF-4AC2-BDC6-2059FB8E0EF8}" type="slidenum">
              <a:rPr sz="1400"/>
              <a:t>1</a:t>
            </a:fld>
            <a:endParaRPr lang="en-US"/>
          </a:p>
        </p:txBody>
      </p:sp>
      <p:sp>
        <p:nvSpPr>
          <p:cNvPr id="14234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DF5DCBE-F228-47D9-8DE8-C330AAA8AB39}" type="footer">
              <a:rPr sz="1400" b="1"/>
              <a:t>SHENZHEN INVESTMENT</a:t>
            </a:fld>
            <a:endParaRPr sz="1400" b="1"/>
          </a:p>
        </p:txBody>
      </p:sp>
      <p:sp>
        <p:nvSpPr>
          <p:cNvPr id="142344" name="TextBox 1423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03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处理中的资产</a:t>
            </a:r>
          </a:p>
        </p:txBody>
      </p:sp>
      <p:sp>
        <p:nvSpPr>
          <p:cNvPr id="17203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 </a:t>
            </a:r>
          </a:p>
        </p:txBody>
      </p:sp>
      <p:sp>
        <p:nvSpPr>
          <p:cNvPr id="172036" name=""/>
          <p:cNvSpPr/>
          <p:nvPr/>
        </p:nvSpPr>
        <p:spPr>
          <a:xfrm>
            <a:off x="1979612" y="1557338"/>
            <a:ext cx="1655762" cy="382588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t>City Govt</a:t>
            </a:r>
          </a:p>
        </p:txBody>
      </p:sp>
      <p:sp>
        <p:nvSpPr>
          <p:cNvPr id="172037" name=""/>
          <p:cNvSpPr/>
          <p:nvPr/>
        </p:nvSpPr>
        <p:spPr>
          <a:xfrm>
            <a:off x="4572000" y="1557338"/>
            <a:ext cx="1152525" cy="382588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t>Public</a:t>
            </a:r>
          </a:p>
        </p:txBody>
      </p:sp>
      <p:sp>
        <p:nvSpPr>
          <p:cNvPr id="172038" name=""/>
          <p:cNvSpPr/>
          <p:nvPr/>
        </p:nvSpPr>
        <p:spPr>
          <a:xfrm>
            <a:off x="2771775" y="1989138"/>
            <a:ext cx="936625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 b="1"/>
              <a:t>55.9%</a:t>
            </a:r>
            <a:endParaRPr sz="1200" b="1"/>
          </a:p>
        </p:txBody>
      </p:sp>
      <p:sp>
        <p:nvSpPr>
          <p:cNvPr id="172039" name=""/>
          <p:cNvSpPr/>
          <p:nvPr/>
        </p:nvSpPr>
        <p:spPr>
          <a:xfrm>
            <a:off x="4787900" y="1989138"/>
            <a:ext cx="574675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 b="1"/>
              <a:t>44%</a:t>
            </a:r>
            <a:endParaRPr sz="1200" b="1"/>
          </a:p>
        </p:txBody>
      </p:sp>
      <p:sp>
        <p:nvSpPr>
          <p:cNvPr id="172040" name=""/>
          <p:cNvSpPr/>
          <p:nvPr/>
        </p:nvSpPr>
        <p:spPr>
          <a:xfrm>
            <a:off x="1547812" y="2636838"/>
            <a:ext cx="3384550" cy="352425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1600" b="1">
                <a:solidFill>
                  <a:srgbClr val="CC3300"/>
                </a:solidFill>
              </a:rPr>
              <a:t>SHENZHEN INVESTMENT</a:t>
            </a:r>
            <a:r>
              <a:rPr sz="1600">
                <a:solidFill>
                  <a:srgbClr val="CC3300"/>
                </a:solidFill>
              </a:rPr>
              <a:t> (</a:t>
            </a:r>
            <a:r>
              <a:rPr sz="1600" b="1">
                <a:solidFill>
                  <a:srgbClr val="CC3300"/>
                </a:solidFill>
              </a:rPr>
              <a:t>0604</a:t>
            </a:r>
            <a:r>
              <a:rPr sz="1600">
                <a:solidFill>
                  <a:srgbClr val="CC3300"/>
                </a:solidFill>
              </a:rPr>
              <a:t>)</a:t>
            </a:r>
            <a:endParaRPr sz="1600">
              <a:solidFill>
                <a:srgbClr val="CC3300"/>
              </a:solidFill>
            </a:endParaRPr>
          </a:p>
        </p:txBody>
      </p:sp>
      <p:sp>
        <p:nvSpPr>
          <p:cNvPr id="172041" name=""/>
          <p:cNvSpPr/>
          <p:nvPr/>
        </p:nvSpPr>
        <p:spPr>
          <a:xfrm>
            <a:off x="611188" y="3860800"/>
            <a:ext cx="1079500" cy="528638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sz="1100" b="1"/>
              <a:t>Property</a:t>
            </a:r>
            <a:endParaRPr sz="1100" b="1"/>
          </a:p>
          <a:p>
            <a:pPr marL="342900" lvl="0" indent="-342900">
              <a:spcBef>
                <a:spcPct val="50000"/>
              </a:spcBef>
            </a:pPr>
            <a:r>
              <a:rPr sz="1100" b="1"/>
              <a:t>development</a:t>
            </a:r>
            <a:endParaRPr sz="1100" b="1" u="sng"/>
          </a:p>
        </p:txBody>
      </p:sp>
      <p:sp>
        <p:nvSpPr>
          <p:cNvPr id="172042" name=""/>
          <p:cNvSpPr/>
          <p:nvPr/>
        </p:nvSpPr>
        <p:spPr>
          <a:xfrm>
            <a:off x="1835150" y="3933825"/>
            <a:ext cx="936625" cy="473075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1200" b="1"/>
              <a:t>Road King</a:t>
            </a:r>
            <a:endParaRPr sz="1200" b="1"/>
          </a:p>
        </p:txBody>
      </p:sp>
      <p:sp>
        <p:nvSpPr>
          <p:cNvPr id="172043" name=""/>
          <p:cNvSpPr/>
          <p:nvPr/>
        </p:nvSpPr>
        <p:spPr>
          <a:xfrm>
            <a:off x="4500562" y="4005262"/>
            <a:ext cx="762000" cy="639762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1400" b="1"/>
              <a:t>Cable </a:t>
            </a:r>
            <a:endParaRPr sz="1400" b="1"/>
          </a:p>
          <a:p>
            <a:pPr lvl="0" algn="ctr">
              <a:spcBef>
                <a:spcPct val="50000"/>
              </a:spcBef>
            </a:pPr>
            <a:r>
              <a:rPr sz="1400" b="1"/>
              <a:t>TV</a:t>
            </a:r>
            <a:endParaRPr sz="1400" b="1"/>
          </a:p>
        </p:txBody>
      </p:sp>
      <p:sp>
        <p:nvSpPr>
          <p:cNvPr id="172044" name=""/>
          <p:cNvSpPr/>
          <p:nvPr/>
        </p:nvSpPr>
        <p:spPr>
          <a:xfrm>
            <a:off x="5435600" y="3933825"/>
            <a:ext cx="1079500" cy="1235075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50000"/>
              </a:spcBef>
            </a:pPr>
            <a:r>
              <a:rPr sz="1400" b="1"/>
              <a:t>Industrial</a:t>
            </a:r>
            <a:endParaRPr sz="1400" b="1"/>
          </a:p>
          <a:p>
            <a:pPr marL="342900" lvl="0" indent="-342900">
              <a:spcBef>
                <a:spcPct val="50000"/>
              </a:spcBef>
              <a:buAutoNum type="arabicParenBoth"/>
            </a:pPr>
            <a:r>
              <a:rPr sz="1200"/>
              <a:t>Color Display</a:t>
            </a:r>
            <a:endParaRPr sz="1200"/>
          </a:p>
          <a:p>
            <a:pPr marL="342900" lvl="0" indent="-342900">
              <a:spcBef>
                <a:spcPct val="50000"/>
              </a:spcBef>
              <a:buAutoNum type="arabicParenBoth"/>
            </a:pPr>
            <a:r>
              <a:rPr sz="1200"/>
              <a:t>PJLD, metal</a:t>
            </a:r>
            <a:endParaRPr sz="1200"/>
          </a:p>
        </p:txBody>
      </p:sp>
      <p:sp>
        <p:nvSpPr>
          <p:cNvPr id="172045" name=""/>
          <p:cNvSpPr/>
          <p:nvPr/>
        </p:nvSpPr>
        <p:spPr>
          <a:xfrm>
            <a:off x="6804025" y="3860800"/>
            <a:ext cx="790575" cy="639762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1400" b="1"/>
              <a:t>Mawan </a:t>
            </a:r>
            <a:endParaRPr sz="1400" b="1"/>
          </a:p>
          <a:p>
            <a:pPr lvl="0" algn="ctr">
              <a:spcBef>
                <a:spcPct val="50000"/>
              </a:spcBef>
            </a:pPr>
            <a:r>
              <a:rPr sz="1400" b="1"/>
              <a:t>Power</a:t>
            </a:r>
            <a:endParaRPr sz="1400" b="1"/>
          </a:p>
        </p:txBody>
      </p:sp>
      <p:cxnSp>
        <p:nvCxnSpPr>
          <p:cNvPr id="172046" name=""/>
          <p:cNvCxnSpPr/>
          <p:nvPr/>
        </p:nvCxnSpPr>
        <p:spPr>
          <a:xfrm flipH="1">
            <a:off x="5292725" y="1989138"/>
            <a:ext cx="0" cy="431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47" name=""/>
          <p:cNvCxnSpPr/>
          <p:nvPr/>
        </p:nvCxnSpPr>
        <p:spPr>
          <a:xfrm>
            <a:off x="2771775" y="2420938"/>
            <a:ext cx="252095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48" name=""/>
          <p:cNvCxnSpPr/>
          <p:nvPr/>
        </p:nvCxnSpPr>
        <p:spPr>
          <a:xfrm flipH="1">
            <a:off x="3851275" y="2420938"/>
            <a:ext cx="0" cy="2159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49" name=""/>
          <p:cNvCxnSpPr/>
          <p:nvPr/>
        </p:nvCxnSpPr>
        <p:spPr>
          <a:xfrm flipH="1">
            <a:off x="3851275" y="2997200"/>
            <a:ext cx="0" cy="2889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50" name=""/>
          <p:cNvCxnSpPr/>
          <p:nvPr/>
        </p:nvCxnSpPr>
        <p:spPr>
          <a:xfrm>
            <a:off x="1403350" y="3284538"/>
            <a:ext cx="7162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51" name=""/>
          <p:cNvCxnSpPr/>
          <p:nvPr/>
        </p:nvCxnSpPr>
        <p:spPr>
          <a:xfrm flipH="1">
            <a:off x="1403350" y="3284538"/>
            <a:ext cx="0" cy="57467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52" name=""/>
          <p:cNvCxnSpPr/>
          <p:nvPr/>
        </p:nvCxnSpPr>
        <p:spPr>
          <a:xfrm flipH="1">
            <a:off x="2555875" y="3284538"/>
            <a:ext cx="0" cy="6492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53" name=""/>
          <p:cNvCxnSpPr/>
          <p:nvPr/>
        </p:nvCxnSpPr>
        <p:spPr>
          <a:xfrm flipH="1">
            <a:off x="5003800" y="3284538"/>
            <a:ext cx="4762" cy="7286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54" name=""/>
          <p:cNvCxnSpPr/>
          <p:nvPr/>
        </p:nvCxnSpPr>
        <p:spPr>
          <a:xfrm flipH="1">
            <a:off x="5940425" y="3284538"/>
            <a:ext cx="0" cy="6477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55" name=""/>
          <p:cNvCxnSpPr/>
          <p:nvPr/>
        </p:nvCxnSpPr>
        <p:spPr>
          <a:xfrm flipH="1">
            <a:off x="7092950" y="3284538"/>
            <a:ext cx="6350" cy="5127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72056" name=""/>
          <p:cNvSpPr/>
          <p:nvPr/>
        </p:nvSpPr>
        <p:spPr>
          <a:xfrm>
            <a:off x="1979612" y="3500438"/>
            <a:ext cx="6477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 b="1"/>
              <a:t>24.3%</a:t>
            </a:r>
            <a:endParaRPr sz="1200" b="1"/>
          </a:p>
        </p:txBody>
      </p:sp>
      <p:sp>
        <p:nvSpPr>
          <p:cNvPr id="172057" name=""/>
          <p:cNvSpPr/>
          <p:nvPr/>
        </p:nvSpPr>
        <p:spPr>
          <a:xfrm>
            <a:off x="4932362" y="3573462"/>
            <a:ext cx="649288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 b="1"/>
              <a:t>31.1%</a:t>
            </a:r>
            <a:endParaRPr sz="1200" b="1"/>
          </a:p>
        </p:txBody>
      </p:sp>
      <p:sp>
        <p:nvSpPr>
          <p:cNvPr id="172058" name=""/>
          <p:cNvSpPr/>
          <p:nvPr/>
        </p:nvSpPr>
        <p:spPr>
          <a:xfrm>
            <a:off x="6588125" y="3500438"/>
            <a:ext cx="8636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 b="1"/>
              <a:t>19%</a:t>
            </a:r>
            <a:endParaRPr sz="1200" b="1"/>
          </a:p>
        </p:txBody>
      </p:sp>
      <p:cxnSp>
        <p:nvCxnSpPr>
          <p:cNvPr id="172059" name=""/>
          <p:cNvCxnSpPr/>
          <p:nvPr/>
        </p:nvCxnSpPr>
        <p:spPr>
          <a:xfrm flipH="1">
            <a:off x="2771775" y="1989138"/>
            <a:ext cx="0" cy="431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72060" name=""/>
          <p:cNvSpPr/>
          <p:nvPr/>
        </p:nvSpPr>
        <p:spPr>
          <a:xfrm>
            <a:off x="684212" y="4724400"/>
            <a:ext cx="1008062" cy="747712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/>
              <a:t>Property investment</a:t>
            </a:r>
            <a:endParaRPr sz="1200"/>
          </a:p>
          <a:p>
            <a:pPr lvl="0">
              <a:spcBef>
                <a:spcPct val="50000"/>
              </a:spcBef>
            </a:pPr>
            <a:r>
              <a:rPr sz="1200"/>
              <a:t>(HK$2bn)</a:t>
            </a:r>
            <a:endParaRPr sz="1200"/>
          </a:p>
        </p:txBody>
      </p:sp>
      <p:sp>
        <p:nvSpPr>
          <p:cNvPr id="172061" name=""/>
          <p:cNvSpPr/>
          <p:nvPr/>
        </p:nvSpPr>
        <p:spPr>
          <a:xfrm>
            <a:off x="7956550" y="3789362"/>
            <a:ext cx="936625" cy="290512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sz="1200"/>
              <a:t>Transport</a:t>
            </a:r>
            <a:endParaRPr sz="1200"/>
          </a:p>
        </p:txBody>
      </p:sp>
      <p:cxnSp>
        <p:nvCxnSpPr>
          <p:cNvPr id="172062" name=""/>
          <p:cNvCxnSpPr/>
          <p:nvPr/>
        </p:nvCxnSpPr>
        <p:spPr>
          <a:xfrm flipH="1">
            <a:off x="8532812" y="3284538"/>
            <a:ext cx="0" cy="50323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72063" name=""/>
          <p:cNvSpPr/>
          <p:nvPr/>
        </p:nvSpPr>
        <p:spPr>
          <a:xfrm>
            <a:off x="8027988" y="3429000"/>
            <a:ext cx="59055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 b="1"/>
              <a:t>80%</a:t>
            </a:r>
            <a:endParaRPr sz="1200" b="1"/>
          </a:p>
        </p:txBody>
      </p:sp>
      <p:cxnSp>
        <p:nvCxnSpPr>
          <p:cNvPr id="172064" name=""/>
          <p:cNvCxnSpPr/>
          <p:nvPr/>
        </p:nvCxnSpPr>
        <p:spPr>
          <a:xfrm flipH="1">
            <a:off x="1187450" y="4437062"/>
            <a:ext cx="0" cy="28733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72065" name=""/>
          <p:cNvCxnSpPr/>
          <p:nvPr/>
        </p:nvCxnSpPr>
        <p:spPr>
          <a:xfrm flipV="1">
            <a:off x="3348038" y="2492375"/>
            <a:ext cx="2160588" cy="28082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72066" name=""/>
          <p:cNvSpPr/>
          <p:nvPr/>
        </p:nvSpPr>
        <p:spPr>
          <a:xfrm>
            <a:off x="4284662" y="5373688"/>
            <a:ext cx="4608512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400" b="1">
                <a:solidFill>
                  <a:srgbClr val="CC3300"/>
                </a:solidFill>
              </a:rPr>
              <a:t>For sale</a:t>
            </a:r>
            <a:endParaRPr sz="2400" b="1">
              <a:solidFill>
                <a:srgbClr val="CC3300"/>
              </a:solidFill>
            </a:endParaRPr>
          </a:p>
        </p:txBody>
      </p:sp>
      <p:cxnSp>
        <p:nvCxnSpPr>
          <p:cNvPr id="172067" name=""/>
          <p:cNvCxnSpPr/>
          <p:nvPr/>
        </p:nvCxnSpPr>
        <p:spPr>
          <a:xfrm flipH="1">
            <a:off x="3348038" y="3284538"/>
            <a:ext cx="0" cy="7207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72068" name=""/>
          <p:cNvSpPr/>
          <p:nvPr/>
        </p:nvSpPr>
        <p:spPr>
          <a:xfrm>
            <a:off x="2916238" y="4005262"/>
            <a:ext cx="1079500" cy="473075"/>
          </a:xfrm>
          <a:prstGeom prst="rect">
            <a:avLst/>
          </a:prstGeom>
          <a:noFill/>
          <a:ln w="15875">
            <a:solidFill>
              <a:srgbClr val="00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1200" b="1"/>
              <a:t>Jingdong Expressway</a:t>
            </a:r>
            <a:endParaRPr sz="1200" b="1"/>
          </a:p>
        </p:txBody>
      </p:sp>
      <p:sp>
        <p:nvSpPr>
          <p:cNvPr id="172069" name=""/>
          <p:cNvSpPr/>
          <p:nvPr/>
        </p:nvSpPr>
        <p:spPr>
          <a:xfrm>
            <a:off x="3348038" y="3573462"/>
            <a:ext cx="720725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200" b="1"/>
              <a:t>91%</a:t>
            </a:r>
            <a:endParaRPr sz="1200" b="1"/>
          </a:p>
        </p:txBody>
      </p:sp>
      <p:sp>
        <p:nvSpPr>
          <p:cNvPr id="17207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207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4A9C8C8E-AC1A-4387-B255-6D31C1B7AA41}" type="slidenum">
              <a:rPr sz="1400"/>
              <a:t>2</a:t>
            </a:fld>
            <a:endParaRPr lang="en-US"/>
          </a:p>
        </p:txBody>
      </p:sp>
      <p:sp>
        <p:nvSpPr>
          <p:cNvPr id="17207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8843435-9EA4-474A-B167-5AB857D82875}" type="footer">
              <a:rPr sz="1400" b="1"/>
              <a:t>SHENZHEN INVESTMENT</a:t>
            </a:fld>
            <a:endParaRPr sz="1400" b="1"/>
          </a:p>
        </p:txBody>
      </p:sp>
      <p:sp>
        <p:nvSpPr>
          <p:cNvPr id="172073" name="TextBox 1720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3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我们公司的三个主要风险</a:t>
            </a:r>
          </a:p>
        </p:txBody>
      </p:sp>
      <p:sp>
        <p:nvSpPr>
          <p:cNvPr id="18534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我们是国有企业，受到比民营企业更严的监管，因此，效率较低。</a:t>
            </a:r>
          </a:p>
          <a:p>
            <a:pPr lvl="0"/>
            <a:r>
              <a:t>我们的激励机制不如民营企业的有效。</a:t>
            </a:r>
          </a:p>
          <a:p>
            <a:pPr lvl="0"/>
            <a:r>
              <a:t>我们的房地产业务周期性较强，而且有政策风险。对一些联营公司的控制较弱，我们正在将它们卖掉。</a:t>
            </a:r>
          </a:p>
        </p:txBody>
      </p:sp>
      <p:sp>
        <p:nvSpPr>
          <p:cNvPr id="1853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8534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75B4395A-F82E-4764-A9D1-83E13B616423}" type="slidenum">
              <a:rPr sz="1400"/>
              <a:t>3</a:t>
            </a:fld>
            <a:endParaRPr lang="en-US"/>
          </a:p>
        </p:txBody>
      </p:sp>
      <p:sp>
        <p:nvSpPr>
          <p:cNvPr id="1853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4E8CD73-6043-4645-B658-A6EEE1B96A6C}" type="footer">
              <a:rPr sz="1400" b="1"/>
              <a:t>SHENZHEN INVESTMENT</a:t>
            </a:fld>
            <a:endParaRPr sz="1400" b="1"/>
          </a:p>
        </p:txBody>
      </p:sp>
      <p:sp>
        <p:nvSpPr>
          <p:cNvPr id="185351" name="TextBox 1853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41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/>
              <a:t>Jingdong Expressway</a:t>
            </a:r>
            <a:br>
              <a:rPr sz="4000"/>
            </a:br>
            <a:r>
              <a:rPr sz="3200" b="1"/>
              <a:t>荆东: </a:t>
            </a:r>
            <a:r>
              <a:rPr lang="zh-CN" altLang="zh-CN" sz="3200" b="1"/>
              <a:t>湖北荆州 - 湖南东岳庙</a:t>
            </a:r>
            <a:endParaRPr lang="zh-CN" altLang="zh-CN" sz="3200" b="1"/>
          </a:p>
        </p:txBody>
      </p:sp>
      <p:sp>
        <p:nvSpPr>
          <p:cNvPr id="14541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000"/>
              <a:t>63 公里，双向, 4车道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国家干线</a:t>
            </a:r>
            <a:r>
              <a:rPr sz="2000">
                <a:solidFill>
                  <a:srgbClr val="FF0066"/>
                </a:solidFill>
              </a:rPr>
              <a:t>二广线</a:t>
            </a:r>
            <a:r>
              <a:rPr sz="2000"/>
              <a:t>的一部分 (从内蒙到山西、河南、湖北、湖南、广东）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207国道与沪蓉干线连接点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许多高架结构（9座桥)，因此，政府同意我们收取较高的收费。 我们预计维护成本会降低。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连接湖北中部唯一的长江大桥: 荆州桥。向西下一座桥在宜昌（距离110公里），向东下一座桥在武汉（距离240公里）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经营期：从06年8月起31年(提前竣工)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预计投资的IRR: 10.6%（内部）；14.7%（根据西门预测）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 u="sng"/>
              <a:t>市场为基础的每股 NAV </a:t>
            </a:r>
            <a:r>
              <a:rPr sz="2000" u="sng">
                <a:solidFill>
                  <a:srgbClr val="FF0066"/>
                </a:solidFill>
              </a:rPr>
              <a:t>增加</a:t>
            </a:r>
            <a:r>
              <a:rPr sz="2000" u="sng"/>
              <a:t>HK$0.35-0.50,</a:t>
            </a:r>
            <a:r>
              <a:rPr sz="2000" u="sng">
                <a:solidFill>
                  <a:srgbClr val="FF0066"/>
                </a:solidFill>
              </a:rPr>
              <a:t> 巩固我们的基建板块, 并增强长期稳定收入。</a:t>
            </a:r>
            <a:endParaRPr sz="2000" u="sng">
              <a:solidFill>
                <a:srgbClr val="FF0066"/>
              </a:solidFill>
            </a:endParaRPr>
          </a:p>
        </p:txBody>
      </p:sp>
      <p:sp>
        <p:nvSpPr>
          <p:cNvPr id="1454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541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B08AA23F-493F-4B66-A402-2CBD0F2103BC}" type="slidenum">
              <a:rPr sz="1400"/>
              <a:t>4</a:t>
            </a:fld>
            <a:endParaRPr lang="en-US"/>
          </a:p>
        </p:txBody>
      </p:sp>
      <p:sp>
        <p:nvSpPr>
          <p:cNvPr id="1454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923717D-D838-44B1-A13D-E8C5D50ECBA6}" type="footer">
              <a:rPr sz="1400" b="1"/>
              <a:t>SHENZHEN INVESTMENT</a:t>
            </a:fld>
            <a:endParaRPr sz="1400" b="1"/>
          </a:p>
        </p:txBody>
      </p:sp>
      <p:sp>
        <p:nvSpPr>
          <p:cNvPr id="145415" name="TextBox 1454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8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 b="1">
                <a:solidFill>
                  <a:schemeClr val="tx1"/>
                </a:solidFill>
              </a:rPr>
              <a:t>连接东西</a:t>
            </a:r>
            <a:br>
              <a:rPr sz="3200" b="1">
                <a:solidFill>
                  <a:schemeClr val="tx1"/>
                </a:solidFill>
              </a:rPr>
            </a:br>
            <a:r>
              <a:rPr sz="2400">
                <a:solidFill>
                  <a:srgbClr val="CC3300"/>
                </a:solidFill>
              </a:rPr>
              <a:t>张家界在西南边</a:t>
            </a:r>
            <a:endParaRPr sz="2400">
              <a:solidFill>
                <a:srgbClr val="CC3300"/>
              </a:solidFill>
            </a:endParaRPr>
          </a:p>
        </p:txBody>
      </p:sp>
      <p:sp>
        <p:nvSpPr>
          <p:cNvPr id="174083" name=""/>
          <p:cNvSpPr/>
          <p:nvPr/>
        </p:nvSpPr>
        <p:spPr>
          <a:xfrm>
            <a:off x="3995738" y="1557338"/>
            <a:ext cx="660400" cy="4824412"/>
          </a:xfrm>
          <a:custGeom>
            <a:rect l="l" t="t" r="r" b="b"/>
            <a:pathLst>
              <a:path w="416" h="3039">
                <a:moveTo>
                  <a:pt x="53" y="0"/>
                </a:moveTo>
                <a:cubicBezTo>
                  <a:pt x="79" y="94"/>
                  <a:pt x="106" y="189"/>
                  <a:pt x="99" y="272"/>
                </a:cubicBezTo>
                <a:cubicBezTo>
                  <a:pt x="92" y="355"/>
                  <a:pt x="16" y="408"/>
                  <a:pt x="8" y="499"/>
                </a:cubicBezTo>
                <a:cubicBezTo>
                  <a:pt x="0" y="590"/>
                  <a:pt x="38" y="718"/>
                  <a:pt x="53" y="816"/>
                </a:cubicBezTo>
                <a:cubicBezTo>
                  <a:pt x="68" y="914"/>
                  <a:pt x="84" y="1021"/>
                  <a:pt x="99" y="1089"/>
                </a:cubicBezTo>
                <a:cubicBezTo>
                  <a:pt x="114" y="1157"/>
                  <a:pt x="129" y="1180"/>
                  <a:pt x="144" y="1225"/>
                </a:cubicBezTo>
                <a:cubicBezTo>
                  <a:pt x="159" y="1270"/>
                  <a:pt x="174" y="1331"/>
                  <a:pt x="189" y="1361"/>
                </a:cubicBezTo>
                <a:cubicBezTo>
                  <a:pt x="204" y="1391"/>
                  <a:pt x="227" y="1361"/>
                  <a:pt x="235" y="1406"/>
                </a:cubicBezTo>
                <a:cubicBezTo>
                  <a:pt x="243" y="1451"/>
                  <a:pt x="228" y="1550"/>
                  <a:pt x="235" y="1633"/>
                </a:cubicBezTo>
                <a:cubicBezTo>
                  <a:pt x="242" y="1716"/>
                  <a:pt x="288" y="1830"/>
                  <a:pt x="280" y="1905"/>
                </a:cubicBezTo>
                <a:cubicBezTo>
                  <a:pt x="272" y="1980"/>
                  <a:pt x="204" y="2003"/>
                  <a:pt x="189" y="2086"/>
                </a:cubicBezTo>
                <a:cubicBezTo>
                  <a:pt x="174" y="2169"/>
                  <a:pt x="151" y="2245"/>
                  <a:pt x="189" y="2404"/>
                </a:cubicBezTo>
                <a:cubicBezTo>
                  <a:pt x="227" y="2563"/>
                  <a:pt x="378" y="2933"/>
                  <a:pt x="416" y="3039"/>
                </a:cubicBezTo>
              </a:path>
            </a:pathLst>
          </a:custGeom>
          <a:noFill/>
          <a:ln w="12700">
            <a:solidFill>
              <a:srgbClr val="800000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84" name=""/>
          <p:cNvSpPr/>
          <p:nvPr/>
        </p:nvSpPr>
        <p:spPr>
          <a:xfrm>
            <a:off x="1187450" y="1484312"/>
            <a:ext cx="2808288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Erlianhaote (Inner Mongolia)</a:t>
            </a:r>
            <a:endParaRPr sz="1400" b="1"/>
          </a:p>
        </p:txBody>
      </p:sp>
      <p:sp>
        <p:nvSpPr>
          <p:cNvPr id="174085" name=""/>
          <p:cNvSpPr/>
          <p:nvPr/>
        </p:nvSpPr>
        <p:spPr>
          <a:xfrm>
            <a:off x="3419475" y="4437062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Jingzhou</a:t>
            </a:r>
            <a:endParaRPr sz="1400" b="1"/>
          </a:p>
        </p:txBody>
      </p:sp>
      <p:sp>
        <p:nvSpPr>
          <p:cNvPr id="174086" name=""/>
          <p:cNvSpPr/>
          <p:nvPr/>
        </p:nvSpPr>
        <p:spPr>
          <a:xfrm>
            <a:off x="4356100" y="4868862"/>
            <a:ext cx="1368425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Dongyuemiao</a:t>
            </a:r>
            <a:endParaRPr sz="1400" b="1"/>
          </a:p>
        </p:txBody>
      </p:sp>
      <p:sp>
        <p:nvSpPr>
          <p:cNvPr id="174087" name=""/>
          <p:cNvSpPr/>
          <p:nvPr/>
        </p:nvSpPr>
        <p:spPr>
          <a:xfrm>
            <a:off x="4787900" y="5876925"/>
            <a:ext cx="13763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Guangzhou</a:t>
            </a:r>
            <a:endParaRPr sz="1400" b="1"/>
          </a:p>
        </p:txBody>
      </p:sp>
      <p:sp>
        <p:nvSpPr>
          <p:cNvPr id="174088" name=""/>
          <p:cNvSpPr/>
          <p:nvPr/>
        </p:nvSpPr>
        <p:spPr>
          <a:xfrm>
            <a:off x="3995738" y="1484312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89" name=""/>
          <p:cNvSpPr/>
          <p:nvPr/>
        </p:nvSpPr>
        <p:spPr>
          <a:xfrm>
            <a:off x="3962400" y="2133600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90" name=""/>
          <p:cNvSpPr/>
          <p:nvPr/>
        </p:nvSpPr>
        <p:spPr>
          <a:xfrm>
            <a:off x="4038600" y="2819400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91" name=""/>
          <p:cNvSpPr/>
          <p:nvPr/>
        </p:nvSpPr>
        <p:spPr>
          <a:xfrm>
            <a:off x="4114800" y="1905000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Taiyuan</a:t>
            </a:r>
            <a:endParaRPr sz="1400" b="1"/>
          </a:p>
        </p:txBody>
      </p:sp>
      <p:sp>
        <p:nvSpPr>
          <p:cNvPr id="174092" name=""/>
          <p:cNvSpPr/>
          <p:nvPr/>
        </p:nvSpPr>
        <p:spPr>
          <a:xfrm>
            <a:off x="3124200" y="2667000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Luoyang</a:t>
            </a:r>
            <a:endParaRPr sz="1400" b="1"/>
          </a:p>
        </p:txBody>
      </p:sp>
      <p:sp>
        <p:nvSpPr>
          <p:cNvPr id="174093" name=""/>
          <p:cNvSpPr/>
          <p:nvPr/>
        </p:nvSpPr>
        <p:spPr>
          <a:xfrm>
            <a:off x="4343400" y="4495800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94" name=""/>
          <p:cNvSpPr/>
          <p:nvPr/>
        </p:nvSpPr>
        <p:spPr>
          <a:xfrm>
            <a:off x="4191000" y="4953000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95" name=""/>
          <p:cNvSpPr/>
          <p:nvPr/>
        </p:nvSpPr>
        <p:spPr>
          <a:xfrm>
            <a:off x="3276600" y="5257800"/>
            <a:ext cx="9906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Changde</a:t>
            </a:r>
            <a:endParaRPr sz="1400" b="1"/>
          </a:p>
        </p:txBody>
      </p:sp>
      <p:sp>
        <p:nvSpPr>
          <p:cNvPr id="174096" name=""/>
          <p:cNvSpPr/>
          <p:nvPr/>
        </p:nvSpPr>
        <p:spPr>
          <a:xfrm>
            <a:off x="4572000" y="6237288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97" name=""/>
          <p:cNvSpPr/>
          <p:nvPr/>
        </p:nvSpPr>
        <p:spPr>
          <a:xfrm>
            <a:off x="5292725" y="4292600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098" name=""/>
          <p:cNvSpPr/>
          <p:nvPr/>
        </p:nvSpPr>
        <p:spPr>
          <a:xfrm>
            <a:off x="5724525" y="3716338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Hefei</a:t>
            </a:r>
            <a:endParaRPr sz="1400" b="1"/>
          </a:p>
        </p:txBody>
      </p:sp>
      <p:sp>
        <p:nvSpPr>
          <p:cNvPr id="174099" name=""/>
          <p:cNvSpPr/>
          <p:nvPr/>
        </p:nvSpPr>
        <p:spPr>
          <a:xfrm>
            <a:off x="4284662" y="4581525"/>
            <a:ext cx="155575" cy="381000"/>
          </a:xfrm>
          <a:custGeom>
            <a:rect l="l" t="t" r="r" b="b"/>
            <a:pathLst>
              <a:path w="98" h="226">
                <a:moveTo>
                  <a:pt x="98" y="0"/>
                </a:moveTo>
                <a:cubicBezTo>
                  <a:pt x="82" y="11"/>
                  <a:pt x="67" y="22"/>
                  <a:pt x="52" y="45"/>
                </a:cubicBezTo>
                <a:cubicBezTo>
                  <a:pt x="37" y="68"/>
                  <a:pt x="14" y="106"/>
                  <a:pt x="7" y="136"/>
                </a:cubicBezTo>
                <a:cubicBezTo>
                  <a:pt x="0" y="166"/>
                  <a:pt x="3" y="196"/>
                  <a:pt x="7" y="227"/>
                </a:cubicBezTo>
              </a:path>
            </a:pathLst>
          </a:custGeom>
          <a:noFill/>
          <a:ln w="44450">
            <a:solidFill>
              <a:srgbClr val="FF0000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00" name=""/>
          <p:cNvSpPr/>
          <p:nvPr/>
        </p:nvSpPr>
        <p:spPr>
          <a:xfrm>
            <a:off x="1331912" y="3429000"/>
            <a:ext cx="6264275" cy="1092200"/>
          </a:xfrm>
          <a:custGeom>
            <a:rect l="l" t="t" r="r" b="b"/>
            <a:pathLst>
              <a:path w="3946" h="688">
                <a:moveTo>
                  <a:pt x="0" y="454"/>
                </a:moveTo>
                <a:cubicBezTo>
                  <a:pt x="117" y="469"/>
                  <a:pt x="235" y="484"/>
                  <a:pt x="318" y="499"/>
                </a:cubicBezTo>
                <a:cubicBezTo>
                  <a:pt x="401" y="514"/>
                  <a:pt x="431" y="537"/>
                  <a:pt x="499" y="545"/>
                </a:cubicBezTo>
                <a:cubicBezTo>
                  <a:pt x="567" y="553"/>
                  <a:pt x="628" y="538"/>
                  <a:pt x="726" y="545"/>
                </a:cubicBezTo>
                <a:cubicBezTo>
                  <a:pt x="824" y="552"/>
                  <a:pt x="983" y="583"/>
                  <a:pt x="1089" y="590"/>
                </a:cubicBezTo>
                <a:cubicBezTo>
                  <a:pt x="1195" y="597"/>
                  <a:pt x="1248" y="583"/>
                  <a:pt x="1361" y="590"/>
                </a:cubicBezTo>
                <a:cubicBezTo>
                  <a:pt x="1474" y="597"/>
                  <a:pt x="1663" y="620"/>
                  <a:pt x="1769" y="635"/>
                </a:cubicBezTo>
                <a:cubicBezTo>
                  <a:pt x="1875" y="650"/>
                  <a:pt x="1890" y="688"/>
                  <a:pt x="1996" y="681"/>
                </a:cubicBezTo>
                <a:cubicBezTo>
                  <a:pt x="2102" y="674"/>
                  <a:pt x="2283" y="620"/>
                  <a:pt x="2404" y="590"/>
                </a:cubicBezTo>
                <a:cubicBezTo>
                  <a:pt x="2525" y="560"/>
                  <a:pt x="2548" y="544"/>
                  <a:pt x="2722" y="499"/>
                </a:cubicBezTo>
                <a:cubicBezTo>
                  <a:pt x="2896" y="454"/>
                  <a:pt x="3244" y="401"/>
                  <a:pt x="3448" y="318"/>
                </a:cubicBezTo>
                <a:cubicBezTo>
                  <a:pt x="3652" y="235"/>
                  <a:pt x="3799" y="117"/>
                  <a:pt x="3946" y="0"/>
                </a:cubicBezTo>
              </a:path>
            </a:pathLst>
          </a:cu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01" name=""/>
          <p:cNvSpPr/>
          <p:nvPr/>
        </p:nvSpPr>
        <p:spPr>
          <a:xfrm>
            <a:off x="1331912" y="4076700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02" name=""/>
          <p:cNvSpPr/>
          <p:nvPr/>
        </p:nvSpPr>
        <p:spPr>
          <a:xfrm>
            <a:off x="7596188" y="3357562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03" name=""/>
          <p:cNvSpPr/>
          <p:nvPr/>
        </p:nvSpPr>
        <p:spPr>
          <a:xfrm>
            <a:off x="7596188" y="3141662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Shanghai</a:t>
            </a:r>
            <a:endParaRPr sz="1400" b="1"/>
          </a:p>
        </p:txBody>
      </p:sp>
      <p:sp>
        <p:nvSpPr>
          <p:cNvPr id="174104" name=""/>
          <p:cNvSpPr/>
          <p:nvPr/>
        </p:nvSpPr>
        <p:spPr>
          <a:xfrm>
            <a:off x="468312" y="3789362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Chengdu</a:t>
            </a:r>
            <a:endParaRPr sz="1400" b="1"/>
          </a:p>
        </p:txBody>
      </p:sp>
      <p:sp>
        <p:nvSpPr>
          <p:cNvPr id="174105" name=""/>
          <p:cNvSpPr/>
          <p:nvPr/>
        </p:nvSpPr>
        <p:spPr>
          <a:xfrm>
            <a:off x="6372225" y="4005262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06" name=""/>
          <p:cNvSpPr/>
          <p:nvPr/>
        </p:nvSpPr>
        <p:spPr>
          <a:xfrm>
            <a:off x="7308850" y="3573462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07" name=""/>
          <p:cNvSpPr/>
          <p:nvPr/>
        </p:nvSpPr>
        <p:spPr>
          <a:xfrm>
            <a:off x="5364162" y="4292600"/>
            <a:ext cx="100806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b="1">
                <a:solidFill>
                  <a:srgbClr val="FF0066"/>
                </a:solidFill>
              </a:rPr>
              <a:t>Wuhan</a:t>
            </a:r>
            <a:endParaRPr b="1">
              <a:solidFill>
                <a:srgbClr val="FF0066"/>
              </a:solidFill>
            </a:endParaRPr>
          </a:p>
        </p:txBody>
      </p:sp>
      <p:sp>
        <p:nvSpPr>
          <p:cNvPr id="174108" name=""/>
          <p:cNvSpPr/>
          <p:nvPr/>
        </p:nvSpPr>
        <p:spPr>
          <a:xfrm>
            <a:off x="7235825" y="3644900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Nanjing</a:t>
            </a:r>
            <a:endParaRPr sz="1400" b="1"/>
          </a:p>
        </p:txBody>
      </p:sp>
      <p:sp>
        <p:nvSpPr>
          <p:cNvPr id="174109" name=""/>
          <p:cNvSpPr/>
          <p:nvPr/>
        </p:nvSpPr>
        <p:spPr>
          <a:xfrm>
            <a:off x="4211638" y="5300662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10" name=""/>
          <p:cNvSpPr/>
          <p:nvPr/>
        </p:nvSpPr>
        <p:spPr>
          <a:xfrm>
            <a:off x="3132138" y="4292600"/>
            <a:ext cx="76200" cy="762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74111" name=""/>
          <p:cNvSpPr/>
          <p:nvPr/>
        </p:nvSpPr>
        <p:spPr>
          <a:xfrm>
            <a:off x="2916238" y="3933825"/>
            <a:ext cx="10080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400" b="1"/>
              <a:t>Yichang</a:t>
            </a:r>
            <a:endParaRPr sz="1400" b="1"/>
          </a:p>
        </p:txBody>
      </p:sp>
      <p:sp>
        <p:nvSpPr>
          <p:cNvPr id="174112" name=""/>
          <p:cNvSpPr/>
          <p:nvPr/>
        </p:nvSpPr>
        <p:spPr>
          <a:xfrm>
            <a:off x="1763712" y="4868862"/>
            <a:ext cx="1439862" cy="9350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solidFill>
                  <a:srgbClr val="CC3300"/>
                </a:solidFill>
              </a:rPr>
              <a:t>Zhang Jiajie </a:t>
            </a:r>
            <a:endParaRPr>
              <a:solidFill>
                <a:srgbClr val="CC3300"/>
              </a:solidFill>
            </a:endParaRPr>
          </a:p>
          <a:p>
            <a:pPr lvl="0" algn="ctr"/>
            <a:r>
              <a:rPr>
                <a:solidFill>
                  <a:srgbClr val="CC3300"/>
                </a:solidFill>
              </a:rPr>
              <a:t>Resort</a:t>
            </a:r>
            <a:endParaRPr>
              <a:solidFill>
                <a:srgbClr val="CC3300"/>
              </a:solidFill>
            </a:endParaRPr>
          </a:p>
        </p:txBody>
      </p:sp>
      <p:sp>
        <p:nvSpPr>
          <p:cNvPr id="17411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411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8D8C24B1-4D4F-4576-AC7F-536612FB5BBB}" type="slidenum">
              <a:rPr sz="1400"/>
              <a:t>5</a:t>
            </a:fld>
            <a:endParaRPr lang="en-US"/>
          </a:p>
        </p:txBody>
      </p:sp>
      <p:sp>
        <p:nvSpPr>
          <p:cNvPr id="17411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BCF1343-35D4-41C2-AE05-64F8588E07F5}" type="footer">
              <a:rPr sz="1400" b="1"/>
              <a:t>SHENZHEN INVESTMENT</a:t>
            </a:fld>
            <a:endParaRPr sz="1400" b="1"/>
          </a:p>
        </p:txBody>
      </p:sp>
      <p:sp>
        <p:nvSpPr>
          <p:cNvPr id="174116" name="TextBox 17411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266" name=""/>
          <p:cNvSpPr/>
          <p:nvPr>
            <p:ph type="title"/>
          </p:nvPr>
        </p:nvSpPr>
        <p:spPr>
          <a:xfrm>
            <a:off x="468312" y="0"/>
            <a:ext cx="8229600" cy="12684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400" b="1"/>
              <a:t>19 条高速公路的收入: 平均复合增长率 22.95%</a:t>
            </a:r>
            <a:endParaRPr sz="2400" b="1"/>
          </a:p>
        </p:txBody>
      </p:sp>
      <p:graphicFrame>
        <p:nvGraphicFramePr>
          <p:cNvPr id="139267" name=""/>
          <p:cNvGraphicFramePr>
            <a:graphicFrameLocks noChangeAspect="1"/>
          </p:cNvGraphicFramePr>
          <p:nvPr>
            <p:ph sz="half" idx="2"/>
          </p:nvPr>
        </p:nvGraphicFramePr>
        <p:xfrm>
          <a:off x="1187450" y="908050"/>
          <a:ext cx="7048500" cy="532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Worksheet" r:id="rId2" progId="Excel.Sheet.8">
                  <p:embed/>
                </p:oleObj>
              </mc:Choice>
              <mc:Fallback>
                <p:oleObj name="Worksheet" r:id="rId2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87450" y="908050"/>
                        <a:ext cx="7048500" cy="532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926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9269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F6492B15-F6E8-4CAC-91FC-4A1A633FFB22}" type="slidenum">
              <a:rPr sz="1400"/>
              <a:t>6</a:t>
            </a:fld>
            <a:endParaRPr lang="en-US"/>
          </a:p>
        </p:txBody>
      </p:sp>
      <p:sp>
        <p:nvSpPr>
          <p:cNvPr id="139270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C3F752DC-BF66-419A-8D68-57852C2857E8}" type="footer">
              <a:rPr sz="1400" b="1"/>
              <a:t>SHENZHEN INVESTMENT</a:t>
            </a:fld>
            <a:endParaRPr sz="1400" b="1"/>
          </a:p>
        </p:txBody>
      </p:sp>
      <p:sp>
        <p:nvSpPr>
          <p:cNvPr id="139271" name="TextBox 1392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7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/>
              <a:t>国家统计数据：</a:t>
            </a:r>
            <a:br>
              <a:rPr sz="4000"/>
            </a:br>
            <a:r>
              <a:rPr sz="4000"/>
              <a:t>货运也选择高速公路</a:t>
            </a:r>
            <a:endParaRPr sz="4000"/>
          </a:p>
        </p:txBody>
      </p:sp>
      <p:graphicFrame>
        <p:nvGraphicFramePr>
          <p:cNvPr id="159747" name=""/>
          <p:cNvGraphicFramePr>
            <a:graphicFrameLocks noChangeAspect="1"/>
          </p:cNvGraphicFramePr>
          <p:nvPr>
            <p:ph idx="1"/>
          </p:nvPr>
        </p:nvGraphicFramePr>
        <p:xfrm>
          <a:off x="1009650" y="1600200"/>
          <a:ext cx="7123112" cy="45259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Chart" r:id="rId2" progId="Excel.Chart.8">
                  <p:embed/>
                </p:oleObj>
              </mc:Choice>
              <mc:Fallback>
                <p:oleObj name="Chart" r:id="rId2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09650" y="1600200"/>
                        <a:ext cx="7123112" cy="45259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97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974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40C46BC-5D90-46B5-BAED-3902A68C972A}" type="slidenum">
              <a:rPr sz="1400"/>
              <a:t>7</a:t>
            </a:fld>
            <a:endParaRPr lang="en-US"/>
          </a:p>
        </p:txBody>
      </p:sp>
      <p:sp>
        <p:nvSpPr>
          <p:cNvPr id="1597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6B36306-CE82-4818-ABF3-19A398AD9650}" type="footer">
              <a:rPr sz="1400" b="1"/>
              <a:t>SHENZHEN INVESTMENT</a:t>
            </a:fld>
            <a:endParaRPr sz="1400" b="1"/>
          </a:p>
        </p:txBody>
      </p:sp>
      <p:sp>
        <p:nvSpPr>
          <p:cNvPr id="159751" name="TextBox 1597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50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问题3：为什么是这条路?</a:t>
            </a:r>
          </a:p>
        </p:txBody>
      </p:sp>
      <p:sp>
        <p:nvSpPr>
          <p:cNvPr id="14950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200"/>
              <a:t>战略位置</a:t>
            </a:r>
            <a:endParaRPr sz="2200"/>
          </a:p>
          <a:p>
            <a:pPr lvl="0">
              <a:lnSpc>
                <a:spcPct val="90000"/>
              </a:lnSpc>
            </a:pPr>
            <a:r>
              <a:rPr sz="2200"/>
              <a:t>管理层效率高、建设成本低（约4000万/公里）</a:t>
            </a:r>
            <a:endParaRPr sz="2200"/>
          </a:p>
          <a:p>
            <a:pPr lvl="0">
              <a:lnSpc>
                <a:spcPct val="90000"/>
              </a:lnSpc>
            </a:pPr>
            <a:r>
              <a:rPr sz="2200"/>
              <a:t>建设期由4年缩短为3年</a:t>
            </a:r>
            <a:endParaRPr sz="2200"/>
          </a:p>
          <a:p>
            <a:pPr lvl="0">
              <a:lnSpc>
                <a:spcPct val="90000"/>
              </a:lnSpc>
            </a:pPr>
            <a:r>
              <a:rPr sz="2200"/>
              <a:t>中国中部经济即将崛起，土地和重置成本比沿海地区低</a:t>
            </a:r>
            <a:endParaRPr sz="2200"/>
          </a:p>
          <a:p>
            <a:pPr lvl="0">
              <a:lnSpc>
                <a:spcPct val="90000"/>
              </a:lnSpc>
            </a:pPr>
            <a:r>
              <a:rPr sz="2200"/>
              <a:t>湖北的合作伙伴（华银）在地产和基建行业具有经验及很好的口碑，其留有荆东高速9%股权</a:t>
            </a:r>
            <a:endParaRPr sz="2200"/>
          </a:p>
        </p:txBody>
      </p:sp>
      <p:sp>
        <p:nvSpPr>
          <p:cNvPr id="1495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950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A7B62E06-2825-436F-9239-17A658453B6E}" type="slidenum">
              <a:rPr sz="1400"/>
              <a:t>8</a:t>
            </a:fld>
            <a:endParaRPr lang="en-US"/>
          </a:p>
        </p:txBody>
      </p:sp>
      <p:sp>
        <p:nvSpPr>
          <p:cNvPr id="14951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A56F70F-87F2-4D47-BF26-79F84AA1686E}" type="footer">
              <a:rPr sz="1400" b="1"/>
              <a:t>SHENZHEN INVESTMENT</a:t>
            </a:fld>
            <a:endParaRPr sz="1400" b="1"/>
          </a:p>
        </p:txBody>
      </p:sp>
      <p:sp>
        <p:nvSpPr>
          <p:cNvPr id="149511" name="TextBox 1495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55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资金安排</a:t>
            </a:r>
          </a:p>
        </p:txBody>
      </p:sp>
      <p:sp>
        <p:nvSpPr>
          <p:cNvPr id="15155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/>
              <a:t>我们支付10.5亿给华银，购买荆东高速91%股权</a:t>
            </a:r>
            <a:endParaRPr sz="2400"/>
          </a:p>
          <a:p>
            <a:pPr lvl="0"/>
            <a:r>
              <a:rPr sz="2400"/>
              <a:t>如果该路首年收入达到1.4亿，我们支付另外的2.01亿。（我们会先支付全部款项，以华银另外9%的股权作为抵押和担保）</a:t>
            </a:r>
            <a:endParaRPr sz="2400"/>
          </a:p>
          <a:p>
            <a:pPr lvl="0"/>
            <a:r>
              <a:rPr sz="2400"/>
              <a:t>我们的资金来源是自有资金（我们05年的净负债率14%）</a:t>
            </a:r>
            <a:endParaRPr sz="2400"/>
          </a:p>
          <a:p>
            <a:pPr lvl="0"/>
            <a:r>
              <a:rPr sz="2400"/>
              <a:t>我们卖非核心资产的现金（账面值共约12亿）将用来增加土地储备及投资收费路桥</a:t>
            </a:r>
            <a:endParaRPr sz="2400"/>
          </a:p>
          <a:p>
            <a:pPr lvl="0"/>
            <a:r>
              <a:rPr sz="2400"/>
              <a:t>未来12个月内不会发新股</a:t>
            </a:r>
            <a:endParaRPr sz="2400"/>
          </a:p>
          <a:p>
            <a:pPr lvl="0"/>
            <a:r>
              <a:rPr sz="2400"/>
              <a:t>分红比率为处在50%以上</a:t>
            </a:r>
            <a:endParaRPr sz="2400"/>
          </a:p>
        </p:txBody>
      </p:sp>
      <p:sp>
        <p:nvSpPr>
          <p:cNvPr id="1515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155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003D30B6-B4D4-42E9-B26F-7277D4AAAA1E}" type="slidenum">
              <a:rPr sz="1400"/>
              <a:t>9</a:t>
            </a:fld>
            <a:endParaRPr lang="en-US"/>
          </a:p>
        </p:txBody>
      </p:sp>
      <p:sp>
        <p:nvSpPr>
          <p:cNvPr id="15155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227995C-BF27-4455-8DB6-F29964E7CCE8}" type="footer">
              <a:rPr sz="1400" b="1"/>
              <a:t>SHENZHEN INVESTMENT</a:t>
            </a:fld>
            <a:endParaRPr sz="1400" b="1"/>
          </a:p>
        </p:txBody>
      </p:sp>
      <p:sp>
        <p:nvSpPr>
          <p:cNvPr id="151559" name="TextBox 15155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0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投资收益率 敏感性</a:t>
            </a:r>
            <a:br/>
            <a:r>
              <a:rPr sz="2000"/>
              <a:t> </a:t>
            </a:r>
            <a:r>
              <a:rPr sz="2000" b="1">
                <a:solidFill>
                  <a:srgbClr val="CC3300"/>
                </a:solidFill>
              </a:rPr>
              <a:t>内部分析：最保守的情况</a:t>
            </a:r>
            <a:endParaRPr sz="2000" b="1">
              <a:solidFill>
                <a:srgbClr val="CC3300"/>
              </a:solidFill>
            </a:endParaRPr>
          </a:p>
        </p:txBody>
      </p:sp>
      <p:sp>
        <p:nvSpPr>
          <p:cNvPr id="153603" name=""/>
          <p:cNvSpPr/>
          <p:nvPr>
            <p:ph type="body" idx="4294967295"/>
          </p:nvPr>
        </p:nvSpPr>
        <p:spPr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 </a:t>
            </a:r>
          </a:p>
        </p:txBody>
      </p:sp>
      <p:graphicFrame>
        <p:nvGraphicFramePr>
          <p:cNvPr id="153604" name=""/>
          <p:cNvGraphicFramePr>
            <a:graphicFrameLocks noGrp="1"/>
          </p:cNvGraphicFramePr>
          <p:nvPr>
            <p:ph sz="half" idx="2"/>
          </p:nvPr>
        </p:nvGraphicFramePr>
        <p:xfrm>
          <a:off x="1258888" y="2349500"/>
          <a:ext cx="6408738" cy="2422525"/>
        </p:xfrm>
        <a:graphic>
          <a:graphicData uri="http://schemas.openxmlformats.org/drawingml/2006/table">
            <a:tbl>
              <a:tblPr/>
              <a:tblGrid>
                <a:gridCol w="3024188"/>
                <a:gridCol w="1800225"/>
                <a:gridCol w="1584325"/>
              </a:tblGrid>
              <a:tr h="1008062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首年收费收入 </a:t>
                      </a:r>
                      <a:endParaRPr sz="1800">
                        <a:ea typeface="Arial"/>
                      </a:endParaRPr>
                    </a:p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(Year 1)</a:t>
                      </a:r>
                      <a:endParaRPr sz="1800">
                        <a:ea typeface="Arial"/>
                      </a:endParaRPr>
                    </a:p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(Rmb m)</a:t>
                      </a:r>
                      <a:endParaRPr sz="1800"/>
                    </a:p>
                  </a:txBody>
                  <a:tcPr anchor="b">
                    <a:lnL w="12700" cap="sq">
                      <a:noFill/>
                      <a:miter lim="800000"/>
                    </a:lnL>
                    <a:lnR>
                      <a:noFill/>
                    </a:lnR>
                    <a:lnT w="12700" cap="sq">
                      <a:noFill/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投资额 </a:t>
                      </a:r>
                      <a:endParaRPr sz="1800">
                        <a:ea typeface="Arial"/>
                      </a:endParaRPr>
                    </a:p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(Rmb m)</a:t>
                      </a:r>
                      <a:endParaRPr sz="1800"/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 w="12700" cap="sq">
                      <a:noFill/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投资收益率</a:t>
                      </a:r>
                      <a:endParaRPr sz="1800"/>
                    </a:p>
                  </a:txBody>
                  <a:tcPr anchor="b">
                    <a:lnL>
                      <a:noFill/>
                    </a:lnL>
                    <a:lnR w="12700" cap="sq">
                      <a:noFill/>
                      <a:miter lim="800000"/>
                    </a:lnR>
                    <a:lnT w="12700" cap="sq">
                      <a:noFill/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706438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137 (内部) </a:t>
                      </a:r>
                      <a:endParaRPr sz="1800">
                        <a:ea typeface="Arial"/>
                      </a:endParaRPr>
                    </a:p>
                  </a:txBody>
                  <a:tcPr anchor="b">
                    <a:lnL w="12700" cap="sq">
                      <a:noFill/>
                      <a:miter lim="800000"/>
                    </a:lnL>
                    <a:lnR>
                      <a:noFill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1,050</a:t>
                      </a:r>
                      <a:endParaRPr sz="1800"/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10. 6%</a:t>
                      </a:r>
                      <a:endParaRPr sz="1800"/>
                    </a:p>
                  </a:txBody>
                  <a:tcPr anchor="b">
                    <a:lnL>
                      <a:noFill/>
                    </a:lnL>
                    <a:lnR w="12700" cap="sq">
                      <a:noFill/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>
                      <a:noFill/>
                    </a:lnB>
                    <a:noFill/>
                  </a:tcPr>
                </a:tc>
              </a:tr>
              <a:tr h="708025"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237  (中介)</a:t>
                      </a:r>
                      <a:endParaRPr sz="1800"/>
                    </a:p>
                  </a:txBody>
                  <a:tcPr anchor="b">
                    <a:lnL w="12700" cap="sq">
                      <a:noFill/>
                      <a:miter lim="800000"/>
                    </a:lnL>
                    <a:lnR>
                      <a:noFill/>
                    </a:lnR>
                    <a:lnT>
                      <a:noFill/>
                    </a:lnT>
                    <a:lnB w="12700" cap="sq">
                      <a:noFill/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1,250</a:t>
                      </a:r>
                      <a:endParaRPr sz="1800"/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sq">
                      <a:noFill/>
                      <a:miter lim="800000"/>
                    </a:lnB>
                    <a:noFill/>
                  </a:tcPr>
                </a:tc>
                <a:tc>
                  <a:txBody>
                    <a:bodyPr vert="horz" wrap="square" anchor="b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sz="1800">
                          <a:ea typeface="Arial"/>
                        </a:rPr>
                        <a:t>14.7%</a:t>
                      </a:r>
                      <a:endParaRPr sz="1800"/>
                    </a:p>
                  </a:txBody>
                  <a:tcPr anchor="b">
                    <a:lnL>
                      <a:noFill/>
                    </a:lnL>
                    <a:lnR w="12700" cap="sq">
                      <a:noFill/>
                      <a:miter lim="800000"/>
                    </a:lnR>
                    <a:lnT>
                      <a:noFill/>
                    </a:lnT>
                    <a:lnB w="12700" cap="sq">
                      <a:noFill/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5360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3606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8EFE483-A181-4052-8D33-5FF1F12577B2}" type="slidenum">
              <a:rPr sz="1400"/>
              <a:t>10</a:t>
            </a:fld>
            <a:endParaRPr lang="en-US"/>
          </a:p>
        </p:txBody>
      </p:sp>
      <p:sp>
        <p:nvSpPr>
          <p:cNvPr id="15360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99A166BF-2DBE-4B78-8C33-0D66B779F68C}" type="footer">
              <a:rPr sz="1400" b="1"/>
              <a:t>SHENZHEN INVESTMENT</a:t>
            </a:fld>
            <a:endParaRPr sz="1400" b="1"/>
          </a:p>
        </p:txBody>
      </p:sp>
      <p:sp>
        <p:nvSpPr>
          <p:cNvPr id="153608" name="TextBox 15360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65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更多路桥</a:t>
            </a:r>
          </a:p>
        </p:txBody>
      </p:sp>
      <p:sp>
        <p:nvSpPr>
          <p:cNvPr id="15565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/>
              <a:t>我们分析了湖北的其他路桥，包括荆州长江大桥、宜昌大桥和黄石大桥</a:t>
            </a:r>
            <a:endParaRPr sz="2400"/>
          </a:p>
          <a:p>
            <a:pPr lvl="0"/>
            <a:r>
              <a:rPr sz="2400"/>
              <a:t>收费公路会超过我们的投资物业</a:t>
            </a:r>
            <a:endParaRPr sz="2400"/>
          </a:p>
          <a:p>
            <a:pPr lvl="0"/>
            <a:r>
              <a:rPr sz="2400"/>
              <a:t>相比投资物业，我们认为收费公路一样现金流好、增值潜力大，而且管理风险低</a:t>
            </a:r>
            <a:endParaRPr sz="2400"/>
          </a:p>
          <a:p>
            <a:pPr lvl="0"/>
            <a:r>
              <a:rPr sz="2400"/>
              <a:t>我们的合作伙伴，华银集团被政府委托建设湖北黄石长江大桥</a:t>
            </a:r>
            <a:endParaRPr sz="2400"/>
          </a:p>
          <a:p>
            <a:pPr lvl="0"/>
            <a:r>
              <a:rPr sz="2400"/>
              <a:t>与华银未来更多的合作机会</a:t>
            </a:r>
            <a:endParaRPr sz="2400"/>
          </a:p>
        </p:txBody>
      </p:sp>
      <p:sp>
        <p:nvSpPr>
          <p:cNvPr id="1556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565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DAA6C3DB-384E-46BF-982A-CF47DC5F99A6}" type="slidenum">
              <a:rPr sz="1400"/>
              <a:t>11</a:t>
            </a:fld>
            <a:endParaRPr lang="en-US"/>
          </a:p>
        </p:txBody>
      </p:sp>
      <p:sp>
        <p:nvSpPr>
          <p:cNvPr id="15565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52C8EE8-8D0A-47FD-A2AA-BA3963290305}" type="footer">
              <a:rPr sz="1400" b="1"/>
              <a:t>SHENZHEN INVESTMENT</a:t>
            </a:fld>
            <a:endParaRPr sz="1400" b="1"/>
          </a:p>
        </p:txBody>
      </p:sp>
      <p:sp>
        <p:nvSpPr>
          <p:cNvPr id="155655" name="TextBox 1556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01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 b="1"/>
              <a:t>收费公路的折旧方式：一些例子</a:t>
            </a:r>
            <a:endParaRPr sz="2800" b="1"/>
          </a:p>
        </p:txBody>
      </p:sp>
      <p:sp>
        <p:nvSpPr>
          <p:cNvPr id="17101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u="sng"/>
              <a:t>直线法</a:t>
            </a:r>
            <a:r>
              <a:rPr lang="en-US" altLang="en-US" u="sng"/>
              <a:t>:</a:t>
            </a:r>
            <a:r>
              <a:rPr lang="en-US" altLang="en-US"/>
              <a:t> 安徽皖通高速、沪杭甬高速、现代投资、山东基建、粤高速	</a:t>
            </a:r>
            <a:endParaRPr lang="en-US" altLang="en-US"/>
          </a:p>
          <a:p>
            <a:pPr lvl="0">
              <a:buNone/>
            </a:pPr>
            <a:endParaRPr lang="en-US" altLang="en-US"/>
          </a:p>
          <a:p>
            <a:pPr lvl="0"/>
            <a:r>
              <a:rPr u="sng"/>
              <a:t>工作量法</a:t>
            </a:r>
            <a:r>
              <a:rPr lang="en-US" altLang="en-US" u="sng"/>
              <a:t>:</a:t>
            </a:r>
            <a:r>
              <a:rPr lang="en-US" altLang="en-US"/>
              <a:t> 深圳高速、宁沪高速、成渝高速路劲、粤高速、福建高速、华北高速	</a:t>
            </a:r>
            <a:endParaRPr lang="en-US" altLang="en-US"/>
          </a:p>
        </p:txBody>
      </p:sp>
      <p:sp>
        <p:nvSpPr>
          <p:cNvPr id="1710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101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6C825051-EB90-43D7-8C73-4BDCF792DAAF}" type="slidenum">
              <a:rPr sz="1400"/>
              <a:t>12</a:t>
            </a:fld>
            <a:endParaRPr lang="en-US"/>
          </a:p>
        </p:txBody>
      </p:sp>
      <p:sp>
        <p:nvSpPr>
          <p:cNvPr id="1710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3B5A799-CDC8-41A9-8B9C-F2022EBE1D7B}" type="footer">
              <a:rPr sz="1400" b="1"/>
              <a:t>SHENZHEN INVESTMENT</a:t>
            </a:fld>
            <a:endParaRPr sz="1400" b="1"/>
          </a:p>
        </p:txBody>
      </p:sp>
      <p:sp>
        <p:nvSpPr>
          <p:cNvPr id="171015" name="TextBox 1710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154" name=""/>
          <p:cNvSpPr/>
          <p:nvPr>
            <p:ph type="title"/>
          </p:nvPr>
        </p:nvSpPr>
        <p:spPr>
          <a:xfrm>
            <a:off x="457200" y="3810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/>
              <a:t>内部预测基于较低的2007年收入</a:t>
            </a:r>
            <a:br>
              <a:rPr sz="2800"/>
            </a:br>
            <a:r>
              <a:rPr sz="2800"/>
              <a:t>以及较低的 </a:t>
            </a:r>
            <a:r>
              <a:rPr lang="en-US" altLang="en-US" sz="2800"/>
              <a:t>30年复合增长率</a:t>
            </a:r>
            <a:endParaRPr lang="en-US" altLang="en-US" sz="2800"/>
          </a:p>
        </p:txBody>
      </p:sp>
      <p:graphicFrame>
        <p:nvGraphicFramePr>
          <p:cNvPr id="177155" name=""/>
          <p:cNvGraphicFramePr>
            <a:graphicFrameLocks noChangeAspect="1"/>
          </p:cNvGraphicFramePr>
          <p:nvPr>
            <p:ph type="chart" idx="4294967295"/>
          </p:nvPr>
        </p:nvGraphicFramePr>
        <p:xfrm>
          <a:off x="457200" y="1616075"/>
          <a:ext cx="8229600" cy="44942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Chart" r:id="rId2" progId="Excel.Chart.8">
                  <p:embed/>
                </p:oleObj>
              </mc:Choice>
              <mc:Fallback>
                <p:oleObj name="Chart" r:id="rId2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1616075"/>
                        <a:ext cx="8229600" cy="44942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71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715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5E3309A-7D9A-404B-9BBF-C09CCDE6E76B}" type="slidenum">
              <a:rPr sz="1400"/>
              <a:t>13</a:t>
            </a:fld>
            <a:endParaRPr lang="en-US"/>
          </a:p>
        </p:txBody>
      </p:sp>
      <p:sp>
        <p:nvSpPr>
          <p:cNvPr id="17715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82E2879-E3BD-4307-B202-839DC0B12778}" type="footer">
              <a:rPr sz="1400" b="1"/>
              <a:t>SHENZHEN INVESTMENT</a:t>
            </a:fld>
            <a:endParaRPr sz="1400" b="1"/>
          </a:p>
        </p:txBody>
      </p:sp>
      <p:sp>
        <p:nvSpPr>
          <p:cNvPr id="177159" name="TextBox 17715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20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 b="1"/>
              <a:t>平行的</a:t>
            </a:r>
            <a:r>
              <a:rPr sz="2800" b="1">
                <a:solidFill>
                  <a:srgbClr val="FF0066"/>
                </a:solidFill>
              </a:rPr>
              <a:t>京珠高速</a:t>
            </a:r>
            <a:r>
              <a:rPr sz="2800" b="1"/>
              <a:t> </a:t>
            </a:r>
            <a:r>
              <a:rPr lang="en-US" altLang="en-US" sz="2800" b="1"/>
              <a:t> (湖北段): 收入强劲增长</a:t>
            </a:r>
            <a:endParaRPr lang="en-US" altLang="en-US" sz="2800" b="1"/>
          </a:p>
        </p:txBody>
      </p:sp>
      <p:graphicFrame>
        <p:nvGraphicFramePr>
          <p:cNvPr id="179203" name=""/>
          <p:cNvGraphicFramePr>
            <a:graphicFrameLocks noChangeAspect="1"/>
          </p:cNvGraphicFramePr>
          <p:nvPr>
            <p:ph type="chart" idx="4294967295"/>
          </p:nvPr>
        </p:nvGraphicFramePr>
        <p:xfrm>
          <a:off x="457200" y="1863725"/>
          <a:ext cx="8229600" cy="4006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Worksheet" r:id="rId2" progId="Excel.Sheet.8">
                  <p:embed/>
                </p:oleObj>
              </mc:Choice>
              <mc:Fallback>
                <p:oleObj name="Worksheet" r:id="rId2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1863725"/>
                        <a:ext cx="8229600" cy="4006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92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920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1538CD8-6257-4955-9063-4A32292FC478}" type="slidenum">
              <a:rPr sz="1400"/>
              <a:t>14</a:t>
            </a:fld>
            <a:endParaRPr lang="en-US"/>
          </a:p>
        </p:txBody>
      </p:sp>
      <p:sp>
        <p:nvSpPr>
          <p:cNvPr id="1792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AA8290D-8C1E-4566-ADE1-0F50F056A525}" type="footer">
              <a:rPr sz="1400" b="1"/>
              <a:t>SHENZHEN INVESTMENT</a:t>
            </a:fld>
            <a:endParaRPr sz="1400" b="1"/>
          </a:p>
        </p:txBody>
      </p:sp>
      <p:sp>
        <p:nvSpPr>
          <p:cNvPr id="179207" name="TextBox 1792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25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en-US" altLang="en-US" sz="2800" b="1"/>
              <a:t>31 条高速公路收费 </a:t>
            </a:r>
            <a:r>
              <a:rPr sz="2400" b="1"/>
              <a:t>(Part 2)</a:t>
            </a:r>
            <a:endParaRPr sz="2400" b="1"/>
          </a:p>
        </p:txBody>
      </p:sp>
      <p:graphicFrame>
        <p:nvGraphicFramePr>
          <p:cNvPr id="181251" name=""/>
          <p:cNvGraphicFramePr>
            <a:graphicFrameLocks noChangeAspect="1"/>
          </p:cNvGraphicFramePr>
          <p:nvPr>
            <p:ph sz="half" idx="2"/>
          </p:nvPr>
        </p:nvGraphicFramePr>
        <p:xfrm>
          <a:off x="611188" y="1341438"/>
          <a:ext cx="8075612" cy="4679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Worksheet" r:id="rId2" progId="Excel.Sheet.8">
                  <p:embed/>
                </p:oleObj>
              </mc:Choice>
              <mc:Fallback>
                <p:oleObj name="Worksheet" r:id="rId2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1188" y="1341438"/>
                        <a:ext cx="8075612" cy="46799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1252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81253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E508DAA0-61A3-46A6-BFAA-CDE4210B6658}" type="slidenum">
              <a:rPr sz="1400"/>
              <a:t>15</a:t>
            </a:fld>
            <a:endParaRPr lang="en-US"/>
          </a:p>
        </p:txBody>
      </p:sp>
      <p:sp>
        <p:nvSpPr>
          <p:cNvPr id="181254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88CDD2F1-FC2D-48E5-A121-380B83EF92DC}" type="footer">
              <a:rPr sz="1400" b="1"/>
              <a:t>SHENZHEN INVESTMENT</a:t>
            </a:fld>
            <a:endParaRPr sz="1400" b="1"/>
          </a:p>
        </p:txBody>
      </p:sp>
      <p:sp>
        <p:nvSpPr>
          <p:cNvPr id="181255" name="TextBox 1812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818" name=""/>
          <p:cNvSpPr/>
          <p:nvPr>
            <p:ph type="title"/>
          </p:nvPr>
        </p:nvSpPr>
        <p:spPr>
          <a:xfrm>
            <a:off x="457200" y="274638"/>
            <a:ext cx="8507412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/>
              <a:t>过去10年中国的高速公路建设成本上涨50%</a:t>
            </a:r>
            <a:br>
              <a:rPr sz="3200"/>
            </a:br>
            <a:r>
              <a:rPr sz="2800" b="1" u="sng">
                <a:solidFill>
                  <a:srgbClr val="CC3300"/>
                </a:solidFill>
              </a:rPr>
              <a:t>燃油税越来越难以预测</a:t>
            </a:r>
            <a:endParaRPr sz="2800" b="1" u="sng">
              <a:solidFill>
                <a:srgbClr val="CC3300"/>
              </a:solidFill>
            </a:endParaRPr>
          </a:p>
        </p:txBody>
      </p:sp>
      <p:graphicFrame>
        <p:nvGraphicFramePr>
          <p:cNvPr id="162819" name=""/>
          <p:cNvGraphicFramePr>
            <a:graphicFrameLocks noChangeAspect="1"/>
          </p:cNvGraphicFramePr>
          <p:nvPr>
            <p:ph idx="1"/>
          </p:nvPr>
        </p:nvGraphicFramePr>
        <p:xfrm>
          <a:off x="395288" y="2060575"/>
          <a:ext cx="8267700" cy="3327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Worksheet" r:id="rId2" progId="Excel.Sheet.8">
                  <p:embed/>
                </p:oleObj>
              </mc:Choice>
              <mc:Fallback>
                <p:oleObj name="Worksheet" r:id="rId2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95288" y="2060575"/>
                        <a:ext cx="8267700" cy="3327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28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6282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FF8D327-4CF8-43A6-A781-754BC3A684F2}" type="slidenum">
              <a:rPr sz="1400"/>
              <a:t>16</a:t>
            </a:fld>
            <a:endParaRPr lang="en-US"/>
          </a:p>
        </p:txBody>
      </p:sp>
      <p:sp>
        <p:nvSpPr>
          <p:cNvPr id="1628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01BFF5C-451C-44C2-8AF2-3020B3E1F422}" type="footer">
              <a:rPr sz="1400" b="1"/>
              <a:t>SHENZHEN INVESTMENT</a:t>
            </a:fld>
            <a:endParaRPr sz="1400" b="1"/>
          </a:p>
        </p:txBody>
      </p:sp>
      <p:sp>
        <p:nvSpPr>
          <p:cNvPr id="162823" name="TextBox 1628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收购荆东高速公路,分享中国中部的高速增长JoeZhang张化桥共32页，您现在浏览的是第16页!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https://d.book118.com/676232100150010040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 Design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宋体</vt:lpstr>
      <vt:lpstr>Office Theme</vt:lpstr>
      <vt:lpstr>收购荆东高速公路,分享中国中部的高速增长Joe Zhang  张化桥Chief Operating Officer&amp; Executive Director2 August 2006Disclaimers on final page</vt:lpstr>
      <vt:lpstr>处理中的资产</vt:lpstr>
      <vt:lpstr>我们公司的三个主要风险</vt:lpstr>
      <vt:lpstr>Jingdong Expressway荆东: 湖北荆州 - 湖南东岳庙</vt:lpstr>
      <vt:lpstr>连接东西张家界在西南边</vt:lpstr>
      <vt:lpstr>19 条高速公路的收入: 平均复合增长率 22.95%</vt:lpstr>
      <vt:lpstr>国家统计数据：货运也选择高速公路</vt:lpstr>
      <vt:lpstr>问题3：为什么是这条路?</vt:lpstr>
      <vt:lpstr>资金安排</vt:lpstr>
      <vt:lpstr>投资收益率 敏感性 内部分析：最保守的情况</vt:lpstr>
      <vt:lpstr>更多路桥</vt:lpstr>
      <vt:lpstr>收费公路的折旧方式：一些例子</vt:lpstr>
      <vt:lpstr>内部预测基于较低的2007年收入以及较低的 30年复合增长率</vt:lpstr>
      <vt:lpstr>平行的京珠高速  (湖北段): 收入强劲增长</vt:lpstr>
      <vt:lpstr>31 条高速公路收费 (Part 2)</vt:lpstr>
      <vt:lpstr>过去10年中国的高速公路建设成本上涨50%燃油税越来越难以预测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2024-09-07T03:58:06.395</cp:lastPrinted>
  <dcterms:created xsi:type="dcterms:W3CDTF">2024-09-06T19:58:06Z</dcterms:created>
  <dcterms:modified xsi:type="dcterms:W3CDTF">2024-09-06T19:58:07Z</dcterms:modified>
</cp:coreProperties>
</file>