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9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E8E22-188D-42E6-B083-DC2261ECF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86C05-DB48-48BB-944C-37686DFE7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08A5F-DD24-4F9B-8656-28C095861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04D82-9FDE-4910-BA57-592EE9AA2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87BF42-51F4-42E4-8D4A-61694D658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63BB3C-0304-410C-865A-512D0562B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4CE75D-C077-4235-85CF-EFCF9DF2F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BE8BC-30A6-4692-B17F-1B0836667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3530F-CAD0-448D-A07B-7FE00FD67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B7C5F-2765-4FF6-9C79-B0E98E4D9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8D5B1-2BAA-4D36-A365-997679E3D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22" Type="http://schemas.openxmlformats.org/officeDocument/2006/relationships/tags" Target="../tags/tag186.xml" /><Relationship Id="rId23" Type="http://schemas.openxmlformats.org/officeDocument/2006/relationships/tags" Target="../tags/tag187.xml" /><Relationship Id="rId24" Type="http://schemas.openxmlformats.org/officeDocument/2006/relationships/tags" Target="../tags/tag188.xml" /><Relationship Id="rId25" Type="http://schemas.openxmlformats.org/officeDocument/2006/relationships/tags" Target="../tags/tag189.xml" /><Relationship Id="rId26" Type="http://schemas.openxmlformats.org/officeDocument/2006/relationships/tags" Target="../tags/tag190.xml" /><Relationship Id="rId27" Type="http://schemas.openxmlformats.org/officeDocument/2006/relationships/tags" Target="../tags/tag191.xml" /><Relationship Id="rId28" Type="http://schemas.openxmlformats.org/officeDocument/2006/relationships/tags" Target="../tags/tag192.xml" /><Relationship Id="rId29" Type="http://schemas.openxmlformats.org/officeDocument/2006/relationships/tags" Target="../tags/tag193.xml" /><Relationship Id="rId3" Type="http://schemas.openxmlformats.org/officeDocument/2006/relationships/tags" Target="../tags/tag167.xml" /><Relationship Id="rId30" Type="http://schemas.openxmlformats.org/officeDocument/2006/relationships/tags" Target="../tags/tag194.xml" /><Relationship Id="rId31" Type="http://schemas.openxmlformats.org/officeDocument/2006/relationships/tags" Target="../tags/tag195.xml" /><Relationship Id="rId32" Type="http://schemas.openxmlformats.org/officeDocument/2006/relationships/tags" Target="../tags/tag196.xml" /><Relationship Id="rId33" Type="http://schemas.openxmlformats.org/officeDocument/2006/relationships/tags" Target="../tags/tag19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20" Type="http://schemas.openxmlformats.org/officeDocument/2006/relationships/tags" Target="../tags/tag228.xml" /><Relationship Id="rId21" Type="http://schemas.openxmlformats.org/officeDocument/2006/relationships/tags" Target="../tags/tag229.xml" /><Relationship Id="rId22" Type="http://schemas.openxmlformats.org/officeDocument/2006/relationships/tags" Target="../tags/tag230.xml" /><Relationship Id="rId23" Type="http://schemas.openxmlformats.org/officeDocument/2006/relationships/tags" Target="../tags/tag231.xml" /><Relationship Id="rId24" Type="http://schemas.openxmlformats.org/officeDocument/2006/relationships/tags" Target="../tags/tag232.xml" /><Relationship Id="rId25" Type="http://schemas.openxmlformats.org/officeDocument/2006/relationships/tags" Target="../tags/tag233.xml" /><Relationship Id="rId26" Type="http://schemas.openxmlformats.org/officeDocument/2006/relationships/tags" Target="../tags/tag234.xml" /><Relationship Id="rId27" Type="http://schemas.openxmlformats.org/officeDocument/2006/relationships/tags" Target="../tags/tag235.xml" /><Relationship Id="rId28" Type="http://schemas.openxmlformats.org/officeDocument/2006/relationships/tags" Target="../tags/tag236.xml" /><Relationship Id="rId29" Type="http://schemas.openxmlformats.org/officeDocument/2006/relationships/tags" Target="../tags/tag237.xml" /><Relationship Id="rId3" Type="http://schemas.openxmlformats.org/officeDocument/2006/relationships/tags" Target="../tags/tag211.xml" /><Relationship Id="rId30" Type="http://schemas.openxmlformats.org/officeDocument/2006/relationships/tags" Target="../tags/tag238.xml" /><Relationship Id="rId31" Type="http://schemas.openxmlformats.org/officeDocument/2006/relationships/tags" Target="../tags/tag239.xml" /><Relationship Id="rId32" Type="http://schemas.openxmlformats.org/officeDocument/2006/relationships/tags" Target="../tags/tag240.xml" /><Relationship Id="rId33" Type="http://schemas.openxmlformats.org/officeDocument/2006/relationships/tags" Target="../tags/tag241.xml" /><Relationship Id="rId34" Type="http://schemas.openxmlformats.org/officeDocument/2006/relationships/tags" Target="../tags/tag242.xml" /><Relationship Id="rId35" Type="http://schemas.openxmlformats.org/officeDocument/2006/relationships/tags" Target="../tags/tag243.xml" /><Relationship Id="rId36" Type="http://schemas.openxmlformats.org/officeDocument/2006/relationships/tags" Target="../tags/tag244.xml" /><Relationship Id="rId37" Type="http://schemas.openxmlformats.org/officeDocument/2006/relationships/tags" Target="../tags/tag245.xml" /><Relationship Id="rId38" Type="http://schemas.openxmlformats.org/officeDocument/2006/relationships/tags" Target="../tags/tag246.xml" /><Relationship Id="rId39" Type="http://schemas.openxmlformats.org/officeDocument/2006/relationships/tags" Target="../tags/tag247.xml" /><Relationship Id="rId4" Type="http://schemas.openxmlformats.org/officeDocument/2006/relationships/tags" Target="../tags/tag212.xml" /><Relationship Id="rId40" Type="http://schemas.openxmlformats.org/officeDocument/2006/relationships/tags" Target="../tags/tag248.xml" /><Relationship Id="rId41" Type="http://schemas.openxmlformats.org/officeDocument/2006/relationships/tags" Target="../tags/tag249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16" Type="http://schemas.openxmlformats.org/officeDocument/2006/relationships/tags" Target="../tags/tag264.xml" /><Relationship Id="rId17" Type="http://schemas.openxmlformats.org/officeDocument/2006/relationships/tags" Target="../tags/tag265.xml" /><Relationship Id="rId18" Type="http://schemas.openxmlformats.org/officeDocument/2006/relationships/tags" Target="../tags/tag266.xml" /><Relationship Id="rId19" Type="http://schemas.openxmlformats.org/officeDocument/2006/relationships/tags" Target="../tags/tag267.xml" /><Relationship Id="rId2" Type="http://schemas.openxmlformats.org/officeDocument/2006/relationships/tags" Target="../tags/tag250.xml" /><Relationship Id="rId20" Type="http://schemas.openxmlformats.org/officeDocument/2006/relationships/tags" Target="../tags/tag268.xml" /><Relationship Id="rId21" Type="http://schemas.openxmlformats.org/officeDocument/2006/relationships/tags" Target="../tags/tag269.xml" /><Relationship Id="rId22" Type="http://schemas.openxmlformats.org/officeDocument/2006/relationships/tags" Target="../tags/tag270.xml" /><Relationship Id="rId23" Type="http://schemas.openxmlformats.org/officeDocument/2006/relationships/tags" Target="../tags/tag271.xml" /><Relationship Id="rId24" Type="http://schemas.openxmlformats.org/officeDocument/2006/relationships/tags" Target="../tags/tag272.xml" /><Relationship Id="rId25" Type="http://schemas.openxmlformats.org/officeDocument/2006/relationships/tags" Target="../tags/tag273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tags" Target="../tags/tag289.xml" /><Relationship Id="rId15" Type="http://schemas.openxmlformats.org/officeDocument/2006/relationships/tags" Target="../tags/tag290.xml" /><Relationship Id="rId16" Type="http://schemas.openxmlformats.org/officeDocument/2006/relationships/tags" Target="../tags/tag291.xml" /><Relationship Id="rId17" Type="http://schemas.openxmlformats.org/officeDocument/2006/relationships/tags" Target="../tags/tag292.xml" /><Relationship Id="rId18" Type="http://schemas.openxmlformats.org/officeDocument/2006/relationships/tags" Target="../tags/tag293.xml" /><Relationship Id="rId19" Type="http://schemas.openxmlformats.org/officeDocument/2006/relationships/tags" Target="../tags/tag294.xml" /><Relationship Id="rId2" Type="http://schemas.openxmlformats.org/officeDocument/2006/relationships/tags" Target="../tags/tag277.xml" /><Relationship Id="rId20" Type="http://schemas.openxmlformats.org/officeDocument/2006/relationships/tags" Target="../tags/tag295.xml" /><Relationship Id="rId21" Type="http://schemas.openxmlformats.org/officeDocument/2006/relationships/tags" Target="../tags/tag296.xml" /><Relationship Id="rId22" Type="http://schemas.openxmlformats.org/officeDocument/2006/relationships/tags" Target="../tags/tag29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151011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汇报人：_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下肢血管损伤患者的查房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下肢血管损伤概述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下肢血管损伤概述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下肢血管损伤的定义和分类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1091841" y="1461187"/>
            <a:ext cx="4845186" cy="1329656"/>
          </a:xfrm>
          <a:prstGeom prst="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/>
            </a:endParaRPr>
          </a:p>
        </p:txBody>
      </p:sp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>
            <a:off x="6732806" y="1461187"/>
            <a:ext cx="4845186" cy="1329656"/>
          </a:xfrm>
          <a:prstGeom prst="rect">
            <a:avLst/>
          </a:pr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/>
            </a:endParaRPr>
          </a:p>
        </p:txBody>
      </p:sp>
      <p:sp>
        <p:nvSpPr>
          <p:cNvPr id="10" name="矩形: 圆角 9"/>
          <p:cNvSpPr/>
          <p:nvPr>
            <p:custDataLst>
              <p:tags r:id="rId4"/>
            </p:custDataLst>
          </p:nvPr>
        </p:nvSpPr>
        <p:spPr>
          <a:xfrm>
            <a:off x="608330" y="1652577"/>
            <a:ext cx="946876" cy="94687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2" name="矩形: 圆角 11"/>
          <p:cNvSpPr/>
          <p:nvPr>
            <p:custDataLst>
              <p:tags r:id="rId5"/>
            </p:custDataLst>
          </p:nvPr>
        </p:nvSpPr>
        <p:spPr>
          <a:xfrm>
            <a:off x="6243251" y="1652577"/>
            <a:ext cx="946876" cy="946876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1091841" y="3070877"/>
            <a:ext cx="4845186" cy="1329656"/>
          </a:xfrm>
          <a:prstGeom prst="rect">
            <a:avLst/>
          </a:pr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/>
            </a:endParaRPr>
          </a:p>
        </p:txBody>
      </p:sp>
      <p:sp>
        <p:nvSpPr>
          <p:cNvPr id="9" name="矩形 8"/>
          <p:cNvSpPr/>
          <p:nvPr>
            <p:custDataLst>
              <p:tags r:id="rId7"/>
            </p:custDataLst>
          </p:nvPr>
        </p:nvSpPr>
        <p:spPr>
          <a:xfrm>
            <a:off x="6732806" y="3070877"/>
            <a:ext cx="4845186" cy="1329656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/>
            </a:endParaRPr>
          </a:p>
        </p:txBody>
      </p:sp>
      <p:sp>
        <p:nvSpPr>
          <p:cNvPr id="11" name="矩形: 圆角 10"/>
          <p:cNvSpPr/>
          <p:nvPr>
            <p:custDataLst>
              <p:tags r:id="rId8"/>
            </p:custDataLst>
          </p:nvPr>
        </p:nvSpPr>
        <p:spPr>
          <a:xfrm>
            <a:off x="608330" y="3262267"/>
            <a:ext cx="946876" cy="946876"/>
          </a:xfrm>
          <a:prstGeom prst="round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3" name="矩形: 圆角 12"/>
          <p:cNvSpPr/>
          <p:nvPr>
            <p:custDataLst>
              <p:tags r:id="rId9"/>
            </p:custDataLst>
          </p:nvPr>
        </p:nvSpPr>
        <p:spPr>
          <a:xfrm>
            <a:off x="6243251" y="3262267"/>
            <a:ext cx="946876" cy="946876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4" name="矩形 3"/>
          <p:cNvSpPr/>
          <p:nvPr>
            <p:custDataLst>
              <p:tags r:id="rId10"/>
            </p:custDataLst>
          </p:nvPr>
        </p:nvSpPr>
        <p:spPr>
          <a:xfrm>
            <a:off x="1091841" y="4680567"/>
            <a:ext cx="4845186" cy="1329656"/>
          </a:xfrm>
          <a:prstGeom prst="rect">
            <a:avLst/>
          </a:prstGeom>
          <a:noFill/>
          <a:ln w="190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/>
            </a:endParaRPr>
          </a:p>
        </p:txBody>
      </p:sp>
      <p:sp>
        <p:nvSpPr>
          <p:cNvPr id="5" name="矩形: 圆角 3"/>
          <p:cNvSpPr/>
          <p:nvPr>
            <p:custDataLst>
              <p:tags r:id="rId11"/>
            </p:custDataLst>
          </p:nvPr>
        </p:nvSpPr>
        <p:spPr>
          <a:xfrm>
            <a:off x="608330" y="4871956"/>
            <a:ext cx="946876" cy="946876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05</a:t>
            </a:r>
            <a:endParaRPr lang="en-US" altLang="zh-CN" sz="3600" b="1">
              <a:latin typeface="+mn-ea"/>
            </a:endParaRPr>
          </a:p>
        </p:txBody>
      </p:sp>
      <p:sp>
        <p:nvSpPr>
          <p:cNvPr id="32" name="TextBox 2"/>
          <p:cNvSpPr txBox="1"/>
          <p:nvPr>
            <p:custDataLst>
              <p:tags r:id="rId12"/>
            </p:custDataLst>
          </p:nvPr>
        </p:nvSpPr>
        <p:spPr>
          <a:xfrm>
            <a:off x="1976936" y="5012980"/>
            <a:ext cx="3659240" cy="718551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cs typeface="微软雅黑" panose="020b0503020204020204" charset="-122"/>
                <a:sym typeface="+mn-lt"/>
              </a:rPr>
              <a:t>复合型血管损伤：指同时存在浅表和深部血管损伤的情况，如车祸导致的复合型血管损伤。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cs typeface="微软雅黑" panose="020b0503020204020204" charset="-122"/>
              <a:sym typeface="+mn-lt"/>
            </a:endParaRPr>
          </a:p>
        </p:txBody>
      </p:sp>
      <p:sp>
        <p:nvSpPr>
          <p:cNvPr id="33" name="TextBox 2"/>
          <p:cNvSpPr txBox="1"/>
          <p:nvPr>
            <p:custDataLst>
              <p:tags r:id="rId13"/>
            </p:custDataLst>
          </p:nvPr>
        </p:nvSpPr>
        <p:spPr>
          <a:xfrm>
            <a:off x="7587681" y="3376429"/>
            <a:ext cx="3659240" cy="718551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cs typeface="微软雅黑" panose="020b0503020204020204" charset="-122"/>
                <a:sym typeface="+mn-lt"/>
              </a:rPr>
              <a:t>深部血管损伤：指肌肉、骨骼和内脏器官中的血管损伤，如动脉瘤、静脉血栓等。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cs typeface="微软雅黑" panose="020b0503020204020204" charset="-122"/>
              <a:sym typeface="+mn-lt"/>
            </a:endParaRPr>
          </a:p>
        </p:txBody>
      </p:sp>
      <p:sp>
        <p:nvSpPr>
          <p:cNvPr id="34" name="TextBox 2"/>
          <p:cNvSpPr txBox="1"/>
          <p:nvPr>
            <p:custDataLst>
              <p:tags r:id="rId14"/>
            </p:custDataLst>
          </p:nvPr>
        </p:nvSpPr>
        <p:spPr>
          <a:xfrm>
            <a:off x="1976936" y="3376429"/>
            <a:ext cx="3659240" cy="718551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cs typeface="微软雅黑" panose="020b0503020204020204" charset="-122"/>
                <a:sym typeface="+mn-lt"/>
              </a:rPr>
              <a:t>浅表血管损伤：指皮肤和皮下组织中的血管损伤，如擦伤、撕裂伤等。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cs typeface="微软雅黑" panose="020b0503020204020204" charset="-122"/>
              <a:sym typeface="+mn-lt"/>
            </a:endParaRPr>
          </a:p>
        </p:txBody>
      </p:sp>
      <p:sp>
        <p:nvSpPr>
          <p:cNvPr id="35" name="TextBox 2"/>
          <p:cNvSpPr txBox="1"/>
          <p:nvPr>
            <p:custDataLst>
              <p:tags r:id="rId15"/>
            </p:custDataLst>
          </p:nvPr>
        </p:nvSpPr>
        <p:spPr>
          <a:xfrm>
            <a:off x="7587681" y="1766740"/>
            <a:ext cx="3659240" cy="718551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cs typeface="微软雅黑" panose="020b0503020204020204" charset="-122"/>
                <a:sym typeface="+mn-lt"/>
              </a:rPr>
              <a:t>分类：根据损伤程度和部位，可分为浅表血管损伤、深部血管损伤和复合型血管损伤。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cs typeface="微软雅黑" panose="020b0503020204020204" charset="-122"/>
              <a:sym typeface="+mn-lt"/>
            </a:endParaRPr>
          </a:p>
        </p:txBody>
      </p:sp>
      <p:sp>
        <p:nvSpPr>
          <p:cNvPr id="36" name="TextBox 2"/>
          <p:cNvSpPr txBox="1"/>
          <p:nvPr>
            <p:custDataLst>
              <p:tags r:id="rId16"/>
            </p:custDataLst>
          </p:nvPr>
        </p:nvSpPr>
        <p:spPr>
          <a:xfrm>
            <a:off x="1976936" y="1766740"/>
            <a:ext cx="3659240" cy="718551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cs typeface="微软雅黑" panose="020b0503020204020204" charset="-122"/>
                <a:sym typeface="+mn-lt"/>
              </a:rPr>
              <a:t>下肢血管损伤：指下肢血管受到外力或疾病影响，导致血管壁损伤、破裂或堵塞。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cs typeface="微软雅黑" panose="020b0503020204020204" charset="-122"/>
              <a:sym typeface="+mn-lt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下肢血管损伤的原因和危害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475618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01176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原因：外伤、疾病、手术等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240137" y="2651739"/>
            <a:ext cx="1820321" cy="12890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04243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29116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危害：影响下肢血液循环，导致组织缺血、坏死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868762" y="2651739"/>
            <a:ext cx="1820321" cy="12890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32183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7741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危害：可能导致下肢静脉血栓形成，危及生命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96018" y="2651739"/>
            <a:ext cx="1820321" cy="12890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60124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85682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危害：影响生活质量，导致行动不便，影响工作和生活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124643" y="2651739"/>
            <a:ext cx="1820321" cy="12890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下肢血管损伤的诊断方法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137" y="151611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330" y="312914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病史询问：了解患者是否有外伤、手术、长期站立等病史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646538" y="2778267"/>
            <a:ext cx="1607388" cy="113828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338" y="151611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257" y="312914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体格检查：观察下肢皮肤颜色、温度、肿胀程度等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2503466" y="2778267"/>
            <a:ext cx="1607388" cy="113828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629" y="151611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185" y="312914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血管超声检查：了解下肢血管的形态、血流速度和血流方向等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4360393" y="2778267"/>
            <a:ext cx="1607388" cy="113828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556" y="151611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112" y="312914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血管造影检查：通过血管造影剂显示下肢血管的形态和病变情况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6217958" y="2778267"/>
            <a:ext cx="1607388" cy="113828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394" y="151611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7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677" y="312914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磁共振血管成像（MRA）：通过磁共振技术显示下肢血管的形态和病变情况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7" name="矩形 46"/>
          <p:cNvSpPr/>
          <p:nvPr>
            <p:custDataLst>
              <p:tags r:id="rId16"/>
            </p:custDataLst>
          </p:nvPr>
        </p:nvSpPr>
        <p:spPr>
          <a:xfrm>
            <a:off x="8074885" y="2778267"/>
            <a:ext cx="1607388" cy="113828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048" y="151611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604" y="312914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计算机断层扫描血管成像（CTA）：通过CT技术显示下肢血管的形态和病变情况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8" name="矩形 47"/>
          <p:cNvSpPr/>
          <p:nvPr>
            <p:custDataLst>
              <p:tags r:id="rId19"/>
            </p:custDataLst>
          </p:nvPr>
        </p:nvSpPr>
        <p:spPr>
          <a:xfrm>
            <a:off x="9932449" y="2778267"/>
            <a:ext cx="1607388" cy="113828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患者基本信息和病史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518675" y="2352031"/>
            <a:ext cx="3177" cy="11997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560429" y="3630539"/>
            <a:ext cx="635" cy="34377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79943" y="3061819"/>
            <a:ext cx="3813" cy="52678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626145" y="3567631"/>
            <a:ext cx="1906" cy="147231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36128" y="2173472"/>
            <a:ext cx="3813" cy="13331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67715" y="3615289"/>
            <a:ext cx="0" cy="56045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687864" y="3242920"/>
            <a:ext cx="3813" cy="26752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25170" y="3567631"/>
            <a:ext cx="3813" cy="1120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751674" y="2576977"/>
            <a:ext cx="635" cy="933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776907" y="3588600"/>
            <a:ext cx="635" cy="1842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851253" y="2050197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年龄：50岁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789350" y="2717410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职业：工人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37613" y="16511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治疗过程：手术治疗，包括血管修复和重建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81429" y="2528684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家庭情况：已婚，有一子一女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619525" y="182779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其他相关信息：无特殊疾病或过敏史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876486" y="403531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826656" y="493573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767294" y="44140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病史：下肢血管损伤，包括动脉和静脉损伤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26360" y="5280145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恢复情况：目前恢复良好，但仍需定期复查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660009" y="422404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社会支持：家庭支持良好，有医疗保险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608330" y="3570808"/>
            <a:ext cx="1096962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453224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6005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49370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51512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7131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0099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2304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66035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68495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71018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患者症状和体征</a:t>
            </a:r>
            <a:endParaRPr lang="zh-CN" altLang="en-US"/>
          </a:p>
        </p:txBody>
      </p:sp>
      <p:sp>
        <p:nvSpPr>
          <p:cNvPr id="80" name="矩形: 单圆角 79"/>
          <p:cNvSpPr/>
          <p:nvPr>
            <p:custDataLst>
              <p:tags r:id="rId2"/>
            </p:custDataLst>
          </p:nvPr>
        </p:nvSpPr>
        <p:spPr>
          <a:xfrm flipV="1">
            <a:off x="608330" y="1336418"/>
            <a:ext cx="5327338" cy="2248211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1" name="矩形 80"/>
          <p:cNvSpPr/>
          <p:nvPr>
            <p:custDataLst>
              <p:tags r:id="rId3"/>
            </p:custDataLst>
          </p:nvPr>
        </p:nvSpPr>
        <p:spPr>
          <a:xfrm>
            <a:off x="2398833" y="1336418"/>
            <a:ext cx="1746973" cy="662556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01</a:t>
            </a:r>
            <a:endParaRPr lang="en-US" altLang="zh-CN" sz="3600" b="1"/>
          </a:p>
        </p:txBody>
      </p:sp>
      <p:sp>
        <p:nvSpPr>
          <p:cNvPr id="82" name="文本框 178"/>
          <p:cNvSpPr txBox="1"/>
          <p:nvPr>
            <p:custDataLst>
              <p:tags r:id="rId4"/>
            </p:custDataLst>
          </p:nvPr>
        </p:nvSpPr>
        <p:spPr>
          <a:xfrm>
            <a:off x="673625" y="2245433"/>
            <a:ext cx="5198668" cy="11900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+mn-ea"/>
                <a:ea typeface="+mn-ea"/>
                <a:sym typeface="+mn-ea"/>
              </a:rPr>
              <a:t>疼痛：下肢疼痛，可能伴有麻木、刺痛等感觉异常</a:t>
            </a:r>
            <a:endParaRPr lang="zh-CN" altLang="en-US" sz="3600">
              <a:latin typeface="+mn-ea"/>
              <a:ea typeface="+mn-ea"/>
              <a:sym typeface="+mn-ea"/>
            </a:endParaRPr>
          </a:p>
        </p:txBody>
      </p:sp>
      <p:sp>
        <p:nvSpPr>
          <p:cNvPr id="6" name="矩形: 单圆角 79"/>
          <p:cNvSpPr/>
          <p:nvPr>
            <p:custDataLst>
              <p:tags r:id="rId5"/>
            </p:custDataLst>
          </p:nvPr>
        </p:nvSpPr>
        <p:spPr>
          <a:xfrm flipV="1">
            <a:off x="608330" y="3886781"/>
            <a:ext cx="5327338" cy="2248211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2398833" y="3886781"/>
            <a:ext cx="1746973" cy="662556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03</a:t>
            </a:r>
            <a:endParaRPr lang="en-US" altLang="zh-CN" sz="3600" b="1"/>
          </a:p>
        </p:txBody>
      </p:sp>
      <p:sp>
        <p:nvSpPr>
          <p:cNvPr id="8" name="文本框 178"/>
          <p:cNvSpPr txBox="1"/>
          <p:nvPr>
            <p:custDataLst>
              <p:tags r:id="rId7"/>
            </p:custDataLst>
          </p:nvPr>
        </p:nvSpPr>
        <p:spPr>
          <a:xfrm>
            <a:off x="673625" y="4795795"/>
            <a:ext cx="5198668" cy="11900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+mn-ea"/>
                <a:ea typeface="+mn-ea"/>
                <a:sym typeface="+mn-ea"/>
              </a:rPr>
              <a:t>皮肤变化：可能出现皮肤颜色改变、皮温升高等</a:t>
            </a:r>
            <a:endParaRPr lang="zh-CN" altLang="en-US" sz="3600">
              <a:latin typeface="+mn-ea"/>
              <a:ea typeface="+mn-ea"/>
              <a:sym typeface="+mn-ea"/>
            </a:endParaRPr>
          </a:p>
        </p:txBody>
      </p:sp>
      <p:sp>
        <p:nvSpPr>
          <p:cNvPr id="13" name="矩形: 单圆角 79"/>
          <p:cNvSpPr/>
          <p:nvPr>
            <p:custDataLst>
              <p:tags r:id="rId8"/>
            </p:custDataLst>
          </p:nvPr>
        </p:nvSpPr>
        <p:spPr>
          <a:xfrm flipV="1">
            <a:off x="6249982" y="1336418"/>
            <a:ext cx="5327338" cy="2248211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9"/>
            </p:custDataLst>
          </p:nvPr>
        </p:nvSpPr>
        <p:spPr>
          <a:xfrm>
            <a:off x="8040485" y="1336418"/>
            <a:ext cx="1746973" cy="661916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02</a:t>
            </a:r>
            <a:endParaRPr lang="en-US" altLang="zh-CN" sz="3600" b="1"/>
          </a:p>
        </p:txBody>
      </p:sp>
      <p:sp>
        <p:nvSpPr>
          <p:cNvPr id="15" name="文本框 178"/>
          <p:cNvSpPr txBox="1"/>
          <p:nvPr>
            <p:custDataLst>
              <p:tags r:id="rId10"/>
            </p:custDataLst>
          </p:nvPr>
        </p:nvSpPr>
        <p:spPr>
          <a:xfrm>
            <a:off x="6315278" y="2245433"/>
            <a:ext cx="5198668" cy="11891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+mn-ea"/>
                <a:ea typeface="+mn-ea"/>
                <a:sym typeface="+mn-ea"/>
              </a:rPr>
              <a:t>肿胀：下肢肿胀，可能伴有皮肤发红、发热等表现</a:t>
            </a:r>
            <a:endParaRPr lang="zh-CN" altLang="en-US" sz="3600">
              <a:latin typeface="+mn-ea"/>
              <a:ea typeface="+mn-ea"/>
              <a:sym typeface="+mn-ea"/>
            </a:endParaRPr>
          </a:p>
        </p:txBody>
      </p:sp>
      <p:sp>
        <p:nvSpPr>
          <p:cNvPr id="17" name="矩形: 单圆角 79"/>
          <p:cNvSpPr/>
          <p:nvPr>
            <p:custDataLst>
              <p:tags r:id="rId11"/>
            </p:custDataLst>
          </p:nvPr>
        </p:nvSpPr>
        <p:spPr>
          <a:xfrm flipV="1">
            <a:off x="6249982" y="3886781"/>
            <a:ext cx="5327338" cy="2248211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12"/>
            </p:custDataLst>
          </p:nvPr>
        </p:nvSpPr>
        <p:spPr>
          <a:xfrm>
            <a:off x="8040485" y="3886781"/>
            <a:ext cx="1746973" cy="661916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04</a:t>
            </a:r>
            <a:endParaRPr lang="en-US" altLang="zh-CN" sz="3600" b="1"/>
          </a:p>
        </p:txBody>
      </p:sp>
      <p:sp>
        <p:nvSpPr>
          <p:cNvPr id="19" name="文本框 178"/>
          <p:cNvSpPr txBox="1"/>
          <p:nvPr>
            <p:custDataLst>
              <p:tags r:id="rId13"/>
            </p:custDataLst>
          </p:nvPr>
        </p:nvSpPr>
        <p:spPr>
          <a:xfrm>
            <a:off x="6315278" y="4795795"/>
            <a:ext cx="5198668" cy="11891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+mn-ea"/>
                <a:ea typeface="+mn-ea"/>
                <a:sym typeface="+mn-ea"/>
              </a:rPr>
              <a:t>功能障碍：可能出现下肢活动受限、行走困难等</a:t>
            </a:r>
            <a:endParaRPr lang="zh-CN" altLang="en-US" sz="360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患者辅助检查结果</a:t>
            </a:r>
            <a:endParaRPr lang="zh-CN" altLang="en-US"/>
          </a:p>
        </p:txBody>
      </p:sp>
      <p:sp>
        <p:nvSpPr>
          <p:cNvPr id="4" name="矩形: 圆角"/>
          <p:cNvSpPr/>
          <p:nvPr>
            <p:custDataLst>
              <p:tags r:id="rId2"/>
            </p:custDataLst>
          </p:nvPr>
        </p:nvSpPr>
        <p:spPr>
          <a:xfrm>
            <a:off x="608330" y="1479631"/>
            <a:ext cx="5198445" cy="122769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直角三角形"/>
          <p:cNvSpPr/>
          <p:nvPr>
            <p:custDataLst>
              <p:tags r:id="rId3"/>
            </p:custDataLst>
          </p:nvPr>
        </p:nvSpPr>
        <p:spPr>
          <a:xfrm>
            <a:off x="1594049" y="1363102"/>
            <a:ext cx="120344" cy="119074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: 圆角"/>
          <p:cNvSpPr/>
          <p:nvPr>
            <p:custDataLst>
              <p:tags r:id="rId4"/>
            </p:custDataLst>
          </p:nvPr>
        </p:nvSpPr>
        <p:spPr>
          <a:xfrm>
            <a:off x="948365" y="1354824"/>
            <a:ext cx="663969" cy="808697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9" name="装饰3"/>
          <p:cNvSpPr/>
          <p:nvPr>
            <p:custDataLst>
              <p:tags r:id="rId5"/>
            </p:custDataLst>
          </p:nvPr>
        </p:nvSpPr>
        <p:spPr>
          <a:xfrm>
            <a:off x="5310872" y="2524569"/>
            <a:ext cx="509416" cy="191031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" name="装饰2"/>
          <p:cNvSpPr/>
          <p:nvPr>
            <p:custDataLst>
              <p:tags r:id="rId6"/>
            </p:custDataLst>
          </p:nvPr>
        </p:nvSpPr>
        <p:spPr>
          <a:xfrm>
            <a:off x="5629257" y="2206185"/>
            <a:ext cx="191031" cy="509416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" name="装饰1"/>
          <p:cNvSpPr/>
          <p:nvPr>
            <p:custDataLst>
              <p:tags r:id="rId7"/>
            </p:custDataLst>
          </p:nvPr>
        </p:nvSpPr>
        <p:spPr>
          <a:xfrm>
            <a:off x="5265025" y="2168615"/>
            <a:ext cx="550806" cy="550806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文本框 18"/>
          <p:cNvSpPr txBox="1"/>
          <p:nvPr>
            <p:custDataLst>
              <p:tags r:id="rId8"/>
            </p:custDataLst>
          </p:nvPr>
        </p:nvSpPr>
        <p:spPr>
          <a:xfrm>
            <a:off x="1008221" y="1631819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01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3" name="文本框 22"/>
          <p:cNvSpPr txBox="1"/>
          <p:nvPr>
            <p:custDataLst>
              <p:tags r:id="rId9"/>
            </p:custDataLst>
          </p:nvPr>
        </p:nvSpPr>
        <p:spPr>
          <a:xfrm>
            <a:off x="1873591" y="1631819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超声检查：显示下肢血管狭窄或闭塞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911" name="矩形: 圆角"/>
          <p:cNvSpPr/>
          <p:nvPr>
            <p:custDataLst>
              <p:tags r:id="rId10"/>
            </p:custDataLst>
          </p:nvPr>
        </p:nvSpPr>
        <p:spPr>
          <a:xfrm>
            <a:off x="6378735" y="3238388"/>
            <a:ext cx="5198445" cy="1227411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2" name="直角三角形"/>
          <p:cNvSpPr/>
          <p:nvPr>
            <p:custDataLst>
              <p:tags r:id="rId11"/>
            </p:custDataLst>
          </p:nvPr>
        </p:nvSpPr>
        <p:spPr>
          <a:xfrm>
            <a:off x="10428588" y="3119949"/>
            <a:ext cx="120345" cy="119076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3" name="矩形: 圆角"/>
          <p:cNvSpPr/>
          <p:nvPr>
            <p:custDataLst>
              <p:tags r:id="rId12"/>
            </p:custDataLst>
          </p:nvPr>
        </p:nvSpPr>
        <p:spPr>
          <a:xfrm>
            <a:off x="10530471" y="3111671"/>
            <a:ext cx="663970" cy="808697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00" name="装饰12"/>
          <p:cNvSpPr/>
          <p:nvPr>
            <p:custDataLst>
              <p:tags r:id="rId13"/>
            </p:custDataLst>
          </p:nvPr>
        </p:nvSpPr>
        <p:spPr>
          <a:xfrm>
            <a:off x="6376187" y="3224379"/>
            <a:ext cx="191031" cy="509416"/>
          </a:xfrm>
          <a:custGeom>
            <a:gdLst>
              <a:gd name="connsiteX0" fmla="*/ 95251 w 190501"/>
              <a:gd name="connsiteY0" fmla="*/ 1 h 508000"/>
              <a:gd name="connsiteX1" fmla="*/ 190501 w 190501"/>
              <a:gd name="connsiteY1" fmla="*/ 95254 h 508000"/>
              <a:gd name="connsiteX2" fmla="*/ 190499 w 190501"/>
              <a:gd name="connsiteY2" fmla="*/ 412751 h 508000"/>
              <a:gd name="connsiteX3" fmla="*/ 95253 w 190501"/>
              <a:gd name="connsiteY3" fmla="*/ 508000 h 508000"/>
              <a:gd name="connsiteX4" fmla="*/ 0 w 190501"/>
              <a:gd name="connsiteY4" fmla="*/ 412750 h 508000"/>
              <a:gd name="connsiteX5" fmla="*/ 2 w 190501"/>
              <a:gd name="connsiteY5" fmla="*/ 95245 h 508000"/>
              <a:gd name="connsiteX6" fmla="*/ 95251 w 190501"/>
              <a:gd name="connsiteY6" fmla="*/ 1 h 50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1" h="508000">
                <a:moveTo>
                  <a:pt x="95251" y="1"/>
                </a:moveTo>
                <a:cubicBezTo>
                  <a:pt x="147857" y="-2"/>
                  <a:pt x="190506" y="42645"/>
                  <a:pt x="190501" y="95254"/>
                </a:cubicBezTo>
                <a:lnTo>
                  <a:pt x="190499" y="412751"/>
                </a:lnTo>
                <a:cubicBezTo>
                  <a:pt x="190508" y="465352"/>
                  <a:pt x="147855" y="507997"/>
                  <a:pt x="95253" y="508000"/>
                </a:cubicBezTo>
                <a:cubicBezTo>
                  <a:pt x="42646" y="508001"/>
                  <a:pt x="4" y="465352"/>
                  <a:pt x="0" y="412750"/>
                </a:cubicBezTo>
                <a:lnTo>
                  <a:pt x="2" y="95245"/>
                </a:lnTo>
                <a:cubicBezTo>
                  <a:pt x="-1" y="42641"/>
                  <a:pt x="42653" y="-5"/>
                  <a:pt x="95251" y="1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6" name="装饰11"/>
          <p:cNvSpPr/>
          <p:nvPr>
            <p:custDataLst>
              <p:tags r:id="rId14"/>
            </p:custDataLst>
          </p:nvPr>
        </p:nvSpPr>
        <p:spPr>
          <a:xfrm>
            <a:off x="6376187" y="3224379"/>
            <a:ext cx="509416" cy="191031"/>
          </a:xfrm>
          <a:custGeom>
            <a:gdLst>
              <a:gd name="connsiteX0" fmla="*/ 412751 w 508001"/>
              <a:gd name="connsiteY0" fmla="*/ 1 h 190500"/>
              <a:gd name="connsiteX1" fmla="*/ 508001 w 508001"/>
              <a:gd name="connsiteY1" fmla="*/ 95250 h 190500"/>
              <a:gd name="connsiteX2" fmla="*/ 412750 w 508001"/>
              <a:gd name="connsiteY2" fmla="*/ 190497 h 190500"/>
              <a:gd name="connsiteX3" fmla="*/ 95249 w 508001"/>
              <a:gd name="connsiteY3" fmla="*/ 190500 h 190500"/>
              <a:gd name="connsiteX4" fmla="*/ 0 w 508001"/>
              <a:gd name="connsiteY4" fmla="*/ 95247 h 190500"/>
              <a:gd name="connsiteX5" fmla="*/ 95246 w 508001"/>
              <a:gd name="connsiteY5" fmla="*/ 2 h 190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0">
                <a:moveTo>
                  <a:pt x="412751" y="1"/>
                </a:moveTo>
                <a:cubicBezTo>
                  <a:pt x="465355" y="-5"/>
                  <a:pt x="508002" y="42644"/>
                  <a:pt x="508001" y="95250"/>
                </a:cubicBezTo>
                <a:cubicBezTo>
                  <a:pt x="508003" y="147854"/>
                  <a:pt x="465357" y="190496"/>
                  <a:pt x="412750" y="190497"/>
                </a:cubicBezTo>
                <a:lnTo>
                  <a:pt x="95249" y="190500"/>
                </a:lnTo>
                <a:cubicBezTo>
                  <a:pt x="42645" y="190501"/>
                  <a:pt x="4" y="147857"/>
                  <a:pt x="0" y="95247"/>
                </a:cubicBezTo>
                <a:cubicBezTo>
                  <a:pt x="3" y="42643"/>
                  <a:pt x="42649" y="-4"/>
                  <a:pt x="95246" y="2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60" name="装饰10"/>
          <p:cNvSpPr/>
          <p:nvPr>
            <p:custDataLst>
              <p:tags r:id="rId15"/>
            </p:custDataLst>
          </p:nvPr>
        </p:nvSpPr>
        <p:spPr>
          <a:xfrm>
            <a:off x="6372367" y="3228836"/>
            <a:ext cx="550806" cy="550806"/>
          </a:xfrm>
          <a:custGeom>
            <a:gdLst>
              <a:gd name="connsiteX0" fmla="*/ 95253 w 548986"/>
              <a:gd name="connsiteY0" fmla="*/ 0 h 548988"/>
              <a:gd name="connsiteX1" fmla="*/ 162603 w 548986"/>
              <a:gd name="connsiteY1" fmla="*/ 27900 h 548988"/>
              <a:gd name="connsiteX2" fmla="*/ 521093 w 548986"/>
              <a:gd name="connsiteY2" fmla="*/ 386386 h 548988"/>
              <a:gd name="connsiteX3" fmla="*/ 548986 w 548986"/>
              <a:gd name="connsiteY3" fmla="*/ 453739 h 548988"/>
              <a:gd name="connsiteX4" fmla="*/ 521092 w 548986"/>
              <a:gd name="connsiteY4" fmla="*/ 521091 h 548988"/>
              <a:gd name="connsiteX5" fmla="*/ 386391 w 548986"/>
              <a:gd name="connsiteY5" fmla="*/ 521091 h 548988"/>
              <a:gd name="connsiteX6" fmla="*/ 27903 w 548986"/>
              <a:gd name="connsiteY6" fmla="*/ 162597 h 548988"/>
              <a:gd name="connsiteX7" fmla="*/ 27901 w 548986"/>
              <a:gd name="connsiteY7" fmla="*/ 27902 h 548988"/>
              <a:gd name="connsiteX8" fmla="*/ 95253 w 548986"/>
              <a:gd name="connsiteY8" fmla="*/ 0 h 548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86" h="548988">
                <a:moveTo>
                  <a:pt x="95253" y="0"/>
                </a:moveTo>
                <a:cubicBezTo>
                  <a:pt x="119627" y="0"/>
                  <a:pt x="144003" y="9298"/>
                  <a:pt x="162603" y="27900"/>
                </a:cubicBezTo>
                <a:lnTo>
                  <a:pt x="521093" y="386386"/>
                </a:lnTo>
                <a:cubicBezTo>
                  <a:pt x="539692" y="404984"/>
                  <a:pt x="548996" y="429365"/>
                  <a:pt x="548986" y="453739"/>
                </a:cubicBezTo>
                <a:cubicBezTo>
                  <a:pt x="548988" y="478117"/>
                  <a:pt x="539693" y="502491"/>
                  <a:pt x="521092" y="521091"/>
                </a:cubicBezTo>
                <a:cubicBezTo>
                  <a:pt x="483897" y="558294"/>
                  <a:pt x="423588" y="558282"/>
                  <a:pt x="386391" y="521091"/>
                </a:cubicBezTo>
                <a:lnTo>
                  <a:pt x="27903" y="162597"/>
                </a:lnTo>
                <a:cubicBezTo>
                  <a:pt x="-9300" y="125409"/>
                  <a:pt x="-9301" y="65098"/>
                  <a:pt x="27901" y="27902"/>
                </a:cubicBezTo>
                <a:cubicBezTo>
                  <a:pt x="46499" y="9299"/>
                  <a:pt x="70876" y="0"/>
                  <a:pt x="95253" y="0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4" name="文本框 12"/>
          <p:cNvSpPr txBox="1"/>
          <p:nvPr>
            <p:custDataLst>
              <p:tags r:id="rId16"/>
            </p:custDataLst>
          </p:nvPr>
        </p:nvSpPr>
        <p:spPr>
          <a:xfrm>
            <a:off x="10590328" y="3391213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04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545" name="矩形: 圆角"/>
          <p:cNvSpPr/>
          <p:nvPr>
            <p:custDataLst>
              <p:tags r:id="rId17"/>
            </p:custDataLst>
          </p:nvPr>
        </p:nvSpPr>
        <p:spPr>
          <a:xfrm>
            <a:off x="6378735" y="1503191"/>
            <a:ext cx="5198445" cy="1227691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9" name="直角三角形"/>
          <p:cNvSpPr/>
          <p:nvPr>
            <p:custDataLst>
              <p:tags r:id="rId18"/>
            </p:custDataLst>
          </p:nvPr>
        </p:nvSpPr>
        <p:spPr>
          <a:xfrm>
            <a:off x="10429225" y="1386663"/>
            <a:ext cx="120345" cy="119076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1" name="矩形: 圆角"/>
          <p:cNvSpPr/>
          <p:nvPr>
            <p:custDataLst>
              <p:tags r:id="rId19"/>
            </p:custDataLst>
          </p:nvPr>
        </p:nvSpPr>
        <p:spPr>
          <a:xfrm>
            <a:off x="10531108" y="1378385"/>
            <a:ext cx="663970" cy="808697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39" name="装饰6"/>
          <p:cNvSpPr/>
          <p:nvPr>
            <p:custDataLst>
              <p:tags r:id="rId20"/>
            </p:custDataLst>
          </p:nvPr>
        </p:nvSpPr>
        <p:spPr>
          <a:xfrm>
            <a:off x="6372367" y="2546220"/>
            <a:ext cx="509416" cy="191031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9" name="装饰5"/>
          <p:cNvSpPr/>
          <p:nvPr>
            <p:custDataLst>
              <p:tags r:id="rId21"/>
            </p:custDataLst>
          </p:nvPr>
        </p:nvSpPr>
        <p:spPr>
          <a:xfrm>
            <a:off x="6372367" y="2227835"/>
            <a:ext cx="191031" cy="509416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67" name="装饰4"/>
          <p:cNvSpPr/>
          <p:nvPr>
            <p:custDataLst>
              <p:tags r:id="rId22"/>
            </p:custDataLst>
          </p:nvPr>
        </p:nvSpPr>
        <p:spPr>
          <a:xfrm>
            <a:off x="6376824" y="2190266"/>
            <a:ext cx="550806" cy="550806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6" name="文本框 12"/>
          <p:cNvSpPr txBox="1"/>
          <p:nvPr>
            <p:custDataLst>
              <p:tags r:id="rId23"/>
            </p:custDataLst>
          </p:nvPr>
        </p:nvSpPr>
        <p:spPr>
          <a:xfrm>
            <a:off x="10590964" y="1660473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02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899" name="矩形: 圆角"/>
          <p:cNvSpPr/>
          <p:nvPr>
            <p:custDataLst>
              <p:tags r:id="rId24"/>
            </p:custDataLst>
          </p:nvPr>
        </p:nvSpPr>
        <p:spPr>
          <a:xfrm>
            <a:off x="608330" y="3237751"/>
            <a:ext cx="5198445" cy="122741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0" name="直角三角形"/>
          <p:cNvSpPr/>
          <p:nvPr>
            <p:custDataLst>
              <p:tags r:id="rId25"/>
            </p:custDataLst>
          </p:nvPr>
        </p:nvSpPr>
        <p:spPr>
          <a:xfrm>
            <a:off x="1594049" y="3119949"/>
            <a:ext cx="120344" cy="119074"/>
          </a:xfrm>
          <a:prstGeom prst="rtTriangle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1" name="矩形: 圆角"/>
          <p:cNvSpPr/>
          <p:nvPr>
            <p:custDataLst>
              <p:tags r:id="rId26"/>
            </p:custDataLst>
          </p:nvPr>
        </p:nvSpPr>
        <p:spPr>
          <a:xfrm>
            <a:off x="948365" y="3111671"/>
            <a:ext cx="663969" cy="808697"/>
          </a:xfrm>
          <a:prstGeom prst="roundRect">
            <a:avLst>
              <a:gd name="adj" fmla="val 4439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5" name="文本框 9"/>
          <p:cNvSpPr txBox="1"/>
          <p:nvPr>
            <p:custDataLst>
              <p:tags r:id="rId27"/>
            </p:custDataLst>
          </p:nvPr>
        </p:nvSpPr>
        <p:spPr>
          <a:xfrm>
            <a:off x="1008221" y="3388666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03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244" name="装饰9"/>
          <p:cNvSpPr/>
          <p:nvPr>
            <p:custDataLst>
              <p:tags r:id="rId28"/>
            </p:custDataLst>
          </p:nvPr>
        </p:nvSpPr>
        <p:spPr>
          <a:xfrm>
            <a:off x="5624163" y="3224379"/>
            <a:ext cx="191031" cy="509416"/>
          </a:xfrm>
          <a:custGeom>
            <a:gdLst>
              <a:gd name="connsiteX0" fmla="*/ 95253 w 190504"/>
              <a:gd name="connsiteY0" fmla="*/ 1 h 508001"/>
              <a:gd name="connsiteX1" fmla="*/ 190504 w 190504"/>
              <a:gd name="connsiteY1" fmla="*/ 95248 h 508001"/>
              <a:gd name="connsiteX2" fmla="*/ 190502 w 190504"/>
              <a:gd name="connsiteY2" fmla="*/ 412751 h 508001"/>
              <a:gd name="connsiteX3" fmla="*/ 95250 w 190504"/>
              <a:gd name="connsiteY3" fmla="*/ 508001 h 508001"/>
              <a:gd name="connsiteX4" fmla="*/ 1 w 190504"/>
              <a:gd name="connsiteY4" fmla="*/ 412753 h 508001"/>
              <a:gd name="connsiteX5" fmla="*/ 4 w 190504"/>
              <a:gd name="connsiteY5" fmla="*/ 95256 h 508001"/>
              <a:gd name="connsiteX6" fmla="*/ 95253 w 190504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4" h="508000">
                <a:moveTo>
                  <a:pt x="95253" y="1"/>
                </a:moveTo>
                <a:cubicBezTo>
                  <a:pt x="147852" y="-1"/>
                  <a:pt x="190502" y="42646"/>
                  <a:pt x="190504" y="95248"/>
                </a:cubicBezTo>
                <a:lnTo>
                  <a:pt x="190502" y="412751"/>
                </a:lnTo>
                <a:cubicBezTo>
                  <a:pt x="190502" y="465351"/>
                  <a:pt x="147855" y="508000"/>
                  <a:pt x="95250" y="508001"/>
                </a:cubicBezTo>
                <a:cubicBezTo>
                  <a:pt x="42647" y="508002"/>
                  <a:pt x="-1" y="465354"/>
                  <a:pt x="1" y="412753"/>
                </a:cubicBezTo>
                <a:lnTo>
                  <a:pt x="4" y="95256"/>
                </a:lnTo>
                <a:cubicBezTo>
                  <a:pt x="2" y="42649"/>
                  <a:pt x="42646" y="-1"/>
                  <a:pt x="95253" y="1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96" name="装饰8"/>
          <p:cNvSpPr/>
          <p:nvPr>
            <p:custDataLst>
              <p:tags r:id="rId29"/>
            </p:custDataLst>
          </p:nvPr>
        </p:nvSpPr>
        <p:spPr>
          <a:xfrm>
            <a:off x="5268209" y="3228836"/>
            <a:ext cx="550806" cy="550806"/>
          </a:xfrm>
          <a:custGeom>
            <a:gdLst>
              <a:gd name="connsiteX0" fmla="*/ 453742 w 548992"/>
              <a:gd name="connsiteY0" fmla="*/ 0 h 548991"/>
              <a:gd name="connsiteX1" fmla="*/ 521094 w 548992"/>
              <a:gd name="connsiteY1" fmla="*/ 27899 h 548991"/>
              <a:gd name="connsiteX2" fmla="*/ 521096 w 548992"/>
              <a:gd name="connsiteY2" fmla="*/ 162601 h 548991"/>
              <a:gd name="connsiteX3" fmla="*/ 162604 w 548992"/>
              <a:gd name="connsiteY3" fmla="*/ 521093 h 548991"/>
              <a:gd name="connsiteX4" fmla="*/ 27901 w 548992"/>
              <a:gd name="connsiteY4" fmla="*/ 521091 h 548991"/>
              <a:gd name="connsiteX5" fmla="*/ 1 w 548992"/>
              <a:gd name="connsiteY5" fmla="*/ 453741 h 548991"/>
              <a:gd name="connsiteX6" fmla="*/ 27902 w 548992"/>
              <a:gd name="connsiteY6" fmla="*/ 386390 h 548991"/>
              <a:gd name="connsiteX7" fmla="*/ 386390 w 548992"/>
              <a:gd name="connsiteY7" fmla="*/ 27899 h 548991"/>
              <a:gd name="connsiteX8" fmla="*/ 453742 w 548992"/>
              <a:gd name="connsiteY8" fmla="*/ 0 h 548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92" h="548991">
                <a:moveTo>
                  <a:pt x="453742" y="0"/>
                </a:moveTo>
                <a:cubicBezTo>
                  <a:pt x="478119" y="0"/>
                  <a:pt x="502498" y="9300"/>
                  <a:pt x="521094" y="27899"/>
                </a:cubicBezTo>
                <a:cubicBezTo>
                  <a:pt x="558291" y="65095"/>
                  <a:pt x="558292" y="125404"/>
                  <a:pt x="521096" y="162601"/>
                </a:cubicBezTo>
                <a:lnTo>
                  <a:pt x="162604" y="521093"/>
                </a:lnTo>
                <a:cubicBezTo>
                  <a:pt x="125406" y="558289"/>
                  <a:pt x="65096" y="558293"/>
                  <a:pt x="27901" y="521091"/>
                </a:cubicBezTo>
                <a:cubicBezTo>
                  <a:pt x="9302" y="502497"/>
                  <a:pt x="0" y="478118"/>
                  <a:pt x="1" y="453741"/>
                </a:cubicBezTo>
                <a:cubicBezTo>
                  <a:pt x="3" y="429365"/>
                  <a:pt x="9302" y="404990"/>
                  <a:pt x="27902" y="386390"/>
                </a:cubicBezTo>
                <a:lnTo>
                  <a:pt x="386390" y="27899"/>
                </a:lnTo>
                <a:cubicBezTo>
                  <a:pt x="404991" y="9299"/>
                  <a:pt x="429368" y="1"/>
                  <a:pt x="453742" y="0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50" name="装饰7"/>
          <p:cNvSpPr/>
          <p:nvPr>
            <p:custDataLst>
              <p:tags r:id="rId30"/>
            </p:custDataLst>
          </p:nvPr>
        </p:nvSpPr>
        <p:spPr>
          <a:xfrm>
            <a:off x="5305778" y="3224379"/>
            <a:ext cx="509416" cy="191031"/>
          </a:xfrm>
          <a:custGeom>
            <a:gdLst>
              <a:gd name="connsiteX0" fmla="*/ 412756 w 508001"/>
              <a:gd name="connsiteY0" fmla="*/ 1 h 190502"/>
              <a:gd name="connsiteX1" fmla="*/ 508001 w 508001"/>
              <a:gd name="connsiteY1" fmla="*/ 95251 h 190502"/>
              <a:gd name="connsiteX2" fmla="*/ 412751 w 508001"/>
              <a:gd name="connsiteY2" fmla="*/ 190502 h 190502"/>
              <a:gd name="connsiteX3" fmla="*/ 95253 w 508001"/>
              <a:gd name="connsiteY3" fmla="*/ 190499 h 190502"/>
              <a:gd name="connsiteX4" fmla="*/ 1 w 508001"/>
              <a:gd name="connsiteY4" fmla="*/ 95250 h 190502"/>
              <a:gd name="connsiteX5" fmla="*/ 95253 w 508001"/>
              <a:gd name="connsiteY5" fmla="*/ 3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2">
                <a:moveTo>
                  <a:pt x="412756" y="1"/>
                </a:moveTo>
                <a:cubicBezTo>
                  <a:pt x="465355" y="-1"/>
                  <a:pt x="507999" y="42648"/>
                  <a:pt x="508001" y="95251"/>
                </a:cubicBezTo>
                <a:cubicBezTo>
                  <a:pt x="508000" y="147860"/>
                  <a:pt x="465354" y="190504"/>
                  <a:pt x="412751" y="190502"/>
                </a:cubicBezTo>
                <a:lnTo>
                  <a:pt x="95253" y="190499"/>
                </a:lnTo>
                <a:cubicBezTo>
                  <a:pt x="42645" y="190500"/>
                  <a:pt x="-1" y="147855"/>
                  <a:pt x="1" y="95250"/>
                </a:cubicBezTo>
                <a:cubicBezTo>
                  <a:pt x="5" y="42648"/>
                  <a:pt x="42647" y="-2"/>
                  <a:pt x="95253" y="3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文本框 42"/>
          <p:cNvSpPr txBox="1"/>
          <p:nvPr>
            <p:custDataLst>
              <p:tags r:id="rId31"/>
            </p:custDataLst>
          </p:nvPr>
        </p:nvSpPr>
        <p:spPr>
          <a:xfrm>
            <a:off x="7083002" y="1631819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血管造影：显示下肢血管病变部位和程度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44" name="文本框 43"/>
          <p:cNvSpPr txBox="1"/>
          <p:nvPr>
            <p:custDataLst>
              <p:tags r:id="rId32"/>
            </p:custDataLst>
          </p:nvPr>
        </p:nvSpPr>
        <p:spPr>
          <a:xfrm>
            <a:off x="1871681" y="3346002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血液检查：血常规、凝血功能等指标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45" name="文本框 44"/>
          <p:cNvSpPr txBox="1"/>
          <p:nvPr>
            <p:custDataLst>
              <p:tags r:id="rId33"/>
            </p:custDataLst>
          </p:nvPr>
        </p:nvSpPr>
        <p:spPr>
          <a:xfrm>
            <a:off x="7081091" y="3346002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心电图：显示心脏功能状况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6" name="矩形: 圆角"/>
          <p:cNvSpPr/>
          <p:nvPr>
            <p:custDataLst>
              <p:tags r:id="rId34"/>
            </p:custDataLst>
          </p:nvPr>
        </p:nvSpPr>
        <p:spPr>
          <a:xfrm>
            <a:off x="3482707" y="4877433"/>
            <a:ext cx="5198586" cy="122769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直角三角形"/>
          <p:cNvSpPr/>
          <p:nvPr>
            <p:custDataLst>
              <p:tags r:id="rId35"/>
            </p:custDataLst>
          </p:nvPr>
        </p:nvSpPr>
        <p:spPr>
          <a:xfrm>
            <a:off x="4468426" y="4760904"/>
            <a:ext cx="120349" cy="119076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矩形: 圆角"/>
          <p:cNvSpPr/>
          <p:nvPr>
            <p:custDataLst>
              <p:tags r:id="rId36"/>
            </p:custDataLst>
          </p:nvPr>
        </p:nvSpPr>
        <p:spPr>
          <a:xfrm>
            <a:off x="3822742" y="4752626"/>
            <a:ext cx="664151" cy="808697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" name="装饰3"/>
          <p:cNvSpPr/>
          <p:nvPr>
            <p:custDataLst>
              <p:tags r:id="rId37"/>
            </p:custDataLst>
          </p:nvPr>
        </p:nvSpPr>
        <p:spPr>
          <a:xfrm>
            <a:off x="8185249" y="5922371"/>
            <a:ext cx="509416" cy="191031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装饰2"/>
          <p:cNvSpPr/>
          <p:nvPr>
            <p:custDataLst>
              <p:tags r:id="rId38"/>
            </p:custDataLst>
          </p:nvPr>
        </p:nvSpPr>
        <p:spPr>
          <a:xfrm>
            <a:off x="8503634" y="5603986"/>
            <a:ext cx="191031" cy="509416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装饰1"/>
          <p:cNvSpPr/>
          <p:nvPr>
            <p:custDataLst>
              <p:tags r:id="rId39"/>
            </p:custDataLst>
          </p:nvPr>
        </p:nvSpPr>
        <p:spPr>
          <a:xfrm>
            <a:off x="8139402" y="5566417"/>
            <a:ext cx="550806" cy="550806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40"/>
            </p:custDataLst>
          </p:nvPr>
        </p:nvSpPr>
        <p:spPr>
          <a:xfrm>
            <a:off x="3882598" y="5029620"/>
            <a:ext cx="544438" cy="47885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05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64" name="文本框 63"/>
          <p:cNvSpPr txBox="1"/>
          <p:nvPr>
            <p:custDataLst>
              <p:tags r:id="rId41"/>
            </p:custDataLst>
          </p:nvPr>
        </p:nvSpPr>
        <p:spPr>
          <a:xfrm>
            <a:off x="4747968" y="5029620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其他检查：如CT、MRI等，辅助诊断下肢血管损伤情况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患者诊断和治疗方案</a:t>
            </a:r>
            <a:endParaRPr lang="zh-CN" altLang="en-US"/>
          </a:p>
        </p:txBody>
      </p:sp>
      <p:sp>
        <p:nvSpPr>
          <p:cNvPr id="17" name="任意多边形 16"/>
          <p:cNvSpPr/>
          <p:nvPr>
            <p:custDataLst>
              <p:tags r:id="rId2"/>
            </p:custDataLst>
          </p:nvPr>
        </p:nvSpPr>
        <p:spPr>
          <a:xfrm>
            <a:off x="679036" y="2002133"/>
            <a:ext cx="2352621" cy="3657106"/>
          </a:xfrm>
          <a:custGeom>
            <a:gdLst>
              <a:gd name="connsiteX0" fmla="*/ 0 w 2900"/>
              <a:gd name="connsiteY0" fmla="*/ 0 h 4508"/>
              <a:gd name="connsiteX1" fmla="*/ 2900 w 2900"/>
              <a:gd name="connsiteY1" fmla="*/ 0 h 4508"/>
              <a:gd name="connsiteX2" fmla="*/ 2900 w 2900"/>
              <a:gd name="connsiteY2" fmla="*/ 4376 h 4508"/>
              <a:gd name="connsiteX3" fmla="*/ 2768 w 2900"/>
              <a:gd name="connsiteY3" fmla="*/ 4508 h 4508"/>
              <a:gd name="connsiteX4" fmla="*/ 132 w 2900"/>
              <a:gd name="connsiteY4" fmla="*/ 4508 h 4508"/>
              <a:gd name="connsiteX5" fmla="*/ 0 w 2900"/>
              <a:gd name="connsiteY5" fmla="*/ 4376 h 4508"/>
              <a:gd name="connsiteX6" fmla="*/ 0 w 2900"/>
              <a:gd name="connsiteY6" fmla="*/ 0 h 45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00" h="4508">
                <a:moveTo>
                  <a:pt x="0" y="0"/>
                </a:moveTo>
                <a:lnTo>
                  <a:pt x="2900" y="0"/>
                </a:lnTo>
                <a:lnTo>
                  <a:pt x="2900" y="4376"/>
                </a:lnTo>
                <a:cubicBezTo>
                  <a:pt x="2900" y="4449"/>
                  <a:pt x="2841" y="4508"/>
                  <a:pt x="2768" y="4508"/>
                </a:cubicBezTo>
                <a:lnTo>
                  <a:pt x="132" y="4508"/>
                </a:lnTo>
                <a:cubicBezTo>
                  <a:pt x="59" y="4508"/>
                  <a:pt x="0" y="4449"/>
                  <a:pt x="0" y="4376"/>
                </a:cubicBezTo>
                <a:lnTo>
                  <a:pt x="0" y="0"/>
                </a:lnTo>
                <a:close/>
              </a:path>
            </a:pathLst>
          </a:custGeom>
          <a:noFill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4" name="圆角矩形 14"/>
          <p:cNvSpPr/>
          <p:nvPr>
            <p:custDataLst>
              <p:tags r:id="rId3"/>
            </p:custDataLst>
          </p:nvPr>
        </p:nvSpPr>
        <p:spPr>
          <a:xfrm>
            <a:off x="608330" y="1812947"/>
            <a:ext cx="2329094" cy="3730930"/>
          </a:xfrm>
          <a:prstGeom prst="roundRect">
            <a:avLst>
              <a:gd name="adj" fmla="val 5447"/>
            </a:avLst>
          </a:prstGeom>
          <a:solidFill>
            <a:schemeClr val="bg1"/>
          </a:solidFill>
          <a:ln>
            <a:noFill/>
          </a:ln>
          <a:effectLst>
            <a:outerShdw blurRad="304800" dist="76200" dir="2700000" algn="l" rotWithShape="0">
              <a:schemeClr val="accent1">
                <a:alpha val="19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740824" y="2936599"/>
            <a:ext cx="2064627" cy="251000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患者诊断：下肢血管损伤，包括动脉损伤和静脉损伤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6" name="圆角矩形 28"/>
          <p:cNvSpPr/>
          <p:nvPr>
            <p:custDataLst>
              <p:tags r:id="rId5"/>
            </p:custDataLst>
          </p:nvPr>
        </p:nvSpPr>
        <p:spPr>
          <a:xfrm>
            <a:off x="608330" y="1812947"/>
            <a:ext cx="2329094" cy="406436"/>
          </a:xfrm>
          <a:prstGeom prst="roundRect">
            <a:avLst>
              <a:gd name="adj" fmla="val 5447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椭圆 6"/>
          <p:cNvSpPr/>
          <p:nvPr>
            <p:custDataLst>
              <p:tags r:id="rId6"/>
            </p:custDataLst>
          </p:nvPr>
        </p:nvSpPr>
        <p:spPr>
          <a:xfrm>
            <a:off x="1679749" y="1916776"/>
            <a:ext cx="186587" cy="18658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圆角矩形 12"/>
          <p:cNvSpPr/>
          <p:nvPr>
            <p:custDataLst>
              <p:tags r:id="rId7"/>
            </p:custDataLst>
          </p:nvPr>
        </p:nvSpPr>
        <p:spPr>
          <a:xfrm>
            <a:off x="819811" y="2408534"/>
            <a:ext cx="493239" cy="396700"/>
          </a:xfrm>
          <a:prstGeom prst="roundRect">
            <a:avLst/>
          </a:prstGeom>
          <a:solidFill>
            <a:schemeClr val="accent1"/>
          </a:solidFill>
          <a:ln>
            <a:noFill/>
          </a:ln>
          <a:effectLst>
            <a:outerShdw blurRad="114300" dist="25400" dir="2700000" sx="94000" sy="94000" algn="ctr" rotWithShape="0">
              <a:schemeClr val="accent1">
                <a:alpha val="6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01</a:t>
            </a:r>
            <a:endParaRPr lang="en-US" altLang="zh-CN" b="1">
              <a:latin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8"/>
            </p:custDataLst>
          </p:nvPr>
        </p:nvSpPr>
        <p:spPr>
          <a:xfrm>
            <a:off x="3542312" y="2002133"/>
            <a:ext cx="2352621" cy="3657106"/>
          </a:xfrm>
          <a:custGeom>
            <a:gdLst>
              <a:gd name="connsiteX0" fmla="*/ 0 w 2900"/>
              <a:gd name="connsiteY0" fmla="*/ 0 h 4508"/>
              <a:gd name="connsiteX1" fmla="*/ 2900 w 2900"/>
              <a:gd name="connsiteY1" fmla="*/ 0 h 4508"/>
              <a:gd name="connsiteX2" fmla="*/ 2900 w 2900"/>
              <a:gd name="connsiteY2" fmla="*/ 4376 h 4508"/>
              <a:gd name="connsiteX3" fmla="*/ 2768 w 2900"/>
              <a:gd name="connsiteY3" fmla="*/ 4508 h 4508"/>
              <a:gd name="connsiteX4" fmla="*/ 132 w 2900"/>
              <a:gd name="connsiteY4" fmla="*/ 4508 h 4508"/>
              <a:gd name="connsiteX5" fmla="*/ 0 w 2900"/>
              <a:gd name="connsiteY5" fmla="*/ 4376 h 4508"/>
              <a:gd name="connsiteX6" fmla="*/ 0 w 2900"/>
              <a:gd name="connsiteY6" fmla="*/ 0 h 45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00" h="4508">
                <a:moveTo>
                  <a:pt x="0" y="0"/>
                </a:moveTo>
                <a:lnTo>
                  <a:pt x="2900" y="0"/>
                </a:lnTo>
                <a:lnTo>
                  <a:pt x="2900" y="4376"/>
                </a:lnTo>
                <a:cubicBezTo>
                  <a:pt x="2900" y="4449"/>
                  <a:pt x="2841" y="4508"/>
                  <a:pt x="2768" y="4508"/>
                </a:cubicBezTo>
                <a:lnTo>
                  <a:pt x="132" y="4508"/>
                </a:lnTo>
                <a:cubicBezTo>
                  <a:pt x="59" y="4508"/>
                  <a:pt x="0" y="4449"/>
                  <a:pt x="0" y="4376"/>
                </a:cubicBezTo>
                <a:lnTo>
                  <a:pt x="0" y="0"/>
                </a:lnTo>
                <a:close/>
              </a:path>
            </a:pathLst>
          </a:cu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圆角矩形 32"/>
          <p:cNvSpPr/>
          <p:nvPr>
            <p:custDataLst>
              <p:tags r:id="rId9"/>
            </p:custDataLst>
          </p:nvPr>
        </p:nvSpPr>
        <p:spPr>
          <a:xfrm>
            <a:off x="3463325" y="1812947"/>
            <a:ext cx="2329094" cy="3730930"/>
          </a:xfrm>
          <a:prstGeom prst="roundRect">
            <a:avLst>
              <a:gd name="adj" fmla="val 5447"/>
            </a:avLst>
          </a:prstGeom>
          <a:solidFill>
            <a:schemeClr val="bg1"/>
          </a:solidFill>
          <a:ln>
            <a:noFill/>
          </a:ln>
          <a:effectLst>
            <a:outerShdw blurRad="304800" dist="76200" dir="2700000" algn="l" rotWithShape="0">
              <a:schemeClr val="accent2">
                <a:alpha val="19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0"/>
            </p:custDataLst>
          </p:nvPr>
        </p:nvSpPr>
        <p:spPr>
          <a:xfrm>
            <a:off x="3595819" y="2936599"/>
            <a:ext cx="2064627" cy="251000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治疗方案：根据损伤程度和部位，采用不同的治疗方法，如血管修复、血管重建、血管移植等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11" name="圆角矩形 34"/>
          <p:cNvSpPr/>
          <p:nvPr>
            <p:custDataLst>
              <p:tags r:id="rId11"/>
            </p:custDataLst>
          </p:nvPr>
        </p:nvSpPr>
        <p:spPr>
          <a:xfrm>
            <a:off x="3463325" y="1812947"/>
            <a:ext cx="2329094" cy="406436"/>
          </a:xfrm>
          <a:prstGeom prst="roundRect">
            <a:avLst>
              <a:gd name="adj" fmla="val 5447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椭圆 11"/>
          <p:cNvSpPr/>
          <p:nvPr>
            <p:custDataLst>
              <p:tags r:id="rId12"/>
            </p:custDataLst>
          </p:nvPr>
        </p:nvSpPr>
        <p:spPr>
          <a:xfrm>
            <a:off x="4534107" y="1916776"/>
            <a:ext cx="186587" cy="18658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圆角矩形 36"/>
          <p:cNvSpPr/>
          <p:nvPr>
            <p:custDataLst>
              <p:tags r:id="rId13"/>
            </p:custDataLst>
          </p:nvPr>
        </p:nvSpPr>
        <p:spPr>
          <a:xfrm>
            <a:off x="3674169" y="2408534"/>
            <a:ext cx="492427" cy="395889"/>
          </a:xfrm>
          <a:prstGeom prst="roundRect">
            <a:avLst/>
          </a:prstGeom>
          <a:solidFill>
            <a:schemeClr val="accent2"/>
          </a:solidFill>
          <a:ln>
            <a:noFill/>
          </a:ln>
          <a:effectLst>
            <a:outerShdw blurRad="114300" dist="25400" dir="2700000" sx="94000" sy="94000" algn="ctr" rotWithShape="0">
              <a:schemeClr val="accent2">
                <a:alpha val="6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02</a:t>
            </a:r>
            <a:endParaRPr lang="en-US" altLang="zh-CN" b="1">
              <a:latin typeface="+mn-ea"/>
            </a:endParaRPr>
          </a:p>
        </p:txBody>
      </p:sp>
      <p:sp>
        <p:nvSpPr>
          <p:cNvPr id="19" name="任意多边形 18"/>
          <p:cNvSpPr/>
          <p:nvPr>
            <p:custDataLst>
              <p:tags r:id="rId14"/>
            </p:custDataLst>
          </p:nvPr>
        </p:nvSpPr>
        <p:spPr>
          <a:xfrm>
            <a:off x="6386478" y="2002133"/>
            <a:ext cx="2352621" cy="3657106"/>
          </a:xfrm>
          <a:custGeom>
            <a:gdLst>
              <a:gd name="connsiteX0" fmla="*/ 0 w 2900"/>
              <a:gd name="connsiteY0" fmla="*/ 0 h 4508"/>
              <a:gd name="connsiteX1" fmla="*/ 2900 w 2900"/>
              <a:gd name="connsiteY1" fmla="*/ 0 h 4508"/>
              <a:gd name="connsiteX2" fmla="*/ 2900 w 2900"/>
              <a:gd name="connsiteY2" fmla="*/ 4376 h 4508"/>
              <a:gd name="connsiteX3" fmla="*/ 2768 w 2900"/>
              <a:gd name="connsiteY3" fmla="*/ 4508 h 4508"/>
              <a:gd name="connsiteX4" fmla="*/ 132 w 2900"/>
              <a:gd name="connsiteY4" fmla="*/ 4508 h 4508"/>
              <a:gd name="connsiteX5" fmla="*/ 0 w 2900"/>
              <a:gd name="connsiteY5" fmla="*/ 4376 h 4508"/>
              <a:gd name="connsiteX6" fmla="*/ 0 w 2900"/>
              <a:gd name="connsiteY6" fmla="*/ 0 h 45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00" h="4508">
                <a:moveTo>
                  <a:pt x="0" y="0"/>
                </a:moveTo>
                <a:lnTo>
                  <a:pt x="2900" y="0"/>
                </a:lnTo>
                <a:lnTo>
                  <a:pt x="2900" y="4376"/>
                </a:lnTo>
                <a:cubicBezTo>
                  <a:pt x="2900" y="4449"/>
                  <a:pt x="2841" y="4508"/>
                  <a:pt x="2768" y="4508"/>
                </a:cubicBezTo>
                <a:lnTo>
                  <a:pt x="132" y="4508"/>
                </a:lnTo>
                <a:cubicBezTo>
                  <a:pt x="59" y="4508"/>
                  <a:pt x="0" y="4449"/>
                  <a:pt x="0" y="4376"/>
                </a:cubicBezTo>
                <a:lnTo>
                  <a:pt x="0" y="0"/>
                </a:lnTo>
                <a:close/>
              </a:path>
            </a:pathLst>
          </a:cu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4" name="圆角矩形 37"/>
          <p:cNvSpPr/>
          <p:nvPr>
            <p:custDataLst>
              <p:tags r:id="rId15"/>
            </p:custDataLst>
          </p:nvPr>
        </p:nvSpPr>
        <p:spPr>
          <a:xfrm>
            <a:off x="6303032" y="1812947"/>
            <a:ext cx="2329094" cy="3730930"/>
          </a:xfrm>
          <a:prstGeom prst="roundRect">
            <a:avLst>
              <a:gd name="adj" fmla="val 5447"/>
            </a:avLst>
          </a:prstGeom>
          <a:solidFill>
            <a:schemeClr val="bg1"/>
          </a:solidFill>
          <a:ln>
            <a:noFill/>
          </a:ln>
          <a:effectLst>
            <a:outerShdw blurRad="304800" dist="76200" dir="2700000" algn="l" rotWithShape="0">
              <a:schemeClr val="accent3">
                <a:alpha val="19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6"/>
            </p:custDataLst>
          </p:nvPr>
        </p:nvSpPr>
        <p:spPr>
          <a:xfrm>
            <a:off x="6434889" y="2936599"/>
            <a:ext cx="2064627" cy="251000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术后护理：密切观察患者病情变化，预防并发症，如感染、血栓形成等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16" name="圆角矩形 40"/>
          <p:cNvSpPr/>
          <p:nvPr>
            <p:custDataLst>
              <p:tags r:id="rId17"/>
            </p:custDataLst>
          </p:nvPr>
        </p:nvSpPr>
        <p:spPr>
          <a:xfrm>
            <a:off x="6303032" y="1812947"/>
            <a:ext cx="2329094" cy="406436"/>
          </a:xfrm>
          <a:prstGeom prst="roundRect">
            <a:avLst>
              <a:gd name="adj" fmla="val 5447"/>
            </a:avLst>
          </a:prstGeom>
          <a:solidFill>
            <a:schemeClr val="accent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椭圆 19"/>
          <p:cNvSpPr/>
          <p:nvPr>
            <p:custDataLst>
              <p:tags r:id="rId18"/>
            </p:custDataLst>
          </p:nvPr>
        </p:nvSpPr>
        <p:spPr>
          <a:xfrm>
            <a:off x="7373815" y="1916776"/>
            <a:ext cx="186587" cy="18658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圆角矩形 42"/>
          <p:cNvSpPr/>
          <p:nvPr>
            <p:custDataLst>
              <p:tags r:id="rId19"/>
            </p:custDataLst>
          </p:nvPr>
        </p:nvSpPr>
        <p:spPr>
          <a:xfrm>
            <a:off x="6513876" y="2408534"/>
            <a:ext cx="492427" cy="395889"/>
          </a:xfrm>
          <a:prstGeom prst="roundRect">
            <a:avLst/>
          </a:prstGeom>
          <a:solidFill>
            <a:schemeClr val="accent3"/>
          </a:solidFill>
          <a:ln>
            <a:noFill/>
          </a:ln>
          <a:effectLst>
            <a:outerShdw blurRad="114300" dist="25400" dir="2700000" sx="94000" sy="94000" algn="ctr" rotWithShape="0">
              <a:schemeClr val="accent3">
                <a:alpha val="6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03</a:t>
            </a:r>
            <a:endParaRPr lang="en-US" altLang="zh-CN" b="1">
              <a:latin typeface="+mn-ea"/>
            </a:endParaRPr>
          </a:p>
        </p:txBody>
      </p:sp>
      <p:sp>
        <p:nvSpPr>
          <p:cNvPr id="66" name="任意多边形 65"/>
          <p:cNvSpPr/>
          <p:nvPr>
            <p:custDataLst>
              <p:tags r:id="rId20"/>
            </p:custDataLst>
          </p:nvPr>
        </p:nvSpPr>
        <p:spPr>
          <a:xfrm>
            <a:off x="9225548" y="2002133"/>
            <a:ext cx="2352621" cy="3657106"/>
          </a:xfrm>
          <a:custGeom>
            <a:gdLst>
              <a:gd name="connsiteX0" fmla="*/ 0 w 2900"/>
              <a:gd name="connsiteY0" fmla="*/ 0 h 4508"/>
              <a:gd name="connsiteX1" fmla="*/ 2900 w 2900"/>
              <a:gd name="connsiteY1" fmla="*/ 0 h 4508"/>
              <a:gd name="connsiteX2" fmla="*/ 2900 w 2900"/>
              <a:gd name="connsiteY2" fmla="*/ 4376 h 4508"/>
              <a:gd name="connsiteX3" fmla="*/ 2768 w 2900"/>
              <a:gd name="connsiteY3" fmla="*/ 4508 h 4508"/>
              <a:gd name="connsiteX4" fmla="*/ 132 w 2900"/>
              <a:gd name="connsiteY4" fmla="*/ 4508 h 4508"/>
              <a:gd name="connsiteX5" fmla="*/ 0 w 2900"/>
              <a:gd name="connsiteY5" fmla="*/ 4376 h 4508"/>
              <a:gd name="connsiteX6" fmla="*/ 0 w 2900"/>
              <a:gd name="connsiteY6" fmla="*/ 0 h 45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00" h="4508">
                <a:moveTo>
                  <a:pt x="0" y="0"/>
                </a:moveTo>
                <a:lnTo>
                  <a:pt x="2900" y="0"/>
                </a:lnTo>
                <a:lnTo>
                  <a:pt x="2900" y="4376"/>
                </a:lnTo>
                <a:cubicBezTo>
                  <a:pt x="2900" y="4449"/>
                  <a:pt x="2841" y="4508"/>
                  <a:pt x="2768" y="4508"/>
                </a:cubicBezTo>
                <a:lnTo>
                  <a:pt x="132" y="4508"/>
                </a:lnTo>
                <a:cubicBezTo>
                  <a:pt x="59" y="4508"/>
                  <a:pt x="0" y="4449"/>
                  <a:pt x="0" y="4376"/>
                </a:cubicBezTo>
                <a:lnTo>
                  <a:pt x="0" y="0"/>
                </a:lnTo>
                <a:close/>
              </a:path>
            </a:pathLst>
          </a:cu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67" name="圆角矩形 37"/>
          <p:cNvSpPr/>
          <p:nvPr>
            <p:custDataLst>
              <p:tags r:id="rId21"/>
            </p:custDataLst>
          </p:nvPr>
        </p:nvSpPr>
        <p:spPr>
          <a:xfrm>
            <a:off x="9142102" y="1812947"/>
            <a:ext cx="2329094" cy="3730930"/>
          </a:xfrm>
          <a:prstGeom prst="roundRect">
            <a:avLst>
              <a:gd name="adj" fmla="val 5447"/>
            </a:avLst>
          </a:prstGeom>
          <a:solidFill>
            <a:schemeClr val="bg1"/>
          </a:solidFill>
          <a:ln>
            <a:noFill/>
          </a:ln>
          <a:effectLst>
            <a:outerShdw blurRad="304800" dist="76200" dir="2700000" algn="l" rotWithShape="0">
              <a:schemeClr val="accent4">
                <a:alpha val="19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68" name="文本框 67"/>
          <p:cNvSpPr txBox="1"/>
          <p:nvPr>
            <p:custDataLst>
              <p:tags r:id="rId22"/>
            </p:custDataLst>
          </p:nvPr>
        </p:nvSpPr>
        <p:spPr>
          <a:xfrm>
            <a:off x="9274597" y="2936599"/>
            <a:ext cx="2064627" cy="251000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康复治疗：根据患者恢复情况，制定个性化的康复计划，帮助患者尽快恢复下肢功能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69" name="圆角矩形 40"/>
          <p:cNvSpPr/>
          <p:nvPr>
            <p:custDataLst>
              <p:tags r:id="rId23"/>
            </p:custDataLst>
          </p:nvPr>
        </p:nvSpPr>
        <p:spPr>
          <a:xfrm>
            <a:off x="9142102" y="1812947"/>
            <a:ext cx="2329094" cy="406436"/>
          </a:xfrm>
          <a:prstGeom prst="roundRect">
            <a:avLst>
              <a:gd name="adj" fmla="val 5447"/>
            </a:avLst>
          </a:prstGeom>
          <a:solidFill>
            <a:schemeClr val="accent4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0" name="椭圆 69"/>
          <p:cNvSpPr/>
          <p:nvPr>
            <p:custDataLst>
              <p:tags r:id="rId24"/>
            </p:custDataLst>
          </p:nvPr>
        </p:nvSpPr>
        <p:spPr>
          <a:xfrm>
            <a:off x="10212885" y="1916776"/>
            <a:ext cx="186587" cy="18658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1" name="圆角矩形 42"/>
          <p:cNvSpPr/>
          <p:nvPr>
            <p:custDataLst>
              <p:tags r:id="rId25"/>
            </p:custDataLst>
          </p:nvPr>
        </p:nvSpPr>
        <p:spPr>
          <a:xfrm>
            <a:off x="9352947" y="2408534"/>
            <a:ext cx="492427" cy="395889"/>
          </a:xfrm>
          <a:prstGeom prst="roundRect">
            <a:avLst/>
          </a:prstGeom>
          <a:solidFill>
            <a:schemeClr val="accent4"/>
          </a:solidFill>
          <a:ln>
            <a:noFill/>
          </a:ln>
          <a:effectLst>
            <a:outerShdw blurRad="114300" dist="25400" dir="2700000" sx="94000" sy="94000" algn="ctr" rotWithShape="0">
              <a:schemeClr val="accent4">
                <a:alpha val="6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04</a:t>
            </a:r>
            <a:endParaRPr lang="en-US" altLang="zh-CN" b="1"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893588" y="1858505"/>
            <a:ext cx="1931982" cy="24120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6" name="Isosceles"/>
          <p:cNvSpPr/>
          <p:nvPr>
            <p:custDataLst>
              <p:tags r:id="rId3"/>
            </p:custDataLst>
          </p:nvPr>
        </p:nvSpPr>
        <p:spPr>
          <a:xfrm>
            <a:off x="893588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608330" y="2099630"/>
            <a:ext cx="2504245" cy="3569948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5"/>
            </p:custDataLst>
          </p:nvPr>
        </p:nvSpPr>
        <p:spPr>
          <a:xfrm flipH="1">
            <a:off x="1432763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4" name="TextBox 21"/>
          <p:cNvSpPr txBox="1"/>
          <p:nvPr>
            <p:custDataLst>
              <p:tags r:id="rId6"/>
            </p:custDataLst>
          </p:nvPr>
        </p:nvSpPr>
        <p:spPr>
          <a:xfrm flipH="1">
            <a:off x="713863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原因：下肢血管损伤，手术创伤，长期卧床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96" name="矩形 95"/>
          <p:cNvSpPr/>
          <p:nvPr>
            <p:custDataLst>
              <p:tags r:id="rId7"/>
            </p:custDataLst>
          </p:nvPr>
        </p:nvSpPr>
        <p:spPr>
          <a:xfrm>
            <a:off x="3715464" y="1858505"/>
            <a:ext cx="1931982" cy="241202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0" name="Isosceles"/>
          <p:cNvSpPr/>
          <p:nvPr>
            <p:custDataLst>
              <p:tags r:id="rId8"/>
            </p:custDataLst>
          </p:nvPr>
        </p:nvSpPr>
        <p:spPr>
          <a:xfrm>
            <a:off x="3715464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9"/>
            </p:custDataLst>
          </p:nvPr>
        </p:nvSpPr>
        <p:spPr>
          <a:xfrm>
            <a:off x="3429567" y="2099630"/>
            <a:ext cx="2504245" cy="3569948"/>
          </a:xfrm>
          <a:prstGeom prst="rect">
            <a:avLst/>
          </a:prstGeom>
          <a:solidFill>
            <a:schemeClr val="accent3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0"/>
            </p:custDataLst>
          </p:nvPr>
        </p:nvSpPr>
        <p:spPr>
          <a:xfrm flipH="1">
            <a:off x="4254000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4" name="TextBox 21"/>
          <p:cNvSpPr txBox="1"/>
          <p:nvPr>
            <p:custDataLst>
              <p:tags r:id="rId11"/>
            </p:custDataLst>
          </p:nvPr>
        </p:nvSpPr>
        <p:spPr>
          <a:xfrm flipH="1">
            <a:off x="3535100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程度：轻度至重度疼痛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06" name="矩形 105"/>
          <p:cNvSpPr/>
          <p:nvPr>
            <p:custDataLst>
              <p:tags r:id="rId12"/>
            </p:custDataLst>
          </p:nvPr>
        </p:nvSpPr>
        <p:spPr>
          <a:xfrm>
            <a:off x="6537341" y="1858505"/>
            <a:ext cx="1931982" cy="24120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0" name="Isosceles"/>
          <p:cNvSpPr/>
          <p:nvPr>
            <p:custDataLst>
              <p:tags r:id="rId13"/>
            </p:custDataLst>
          </p:nvPr>
        </p:nvSpPr>
        <p:spPr>
          <a:xfrm>
            <a:off x="6537341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1" name="矩形 100"/>
          <p:cNvSpPr/>
          <p:nvPr>
            <p:custDataLst>
              <p:tags r:id="rId14"/>
            </p:custDataLst>
          </p:nvPr>
        </p:nvSpPr>
        <p:spPr>
          <a:xfrm>
            <a:off x="6251444" y="2099630"/>
            <a:ext cx="2504245" cy="3569948"/>
          </a:xfrm>
          <a:prstGeom prst="rect">
            <a:avLst/>
          </a:prstGeom>
          <a:solidFill>
            <a:schemeClr val="accent4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5"/>
            </p:custDataLst>
          </p:nvPr>
        </p:nvSpPr>
        <p:spPr>
          <a:xfrm flipH="1">
            <a:off x="7075877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04" name="TextBox 21"/>
          <p:cNvSpPr txBox="1"/>
          <p:nvPr>
            <p:custDataLst>
              <p:tags r:id="rId16"/>
            </p:custDataLst>
          </p:nvPr>
        </p:nvSpPr>
        <p:spPr>
          <a:xfrm flipH="1">
            <a:off x="6356976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持续时间：术后至康复期间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16" name="矩形 115"/>
          <p:cNvSpPr/>
          <p:nvPr>
            <p:custDataLst>
              <p:tags r:id="rId17"/>
            </p:custDataLst>
          </p:nvPr>
        </p:nvSpPr>
        <p:spPr>
          <a:xfrm>
            <a:off x="9359857" y="1859144"/>
            <a:ext cx="1931982" cy="24120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0" name="Isosceles"/>
          <p:cNvSpPr/>
          <p:nvPr>
            <p:custDataLst>
              <p:tags r:id="rId18"/>
            </p:custDataLst>
          </p:nvPr>
        </p:nvSpPr>
        <p:spPr>
          <a:xfrm>
            <a:off x="9359857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1" name="矩形 110"/>
          <p:cNvSpPr/>
          <p:nvPr>
            <p:custDataLst>
              <p:tags r:id="rId19"/>
            </p:custDataLst>
          </p:nvPr>
        </p:nvSpPr>
        <p:spPr>
          <a:xfrm>
            <a:off x="9073960" y="2099630"/>
            <a:ext cx="2504245" cy="3569948"/>
          </a:xfrm>
          <a:prstGeom prst="rect">
            <a:avLst/>
          </a:prstGeom>
          <a:solidFill>
            <a:schemeClr val="accent5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0"/>
            </p:custDataLst>
          </p:nvPr>
        </p:nvSpPr>
        <p:spPr>
          <a:xfrm flipH="1">
            <a:off x="9898393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04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14" name="TextBox 21"/>
          <p:cNvSpPr txBox="1"/>
          <p:nvPr>
            <p:custDataLst>
              <p:tags r:id="rId21"/>
            </p:custDataLst>
          </p:nvPr>
        </p:nvSpPr>
        <p:spPr>
          <a:xfrm flipH="1">
            <a:off x="9180132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影响：影响患者生活质量，睡眠质量，康复进度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https://d.book118.com/677015101102006040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0_4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0_4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0_4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0_4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i*1_5_2"/>
  <p:tag name="KSO_WM_UNIT_INDEX" val="1_5_2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0_4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2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2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7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9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9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0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20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02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0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20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2_2"/>
  <p:tag name="KSO_WM_UNIT_INDEX" val="1_2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05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06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207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4_2"/>
  <p:tag name="KSO_WM_UNIT_INDEX" val="1_4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0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0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1_2"/>
  <p:tag name="KSO_WM_UNIT_INDEX" val="1_1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1_7"/>
  <p:tag name="KSO_WM_UNIT_INDEX" val="1_1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1_6"/>
  <p:tag name="KSO_WM_UNIT_INDEX" val="1_1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4_2"/>
  <p:tag name="KSO_WM_UNIT_INDEX" val="1_4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4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4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4*l_h_i*1_4_7"/>
  <p:tag name="KSO_WM_UNIT_INDEX" val="1_4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4*l_h_i*1_4_6"/>
  <p:tag name="KSO_WM_UNIT_INDEX" val="1_4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4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2_2"/>
  <p:tag name="KSO_WM_UNIT_INDEX" val="1_2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4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4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4*l_h_i*1_2_6"/>
  <p:tag name="KSO_WM_UNIT_INDEX" val="1_2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4*l_h_i*1_2_7"/>
  <p:tag name="KSO_WM_UNIT_INDEX" val="1_2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4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3_2"/>
  <p:tag name="KSO_WM_UNIT_INDEX" val="1_3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4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4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4*l_h_i*1_3_7"/>
  <p:tag name="KSO_WM_UNIT_INDEX" val="1_3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4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4*l_h_i*1_3_6"/>
  <p:tag name="KSO_WM_UNIT_INDEX" val="1_3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5_2"/>
  <p:tag name="KSO_WM_UNIT_INDEX" val="1_5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5_5"/>
  <p:tag name="KSO_WM_UNIT_INDEX" val="1_5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5_7"/>
  <p:tag name="KSO_WM_UNIT_INDEX" val="1_5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5_6"/>
  <p:tag name="KSO_WM_UNIT_INDEX" val="1_5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5_4"/>
  <p:tag name="KSO_WM_UNIT_INDEX" val="1_5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8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3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3_3*l_h_i*1_1_1"/>
  <p:tag name="KSO_WM_UNIT_INDEX" val="1_1_1"/>
  <p:tag name="KSO_WM_UNIT_LAYERLEVEL" val="1_1_1"/>
  <p:tag name="KSO_WM_UNIT_SHADOW_SCHEMECOLOR_INDEX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13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13_3*l_h_i*1_2_1"/>
  <p:tag name="KSO_WM_UNIT_INDEX" val="1_2_1"/>
  <p:tag name="KSO_WM_UNIT_LAYERLEVEL" val="1_1_1"/>
  <p:tag name="KSO_WM_UNIT_SHADOW_SCHEMECOLOR_INDEX" val="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13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13_3*l_h_i*1_3_1"/>
  <p:tag name="KSO_WM_UNIT_INDEX" val="1_3_1"/>
  <p:tag name="KSO_WM_UNIT_LAYERLEVEL" val="1_1_1"/>
  <p:tag name="KSO_WM_UNIT_SHADOW_SCHEMECOLOR_INDEX" val="7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13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13_3*l_h_i*1_4_1"/>
  <p:tag name="KSO_WM_UNIT_INDEX" val="1_4_1"/>
  <p:tag name="KSO_WM_UNIT_LAYERLEVEL" val="1_1_1"/>
  <p:tag name="KSO_WM_UNIT_SHADOW_SCHEMECOLOR_INDEX" val="8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1_2"/>
  <p:tag name="KSO_WM_UNIT_INDEX" val="1_1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8"/>
</p:tagLst>
</file>

<file path=ppt/tags/tag2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2_2"/>
  <p:tag name="KSO_WM_UNIT_INDEX" val="1_2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3_2"/>
  <p:tag name="KSO_WM_UNIT_INDEX" val="1_3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4_3"/>
  <p:tag name="KSO_WM_UNIT_INDEX" val="1_4_3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7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Light</vt:lpstr>
      <vt:lpstr>Wingdings</vt:lpstr>
      <vt:lpstr>Calibri Light</vt:lpstr>
      <vt:lpstr>微软雅黑</vt:lpstr>
      <vt:lpstr>Montserrat Black</vt:lpstr>
      <vt:lpstr>Office Theme</vt:lpstr>
      <vt:lpstr>下肢血管损伤患者的查房</vt:lpstr>
      <vt:lpstr>目录</vt:lpstr>
      <vt:lpstr>下肢血管损伤概述</vt:lpstr>
      <vt:lpstr>下肢血管损伤的定义和分类</vt:lpstr>
      <vt:lpstr>下肢血管损伤的原因和危害</vt:lpstr>
      <vt:lpstr>下肢血管损伤的诊断方法</vt:lpstr>
      <vt:lpstr>病例汇报</vt:lpstr>
      <vt:lpstr>患者基本信息和病史</vt:lpstr>
      <vt:lpstr>患者症状和体征</vt:lpstr>
      <vt:lpstr>患者辅助检查结果</vt:lpstr>
      <vt:lpstr>患者诊断和治疗方案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2024-09-12T22:37:21.677</cp:lastPrinted>
  <dcterms:created xsi:type="dcterms:W3CDTF">2024-09-12T14:37:21Z</dcterms:created>
  <dcterms:modified xsi:type="dcterms:W3CDTF">2024-09-12T14:37:24Z</dcterms:modified>
</cp:coreProperties>
</file>