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222E8EB-7B08-40CD-82DE-062BB668850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B42DFDE-757A-4BF2-B07D-DD8F73E68B4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317962D-5700-47A0-B34A-56180F56F7F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5C986E1-B806-4D8F-889C-B129EE54C72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266F2C2-BE63-460B-A428-D7FEF8188A9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135753E-A27A-44C7-9820-79AE601B3E6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25438A4-704A-4F69-ACF4-49236C1D9B5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E1E8546-4B7C-461F-8DEA-E9A431EF09E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E437E43-B9DD-4FE7-9D8B-66BC8B460D0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9A366F8-745E-4969-AD0D-AEF095C9D43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E5A4CCB-3257-4052-AF2C-7110A87840C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7702503120000605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5315495" y="927427"/>
            <a:ext cx="812800" cy="731520"/>
          </a:xfrm>
          <a:prstGeom prst="rect">
            <a:avLst/>
          </a:prstGeom>
        </p:spPr>
      </p:pic>
      <p:sp>
        <p:nvSpPr>
          <p:cNvPr id="3" name="AutoShape 3"/>
          <p:cNvSpPr/>
          <p:nvPr/>
        </p:nvSpPr>
        <p:spPr>
          <a:xfrm rot="2657183">
            <a:off x="7142739" y="769563"/>
            <a:ext cx="642029" cy="542157"/>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2685974">
            <a:off x="6633365" y="506931"/>
            <a:ext cx="340936" cy="340936"/>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rot="2685974">
            <a:off x="7446339" y="236818"/>
            <a:ext cx="165275" cy="165275"/>
          </a:xfrm>
          <a:prstGeom prst="rect">
            <a:avLst/>
          </a:prstGeom>
          <a:solidFill>
            <a:schemeClr val="accent1">
              <a:lumMod val="20000"/>
              <a:lumOff val="80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2685974">
            <a:off x="11517212" y="2896896"/>
            <a:ext cx="165275" cy="165275"/>
          </a:xfrm>
          <a:prstGeom prst="rect">
            <a:avLst/>
          </a:prstGeom>
          <a:solidFill>
            <a:schemeClr val="accent1">
              <a:lumMod val="20000"/>
              <a:lumOff val="80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2685974">
            <a:off x="6777271" y="3320747"/>
            <a:ext cx="165275" cy="165275"/>
          </a:xfrm>
          <a:prstGeom prst="rect">
            <a:avLst/>
          </a:prstGeom>
          <a:solidFill>
            <a:schemeClr val="accent1">
              <a:lumMod val="20000"/>
              <a:lumOff val="80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3"/>
          <a:stretch>
            <a:fillRect/>
          </a:stretch>
        </p:blipFill>
        <p:spPr>
          <a:xfrm flipH="1">
            <a:off x="8211116" y="641491"/>
            <a:ext cx="3983355" cy="5732145"/>
          </a:xfrm>
          <a:prstGeom prst="rect">
            <a:avLst/>
          </a:prstGeom>
        </p:spPr>
      </p:pic>
      <p:sp>
        <p:nvSpPr>
          <p:cNvPr id="9" name="AutoShape 9"/>
          <p:cNvSpPr/>
          <p:nvPr/>
        </p:nvSpPr>
        <p:spPr>
          <a:xfrm rot="2657183">
            <a:off x="11213724" y="770198"/>
            <a:ext cx="642029" cy="542157"/>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2685974">
            <a:off x="10704350" y="507566"/>
            <a:ext cx="340936" cy="340936"/>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rot="2685974">
            <a:off x="11517324" y="237453"/>
            <a:ext cx="165275" cy="165275"/>
          </a:xfrm>
          <a:prstGeom prst="rect">
            <a:avLst/>
          </a:prstGeom>
          <a:solidFill>
            <a:schemeClr val="accent1">
              <a:lumMod val="20000"/>
              <a:lumOff val="80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04" y="6381115"/>
            <a:ext cx="12195175" cy="47688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2004898" y="5075611"/>
            <a:ext cx="2468880" cy="3962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1500">
                <a:solidFill>
                  <a:schemeClr val="accent1"/>
                </a:solidFill>
                <a:latin typeface="Microsoft Yahei"/>
                <a:ea typeface="Microsoft Yahei"/>
                <a:cs typeface="Microsoft Yahei"/>
              </a:rPr>
              <a:t>汇报人：&lt;XXX&gt;</a:t>
            </a:r>
          </a:p>
        </p:txBody>
      </p:sp>
      <p:sp>
        <p:nvSpPr>
          <p:cNvPr id="14" name="TextBox 14"/>
          <p:cNvSpPr txBox="1"/>
          <p:nvPr/>
        </p:nvSpPr>
        <p:spPr>
          <a:xfrm>
            <a:off x="4760192" y="5075611"/>
            <a:ext cx="2468880" cy="3962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1500">
                <a:solidFill>
                  <a:schemeClr val="accent1"/>
                </a:solidFill>
                <a:latin typeface="Microsoft Yahei"/>
                <a:ea typeface="Microsoft Yahei"/>
                <a:cs typeface="Microsoft Yahei"/>
              </a:rPr>
              <a:t>2024-01-01</a:t>
            </a:r>
          </a:p>
        </p:txBody>
      </p:sp>
      <p:sp>
        <p:nvSpPr>
          <p:cNvPr id="15" name="TextBox 15"/>
          <p:cNvSpPr txBox="1"/>
          <p:nvPr/>
        </p:nvSpPr>
        <p:spPr>
          <a:xfrm>
            <a:off x="931384" y="1759797"/>
            <a:ext cx="7657616" cy="2750967"/>
          </a:xfrm>
          <a:prstGeom prst="rect">
            <a:avLst/>
          </a:prstGeom>
        </p:spPr>
        <p:txBody>
          <a:bodyPr vert="horz" wrap="square" lIns="114300" tIns="57150" rIns="114300" bIns="5715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5700" b="1">
                <a:solidFill>
                  <a:schemeClr val="accent1"/>
                </a:solidFill>
                <a:latin typeface="Microsoft Yahei"/>
                <a:ea typeface="Microsoft Yahei"/>
                <a:cs typeface="Microsoft Yahei"/>
              </a:rPr>
              <a:t>心理健康教育能力提升培训总结</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3513434" y="7029364"/>
            <a:ext cx="834390" cy="354330"/>
          </a:xfrm>
          <a:prstGeom prst="rect">
            <a:avLst/>
          </a:prstGeom>
        </p:spPr>
        <p:txBody>
          <a:bodyPr vert="horz" wrap="non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704">
                <a:solidFill>
                  <a:srgbClr val="000000"/>
                </a:solidFill>
                <a:latin typeface="Microsoft Yahei"/>
                <a:ea typeface="Microsoft Yahei"/>
                <a:cs typeface="Microsoft Yahei"/>
              </a:rPr>
              <a:t>延时符</a:t>
            </a:r>
            <a:endParaRPr lang="en-US" sz="1100"/>
          </a:p>
        </p:txBody>
      </p:sp>
      <p:sp>
        <p:nvSpPr>
          <p:cNvPr id="4" name="AutoShape 4"/>
          <p:cNvSpPr/>
          <p:nvPr/>
        </p:nvSpPr>
        <p:spPr>
          <a:xfrm>
            <a:off x="-704" y="6381115"/>
            <a:ext cx="12195175" cy="476885"/>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742202" y="3100183"/>
            <a:ext cx="3335655" cy="6248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724">
                <a:solidFill>
                  <a:schemeClr val="accent1"/>
                </a:solidFill>
                <a:latin typeface="微软雅黑"/>
                <a:ea typeface="微软雅黑"/>
                <a:cs typeface="微软雅黑"/>
              </a:rPr>
              <a:t>Contents</a:t>
            </a:r>
          </a:p>
        </p:txBody>
      </p:sp>
      <p:sp>
        <p:nvSpPr>
          <p:cNvPr id="6" name="TextBox 6"/>
          <p:cNvSpPr txBox="1"/>
          <p:nvPr/>
        </p:nvSpPr>
        <p:spPr>
          <a:xfrm>
            <a:off x="742202" y="2288631"/>
            <a:ext cx="3335655" cy="10058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800" b="1">
                <a:solidFill>
                  <a:schemeClr val="accent1"/>
                </a:solidFill>
                <a:latin typeface="微软雅黑"/>
                <a:ea typeface="微软雅黑"/>
                <a:cs typeface="微软雅黑"/>
              </a:rPr>
              <a:t>目录</a:t>
            </a:r>
          </a:p>
        </p:txBody>
      </p:sp>
      <p:sp>
        <p:nvSpPr>
          <p:cNvPr id="7" name="TextBox 7"/>
          <p:cNvSpPr txBox="1"/>
          <p:nvPr/>
        </p:nvSpPr>
        <p:spPr>
          <a:xfrm>
            <a:off x="4912220" y="714964"/>
            <a:ext cx="5606620" cy="4770438"/>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700" b="1">
                <a:solidFill>
                  <a:schemeClr val="accent1"/>
                </a:solidFill>
                <a:latin typeface="Microsoft Yahei"/>
                <a:ea typeface="Microsoft Yahei"/>
                <a:cs typeface="Microsoft Yahei"/>
              </a:rPr>
              <a:t>培训背景与目标</a:t>
            </a:r>
          </a:p>
          <a:p>
            <a:pPr marL="203200" lvl="0" indent="-203200">
              <a:lnSpc>
                <a:spcPct val="150000"/>
              </a:lnSpc>
              <a:buFont typeface="Arial"/>
              <a:buChar char="•"/>
            </a:pPr>
            <a:r>
              <a:rPr lang="en-US" sz="2700" b="1">
                <a:solidFill>
                  <a:schemeClr val="accent1"/>
                </a:solidFill>
                <a:latin typeface="Microsoft Yahei"/>
                <a:ea typeface="Microsoft Yahei"/>
                <a:cs typeface="Microsoft Yahei"/>
              </a:rPr>
              <a:t>培训内容与方法</a:t>
            </a:r>
          </a:p>
          <a:p>
            <a:pPr marL="203200" lvl="0" indent="-203200">
              <a:lnSpc>
                <a:spcPct val="150000"/>
              </a:lnSpc>
              <a:buFont typeface="Arial"/>
              <a:buChar char="•"/>
            </a:pPr>
            <a:r>
              <a:rPr lang="en-US" sz="2700" b="1">
                <a:solidFill>
                  <a:schemeClr val="accent1"/>
                </a:solidFill>
                <a:latin typeface="Microsoft Yahei"/>
                <a:ea typeface="Microsoft Yahei"/>
                <a:cs typeface="Microsoft Yahei"/>
              </a:rPr>
              <a:t>培训效果评估</a:t>
            </a:r>
          </a:p>
          <a:p>
            <a:pPr marL="203200" lvl="0" indent="-203200">
              <a:lnSpc>
                <a:spcPct val="150000"/>
              </a:lnSpc>
              <a:buFont typeface="Arial"/>
              <a:buChar char="•"/>
            </a:pPr>
            <a:r>
              <a:rPr lang="en-US" sz="2700" b="1">
                <a:solidFill>
                  <a:schemeClr val="accent1"/>
                </a:solidFill>
                <a:latin typeface="Microsoft Yahei"/>
                <a:ea typeface="Microsoft Yahei"/>
                <a:cs typeface="Microsoft Yahei"/>
              </a:rPr>
              <a:t>总结与反思</a:t>
            </a:r>
          </a:p>
          <a:p>
            <a:pPr marL="203200" lvl="0" indent="-203200">
              <a:lnSpc>
                <a:spcPct val="150000"/>
              </a:lnSpc>
              <a:buFont typeface="Arial"/>
              <a:buChar char="•"/>
            </a:pPr>
            <a:r>
              <a:rPr lang="en-US" sz="2700" b="1">
                <a:solidFill>
                  <a:schemeClr val="accent1"/>
                </a:solidFill>
                <a:latin typeface="Microsoft Yahei"/>
                <a:ea typeface="Microsoft Yahei"/>
                <a:cs typeface="Microsoft Yahei"/>
              </a:rPr>
              <a:t>心得体会与感悟</a:t>
            </a:r>
          </a:p>
          <a:p>
            <a:pPr marL="203200" lvl="0" indent="-203200">
              <a:lnSpc>
                <a:spcPct val="150000"/>
              </a:lnSpc>
              <a:buFont typeface="Arial"/>
              <a:buChar char="•"/>
            </a:pPr>
            <a:r>
              <a:rPr lang="en-US" sz="2700" b="1">
                <a:solidFill>
                  <a:schemeClr val="accent1"/>
                </a:solidFill>
                <a:latin typeface="Microsoft Yahei"/>
                <a:ea typeface="Microsoft Yahei"/>
                <a:cs typeface="Microsoft Yahei"/>
              </a:rPr>
              <a:t>参考文献与资料</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578735" y="1598295"/>
            <a:ext cx="7034530" cy="3661410"/>
          </a:xfrm>
          <a:prstGeom prst="rect">
            <a:avLst/>
          </a:prstGeom>
          <a:ln w="571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 name="AutoShape 3"/>
          <p:cNvSpPr/>
          <p:nvPr/>
        </p:nvSpPr>
        <p:spPr>
          <a:xfrm>
            <a:off x="4270600" y="1598295"/>
            <a:ext cx="3650800" cy="114022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513434" y="7029364"/>
            <a:ext cx="834390" cy="354330"/>
          </a:xfrm>
          <a:prstGeom prst="rect">
            <a:avLst/>
          </a:prstGeom>
        </p:spPr>
        <p:txBody>
          <a:bodyPr vert="horz" wrap="non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704">
                <a:solidFill>
                  <a:srgbClr val="000000"/>
                </a:solidFill>
                <a:latin typeface="Microsoft Yahei"/>
                <a:ea typeface="Microsoft Yahei"/>
                <a:cs typeface="Microsoft Yahei"/>
              </a:rPr>
              <a:t>延时符</a:t>
            </a:r>
            <a:endParaRPr lang="en-US" sz="1100"/>
          </a:p>
        </p:txBody>
      </p:sp>
      <p:sp>
        <p:nvSpPr>
          <p:cNvPr id="5" name="TextBox 5"/>
          <p:cNvSpPr txBox="1"/>
          <p:nvPr/>
        </p:nvSpPr>
        <p:spPr>
          <a:xfrm>
            <a:off x="4023413" y="1756561"/>
            <a:ext cx="4145173" cy="823690"/>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600" b="1">
                <a:solidFill>
                  <a:srgbClr val="FFFFFF">
                    <a:alpha val="100000"/>
                  </a:srgbClr>
                </a:solidFill>
                <a:latin typeface="Microsoft Yahei"/>
                <a:ea typeface="Microsoft Yahei"/>
                <a:cs typeface="Microsoft Yahei"/>
              </a:rPr>
              <a:t>01</a:t>
            </a:r>
          </a:p>
        </p:txBody>
      </p:sp>
      <p:sp>
        <p:nvSpPr>
          <p:cNvPr id="6" name="TextBox 6"/>
          <p:cNvSpPr txBox="1"/>
          <p:nvPr/>
        </p:nvSpPr>
        <p:spPr>
          <a:xfrm>
            <a:off x="2996924" y="3138126"/>
            <a:ext cx="6198152" cy="1708246"/>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a:solidFill>
                  <a:schemeClr val="accent1"/>
                </a:solidFill>
                <a:latin typeface="Microsoft Yahei"/>
                <a:ea typeface="Microsoft Yahei"/>
                <a:cs typeface="Microsoft Yahei"/>
              </a:rPr>
              <a:t>培训背景与目标</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2500" r="12500"/>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提高心理健康教育能力的必要性</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为了更好地开展心理健康教育，教师需要具备相应的专业知识和技能。</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社会对心理健康关注度提升</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随着社会的发展，人们越来越认识到心理健康对个人和社会的重要性，对心理健康教育的需求也随之增加。</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教育领域对心理健康的重视</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教育部门和学校逐渐认识到心理健康教育对学生全面发展的重要性，开始加强相关教育。</a:t>
            </a:r>
          </a:p>
        </p:txBody>
      </p:sp>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当前心理健康教育的重要性</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667" r="16667"/>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使教师深入理解心理健康教育的意义和价值，提高其重视程度。</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增强教师的心理健康教育意识</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通过培训，使教师掌握心理健康教育的基本理论和方法，能够有效地开展相关教育活动。</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提升教师的心理健康教育能力</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帮助教师自我认知和自我调节，提升其心理素质和应对压力的能力。</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促进教师的个人成长</a:t>
            </a:r>
          </a:p>
        </p:txBody>
      </p:sp>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培训目标的设定</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604606" y="1508032"/>
            <a:ext cx="3311882" cy="4326814"/>
          </a:xfrm>
          <a:prstGeom prst="roundRect">
            <a:avLst>
              <a:gd name="adj" fmla="val 95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391478" y="1508032"/>
            <a:ext cx="3311882" cy="4326814"/>
          </a:xfrm>
          <a:prstGeom prst="roundRect">
            <a:avLst>
              <a:gd name="adj" fmla="val 1053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167153" y="1508032"/>
            <a:ext cx="3311882" cy="4326814"/>
          </a:xfrm>
          <a:prstGeom prst="roundRect">
            <a:avLst>
              <a:gd name="adj" fmla="val 924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588266"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solidFill>
                <a:latin typeface="Microsoft Yahei"/>
                <a:ea typeface="Microsoft Yahei"/>
                <a:cs typeface="Microsoft Yahei"/>
              </a:rPr>
              <a:t>教师能够根据学生的特点和需求，制定个性化的心理健康教育方案。</a:t>
            </a:r>
          </a:p>
        </p:txBody>
      </p:sp>
      <p:sp>
        <p:nvSpPr>
          <p:cNvPr id="6" name="TextBox 6"/>
          <p:cNvSpPr txBox="1"/>
          <p:nvPr/>
        </p:nvSpPr>
        <p:spPr>
          <a:xfrm>
            <a:off x="8363940"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solidFill>
                <a:latin typeface="Microsoft Yahei"/>
                <a:ea typeface="Microsoft Yahei"/>
                <a:cs typeface="Microsoft Yahei"/>
              </a:rPr>
              <a:t>教师自身的心理素质得到提升，能够更好地应对工作和生活中的压力和挑战。</a:t>
            </a:r>
          </a:p>
        </p:txBody>
      </p:sp>
      <p:pic>
        <p:nvPicPr>
          <p:cNvPr id="7" name="Picture 7"/>
          <p:cNvPicPr>
            <a:picLocks noChangeAspect="1"/>
          </p:cNvPicPr>
          <p:nvPr/>
        </p:nvPicPr>
        <p:blipFill>
          <a:blip r:embed="rId2"/>
          <a:srcRect l="9575" r="9575"/>
          <a:stretch>
            <a:fillRect/>
          </a:stretch>
        </p:blipFill>
        <p:spPr>
          <a:xfrm>
            <a:off x="921958" y="1771933"/>
            <a:ext cx="2672865" cy="2203993"/>
          </a:xfrm>
          <a:prstGeom prst="roundRect">
            <a:avLst/>
          </a:prstGeom>
        </p:spPr>
      </p:pic>
      <p:pic>
        <p:nvPicPr>
          <p:cNvPr id="8" name="Picture 8"/>
          <p:cNvPicPr>
            <a:picLocks noChangeAspect="1"/>
          </p:cNvPicPr>
          <p:nvPr/>
        </p:nvPicPr>
        <p:blipFill>
          <a:blip r:embed="rId3"/>
          <a:srcRect l="2835" r="2835"/>
          <a:stretch>
            <a:fillRect/>
          </a:stretch>
        </p:blipFill>
        <p:spPr>
          <a:xfrm>
            <a:off x="4710987" y="1771933"/>
            <a:ext cx="2672865" cy="2203993"/>
          </a:xfrm>
          <a:prstGeom prst="roundRect">
            <a:avLst/>
          </a:prstGeom>
        </p:spPr>
      </p:pic>
      <p:pic>
        <p:nvPicPr>
          <p:cNvPr id="9" name="Picture 9"/>
          <p:cNvPicPr>
            <a:picLocks noChangeAspect="1"/>
          </p:cNvPicPr>
          <p:nvPr/>
        </p:nvPicPr>
        <p:blipFill>
          <a:blip r:embed="rId4"/>
          <a:srcRect l="9575" r="9575"/>
          <a:stretch>
            <a:fillRect/>
          </a:stretch>
        </p:blipFill>
        <p:spPr>
          <a:xfrm>
            <a:off x="8486661" y="1771933"/>
            <a:ext cx="2672865" cy="2203993"/>
          </a:xfrm>
          <a:prstGeom prst="roundRect">
            <a:avLst/>
          </a:prstGeom>
        </p:spPr>
      </p:pic>
      <p:sp>
        <p:nvSpPr>
          <p:cNvPr id="10" name="TextBox 10"/>
          <p:cNvSpPr txBox="1"/>
          <p:nvPr/>
        </p:nvSpPr>
        <p:spPr>
          <a:xfrm>
            <a:off x="763829" y="4240389"/>
            <a:ext cx="291615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solidFill>
                <a:latin typeface="Microsoft Yahei"/>
                <a:ea typeface="Microsoft Yahei"/>
                <a:cs typeface="Microsoft Yahei"/>
              </a:rPr>
              <a:t>教师能够自觉地关注学生的心理健康状况，及时发现和解决学生的心理问题。</a:t>
            </a:r>
          </a:p>
        </p:txBody>
      </p:sp>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培训的预期效果</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578735" y="1598295"/>
            <a:ext cx="7034530" cy="3661410"/>
          </a:xfrm>
          <a:prstGeom prst="rect">
            <a:avLst/>
          </a:prstGeom>
          <a:ln w="571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 name="AutoShape 3"/>
          <p:cNvSpPr/>
          <p:nvPr/>
        </p:nvSpPr>
        <p:spPr>
          <a:xfrm>
            <a:off x="4270600" y="1598295"/>
            <a:ext cx="3650800" cy="114022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513434" y="7029364"/>
            <a:ext cx="834390" cy="354330"/>
          </a:xfrm>
          <a:prstGeom prst="rect">
            <a:avLst/>
          </a:prstGeom>
        </p:spPr>
        <p:txBody>
          <a:bodyPr vert="horz" wrap="non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704">
                <a:solidFill>
                  <a:srgbClr val="000000"/>
                </a:solidFill>
                <a:latin typeface="Microsoft Yahei"/>
                <a:ea typeface="Microsoft Yahei"/>
                <a:cs typeface="Microsoft Yahei"/>
              </a:rPr>
              <a:t>延时符</a:t>
            </a:r>
            <a:endParaRPr lang="en-US" sz="1100"/>
          </a:p>
        </p:txBody>
      </p:sp>
      <p:sp>
        <p:nvSpPr>
          <p:cNvPr id="5" name="TextBox 5"/>
          <p:cNvSpPr txBox="1"/>
          <p:nvPr/>
        </p:nvSpPr>
        <p:spPr>
          <a:xfrm>
            <a:off x="4023413" y="1756561"/>
            <a:ext cx="4145173" cy="823690"/>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600" b="1">
                <a:solidFill>
                  <a:srgbClr val="FFFFFF">
                    <a:alpha val="100000"/>
                  </a:srgbClr>
                </a:solidFill>
                <a:latin typeface="Microsoft Yahei"/>
                <a:ea typeface="Microsoft Yahei"/>
                <a:cs typeface="Microsoft Yahei"/>
              </a:rPr>
              <a:t>02</a:t>
            </a:r>
          </a:p>
        </p:txBody>
      </p:sp>
      <p:sp>
        <p:nvSpPr>
          <p:cNvPr id="6" name="TextBox 6"/>
          <p:cNvSpPr txBox="1"/>
          <p:nvPr/>
        </p:nvSpPr>
        <p:spPr>
          <a:xfrm>
            <a:off x="2996924" y="3138126"/>
            <a:ext cx="6198152" cy="1708246"/>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a:solidFill>
                  <a:schemeClr val="accent1"/>
                </a:solidFill>
                <a:latin typeface="Microsoft Yahei"/>
                <a:ea typeface="Microsoft Yahei"/>
                <a:cs typeface="Microsoft Yahei"/>
              </a:rPr>
              <a:t>培训内容与方法</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3">
              <a:lumMod val="75000"/>
              <a:alpha val="8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mt="70000"/>
          </a:blip>
          <a:srcRect l="24375" r="24375"/>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2">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2">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214095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总结词：系统全面</a:t>
            </a:r>
          </a:p>
        </p:txBody>
      </p:sp>
      <p:sp>
        <p:nvSpPr>
          <p:cNvPr id="13" name="TextBox 13"/>
          <p:cNvSpPr txBox="1"/>
          <p:nvPr/>
        </p:nvSpPr>
        <p:spPr>
          <a:xfrm>
            <a:off x="4754880" y="4124309"/>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详细描述：本次培训注重理论知识的传授，涵盖了心理健康的基本概念、理论框架、评估方法等方面，使学员对心理健康教育有了更深入的理解。</a:t>
            </a:r>
          </a:p>
        </p:txBody>
      </p:sp>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理论知识的传授</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28721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4547" y="1787738"/>
            <a:ext cx="9582906"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总结词：实用性强</a:t>
            </a:r>
          </a:p>
        </p:txBody>
      </p:sp>
      <p:sp>
        <p:nvSpPr>
          <p:cNvPr id="4" name="AutoShape 4"/>
          <p:cNvSpPr/>
          <p:nvPr/>
        </p:nvSpPr>
        <p:spPr>
          <a:xfrm>
            <a:off x="866575" y="3830586"/>
            <a:ext cx="10458850" cy="2286677"/>
          </a:xfrm>
          <a:prstGeom prst="roundRect">
            <a:avLst/>
          </a:prstGeom>
          <a:solidFill>
            <a:schemeClr val="accent1">
              <a:alpha val="1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218874" y="4371944"/>
            <a:ext cx="958215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solidFill>
                <a:latin typeface="Microsoft Yahei"/>
                <a:ea typeface="Microsoft Yahei"/>
                <a:cs typeface="Microsoft Yahei"/>
              </a:rPr>
              <a:t>详细描述：培训过程中，通过角色扮演、小组讨论等形式，培养学员在心理健康教育中的实践技能，包括心理咨询、心理疏导等方面的技巧。</a:t>
            </a:r>
          </a:p>
        </p:txBody>
      </p:sp>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实践技能的培养</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4385648" y="3298301"/>
            <a:ext cx="7773409" cy="0"/>
          </a:xfrm>
          <a:prstGeom prst="line">
            <a:avLst/>
          </a:prstGeom>
          <a:ln w="14288">
            <a:solidFill>
              <a:schemeClr val="accent2">
                <a:lumMod val="60000"/>
                <a:lumOff val="40000"/>
              </a:schemeClr>
            </a:solidFill>
            <a:prstDash val="dash"/>
          </a:ln>
        </p:spPr>
        <p:style>
          <a:lnRef idx="0">
            <a:schemeClr val="accent2"/>
          </a:lnRef>
          <a:fillRef idx="1">
            <a:schemeClr val="accent2"/>
          </a:fillRef>
          <a:effectRef idx="0">
            <a:schemeClr val="accent2"/>
          </a:effectRef>
          <a:fontRef idx="minor">
            <a:schemeClr val="lt1"/>
          </a:fontRef>
        </p:style>
      </p:cxnSp>
      <p:sp>
        <p:nvSpPr>
          <p:cNvPr id="3" name="AutoShape 3"/>
          <p:cNvSpPr/>
          <p:nvPr/>
        </p:nvSpPr>
        <p:spPr>
          <a:xfrm>
            <a:off x="3684179" y="3236263"/>
            <a:ext cx="701468" cy="122998"/>
          </a:xfrm>
          <a:prstGeom prst="rect">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631268" y="3236263"/>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314020" y="3236263"/>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236382" y="582333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183471" y="582333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866223" y="582333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937851" y="5897569"/>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0" name="TextBox 10"/>
          <p:cNvSpPr txBox="1"/>
          <p:nvPr/>
        </p:nvSpPr>
        <p:spPr>
          <a:xfrm>
            <a:off x="3560911" y="1781514"/>
            <a:ext cx="77724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总结词：启发思考</a:t>
            </a:r>
          </a:p>
        </p:txBody>
      </p:sp>
      <p:sp>
        <p:nvSpPr>
          <p:cNvPr id="11" name="TextBox 11"/>
          <p:cNvSpPr txBox="1"/>
          <p:nvPr/>
        </p:nvSpPr>
        <p:spPr>
          <a:xfrm>
            <a:off x="1183471" y="4329642"/>
            <a:ext cx="78105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详细描述：培训采用案例分析与讨论的方式，引导学员针对具体问题进行分析和探讨，培养学员的批判性思维和解决问题的能力。</a:t>
            </a:r>
          </a:p>
        </p:txBody>
      </p:sp>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案例分析与讨论</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8163" b="8163"/>
          <a:stretch>
            <a:fillRect/>
          </a:stretch>
        </p:blipFill>
        <p:spPr>
          <a:xfrm>
            <a:off x="3909691" y="1250241"/>
            <a:ext cx="7848600" cy="5248275"/>
          </a:xfrm>
          <a:prstGeom prst="rect">
            <a:avLst/>
          </a:prstGeom>
        </p:spPr>
      </p:pic>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互动与反馈</a:t>
            </a:r>
          </a:p>
        </p:txBody>
      </p:sp>
      <p:sp>
        <p:nvSpPr>
          <p:cNvPr id="24" name="AutoShape 24"/>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63624" y="1510084"/>
            <a:ext cx="2936423" cy="1604591"/>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总结词：及时有效</a:t>
            </a:r>
            <a:endParaRPr lang="en-US" sz="1100"/>
          </a:p>
        </p:txBody>
      </p:sp>
      <p:sp>
        <p:nvSpPr>
          <p:cNvPr id="26" name="AutoShape 26"/>
          <p:cNvSpPr/>
          <p:nvPr/>
        </p:nvSpPr>
        <p:spPr>
          <a:xfrm>
            <a:off x="590191" y="4157580"/>
            <a:ext cx="3052052" cy="1604591"/>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solidFill>
                <a:latin typeface="Microsoft Yahei"/>
                <a:ea typeface="Microsoft Yahei"/>
                <a:cs typeface="Microsoft Yahei"/>
              </a:rPr>
              <a:t>详细描述：培训过程中注重互动与反馈，鼓励学员提问、分享心得，及时调整教学策略，确保学员能够充分吸收和运用所学知识。</a:t>
            </a:r>
            <a:endParaRPr lang="en-US" sz="11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578735" y="1598295"/>
            <a:ext cx="7034530" cy="3661410"/>
          </a:xfrm>
          <a:prstGeom prst="rect">
            <a:avLst/>
          </a:prstGeom>
          <a:ln w="571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 name="AutoShape 3"/>
          <p:cNvSpPr/>
          <p:nvPr/>
        </p:nvSpPr>
        <p:spPr>
          <a:xfrm>
            <a:off x="4270600" y="1598295"/>
            <a:ext cx="3650800" cy="114022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513434" y="7029364"/>
            <a:ext cx="834390" cy="354330"/>
          </a:xfrm>
          <a:prstGeom prst="rect">
            <a:avLst/>
          </a:prstGeom>
        </p:spPr>
        <p:txBody>
          <a:bodyPr vert="horz" wrap="non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704">
                <a:solidFill>
                  <a:srgbClr val="000000"/>
                </a:solidFill>
                <a:latin typeface="Microsoft Yahei"/>
                <a:ea typeface="Microsoft Yahei"/>
                <a:cs typeface="Microsoft Yahei"/>
              </a:rPr>
              <a:t>延时符</a:t>
            </a:r>
            <a:endParaRPr lang="en-US" sz="1100"/>
          </a:p>
        </p:txBody>
      </p:sp>
      <p:sp>
        <p:nvSpPr>
          <p:cNvPr id="5" name="TextBox 5"/>
          <p:cNvSpPr txBox="1"/>
          <p:nvPr/>
        </p:nvSpPr>
        <p:spPr>
          <a:xfrm>
            <a:off x="4023413" y="1756561"/>
            <a:ext cx="4145173" cy="823690"/>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600" b="1">
                <a:solidFill>
                  <a:srgbClr val="FFFFFF">
                    <a:alpha val="100000"/>
                  </a:srgbClr>
                </a:solidFill>
                <a:latin typeface="Microsoft Yahei"/>
                <a:ea typeface="Microsoft Yahei"/>
                <a:cs typeface="Microsoft Yahei"/>
              </a:rPr>
              <a:t>03</a:t>
            </a:r>
          </a:p>
        </p:txBody>
      </p:sp>
      <p:sp>
        <p:nvSpPr>
          <p:cNvPr id="6" name="TextBox 6"/>
          <p:cNvSpPr txBox="1"/>
          <p:nvPr/>
        </p:nvSpPr>
        <p:spPr>
          <a:xfrm>
            <a:off x="2996924" y="3138126"/>
            <a:ext cx="6198152" cy="1708246"/>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a:solidFill>
                  <a:schemeClr val="accent1"/>
                </a:solidFill>
                <a:latin typeface="Microsoft Yahei"/>
                <a:ea typeface="Microsoft Yahei"/>
                <a:cs typeface="Microsoft Yahei"/>
              </a:rPr>
              <a:t>培训效果评估</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大部分学员对培训的组织、内容和形式表示满意，认为培训具有实用性和针对性。</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学员满意度</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333" r="16333"/>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学习收获</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750" r="16750"/>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改进建议</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20917" r="2091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学员普遍认为通过培训在心理健康教育理论和实践方面有了更深入的了解和掌握。</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部分学员提出希望增加案例分析、实践操作等环节，以增强培训的实践性和操作性。</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01</a:t>
            </a:r>
          </a:p>
        </p:txBody>
      </p:sp>
      <p:sp>
        <p:nvSpPr>
          <p:cNvPr id="26" name="AutoShape 2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TextBox 4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学员反馈与评价</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https://d.book118.com/677025031200006053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68</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2024-09-28T00:14:33.408</cp:lastPrinted>
  <dcterms:created xsi:type="dcterms:W3CDTF">2024-09-27T16:14:33Z</dcterms:created>
  <dcterms:modified xsi:type="dcterms:W3CDTF">2024-09-27T16:14:35Z</dcterms:modified>
</cp:coreProperties>
</file>