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9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40F77-EEC7-431D-A1BD-307EBD6B5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9BAAA-E93F-4116-92B7-3E30A243C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4CDED-757A-404F-87FB-BAFF28AD7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03F92-4BD1-4EDE-B657-2EFAF4DAF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F19C74-4D55-412F-B06D-16F09D5BE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3BB4DD-1424-4105-9763-BEF497D40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F161C3-532B-4F08-8163-3049815B2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B6551-BB08-43CC-9281-942034F51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35203-A078-487F-ABDA-A1838144E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081DE-0D5E-429B-A732-F25633234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D2583-824C-4DC2-9ABB-0FC78BF8D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L="719455" marR="0" lvl="2" indent="-276225"/>
            <a:r>
              <a:rPr lang="zh-CN" altLang="en-US"/>
              <a:t>三级</a:t>
            </a:r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</a:p>
          <a:p>
            <a:pPr marL="1256030" marR="0" lvl="4" indent="-262255"/>
            <a:r>
              <a:rPr lang="zh-CN" altLang="en-US"/>
              <a:t>五级</a:t>
            </a:r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31" Type="http://schemas.openxmlformats.org/officeDocument/2006/relationships/tags" Target="../tags/tag160.xml" /><Relationship Id="rId32" Type="http://schemas.openxmlformats.org/officeDocument/2006/relationships/tags" Target="../tags/tag161.xml" /><Relationship Id="rId33" Type="http://schemas.openxmlformats.org/officeDocument/2006/relationships/tags" Target="../tags/tag162.xml" /><Relationship Id="rId34" Type="http://schemas.openxmlformats.org/officeDocument/2006/relationships/tags" Target="../tags/tag163.xml" /><Relationship Id="rId35" Type="http://schemas.openxmlformats.org/officeDocument/2006/relationships/tags" Target="../tags/tag164.xml" /><Relationship Id="rId36" Type="http://schemas.openxmlformats.org/officeDocument/2006/relationships/tags" Target="../tags/tag165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tags" Target="../tags/tag259.xml" /><Relationship Id="rId20" Type="http://schemas.openxmlformats.org/officeDocument/2006/relationships/tags" Target="../tags/tag277.xml" /><Relationship Id="rId21" Type="http://schemas.openxmlformats.org/officeDocument/2006/relationships/tags" Target="../tags/tag278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15" Type="http://schemas.openxmlformats.org/officeDocument/2006/relationships/tags" Target="../tags/tag295.xml" /><Relationship Id="rId16" Type="http://schemas.openxmlformats.org/officeDocument/2006/relationships/tags" Target="../tags/tag296.xml" /><Relationship Id="rId17" Type="http://schemas.openxmlformats.org/officeDocument/2006/relationships/tags" Target="../tags/tag297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320501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快乐的传统节日</a:t>
            </a:r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传统节日的介绍</a:t>
            </a: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传统节日的意义和价值</a:t>
            </a: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传统节日的传承和发展</a:t>
            </a: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传统节日的庆祝方式</a:t>
            </a: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传统节日的习俗和传说</a:t>
            </a: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传统节日的介绍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传统节日的定义和特点</a:t>
            </a:r>
          </a:p>
        </p:txBody>
      </p:sp>
      <p:sp>
        <p:nvSpPr>
          <p:cNvPr id="1049106" name="任意多边形: 形状 16"/>
          <p:cNvSpPr/>
          <p:nvPr>
            <p:custDataLst>
              <p:tags r:id="rId2"/>
            </p:custDataLst>
          </p:nvPr>
        </p:nvSpPr>
        <p:spPr>
          <a:xfrm>
            <a:off x="608400" y="1773299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08" name="Freeform 488"/>
          <p:cNvSpPr/>
          <p:nvPr>
            <p:custDataLst>
              <p:tags r:id="rId3"/>
            </p:custDataLst>
          </p:nvPr>
        </p:nvSpPr>
        <p:spPr>
          <a:xfrm rot="5400000">
            <a:off x="5213182" y="1759211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10" name="序号"/>
          <p:cNvSpPr txBox="1"/>
          <p:nvPr>
            <p:custDataLst>
              <p:tags r:id="rId4"/>
            </p:custDataLst>
          </p:nvPr>
        </p:nvSpPr>
        <p:spPr>
          <a:xfrm>
            <a:off x="5339977" y="1988851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12" name="标题"/>
          <p:cNvSpPr txBox="1"/>
          <p:nvPr>
            <p:custDataLst>
              <p:tags r:id="rId5"/>
            </p:custDataLst>
          </p:nvPr>
        </p:nvSpPr>
        <p:spPr>
          <a:xfrm>
            <a:off x="996534" y="1826835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传统节日是指由历史沿袭下来的约定俗成的节日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14" name="正文"/>
          <p:cNvSpPr txBox="1"/>
          <p:nvPr>
            <p:custDataLst>
              <p:tags r:id="rId6"/>
            </p:custDataLst>
          </p:nvPr>
        </p:nvSpPr>
        <p:spPr>
          <a:xfrm>
            <a:off x="996534" y="2286116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116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2420" y="2319928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18" name="Freeform 488"/>
          <p:cNvSpPr/>
          <p:nvPr>
            <p:custDataLst>
              <p:tags r:id="rId8"/>
            </p:custDataLst>
          </p:nvPr>
        </p:nvSpPr>
        <p:spPr>
          <a:xfrm rot="5400000">
            <a:off x="6147240" y="2305839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20" name="序号"/>
          <p:cNvSpPr txBox="1"/>
          <p:nvPr>
            <p:custDataLst>
              <p:tags r:id="rId9"/>
            </p:custDataLst>
          </p:nvPr>
        </p:nvSpPr>
        <p:spPr>
          <a:xfrm>
            <a:off x="6255721" y="2529844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1049122" name="任意多边形: 形状 2"/>
          <p:cNvSpPr/>
          <p:nvPr>
            <p:custDataLst>
              <p:tags r:id="rId10"/>
            </p:custDataLst>
          </p:nvPr>
        </p:nvSpPr>
        <p:spPr>
          <a:xfrm>
            <a:off x="608400" y="2866556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1049124" name="Freeform 488"/>
          <p:cNvSpPr/>
          <p:nvPr>
            <p:custDataLst>
              <p:tags r:id="rId11"/>
            </p:custDataLst>
          </p:nvPr>
        </p:nvSpPr>
        <p:spPr>
          <a:xfrm rot="5400000">
            <a:off x="5213182" y="2851763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26" name="序号"/>
          <p:cNvSpPr txBox="1"/>
          <p:nvPr>
            <p:custDataLst>
              <p:tags r:id="rId12"/>
            </p:custDataLst>
          </p:nvPr>
        </p:nvSpPr>
        <p:spPr>
          <a:xfrm>
            <a:off x="5339977" y="3082108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</a:p>
        </p:txBody>
      </p:sp>
      <p:sp>
        <p:nvSpPr>
          <p:cNvPr id="1049128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2420" y="3408958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1049130" name="Freeform 488"/>
          <p:cNvSpPr/>
          <p:nvPr>
            <p:custDataLst>
              <p:tags r:id="rId14"/>
            </p:custDataLst>
          </p:nvPr>
        </p:nvSpPr>
        <p:spPr>
          <a:xfrm rot="5400000">
            <a:off x="6147240" y="3394165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32" name="序号"/>
          <p:cNvSpPr txBox="1"/>
          <p:nvPr>
            <p:custDataLst>
              <p:tags r:id="rId15"/>
            </p:custDataLst>
          </p:nvPr>
        </p:nvSpPr>
        <p:spPr>
          <a:xfrm>
            <a:off x="6255721" y="3615353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049134" name="任意多边形: 形状 12"/>
          <p:cNvSpPr/>
          <p:nvPr>
            <p:custDataLst>
              <p:tags r:id="rId16"/>
            </p:custDataLst>
          </p:nvPr>
        </p:nvSpPr>
        <p:spPr>
          <a:xfrm>
            <a:off x="608400" y="3959813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1049136" name="Freeform 488"/>
          <p:cNvSpPr/>
          <p:nvPr>
            <p:custDataLst>
              <p:tags r:id="rId17"/>
            </p:custDataLst>
          </p:nvPr>
        </p:nvSpPr>
        <p:spPr>
          <a:xfrm rot="5400000">
            <a:off x="5213182" y="3945020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38" name="序号"/>
          <p:cNvSpPr txBox="1"/>
          <p:nvPr>
            <p:custDataLst>
              <p:tags r:id="rId18"/>
            </p:custDataLst>
          </p:nvPr>
        </p:nvSpPr>
        <p:spPr>
          <a:xfrm>
            <a:off x="5339977" y="4174661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</a:p>
        </p:txBody>
      </p:sp>
      <p:sp>
        <p:nvSpPr>
          <p:cNvPr id="1049140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2420" y="4497284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1049142" name="Freeform 488"/>
          <p:cNvSpPr/>
          <p:nvPr>
            <p:custDataLst>
              <p:tags r:id="rId20"/>
            </p:custDataLst>
          </p:nvPr>
        </p:nvSpPr>
        <p:spPr>
          <a:xfrm rot="5400000">
            <a:off x="6147240" y="4483196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44" name="序号"/>
          <p:cNvSpPr txBox="1"/>
          <p:nvPr>
            <p:custDataLst>
              <p:tags r:id="rId21"/>
            </p:custDataLst>
          </p:nvPr>
        </p:nvSpPr>
        <p:spPr>
          <a:xfrm>
            <a:off x="6255721" y="4704383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049146" name="任意多边形: 形状 27"/>
          <p:cNvSpPr/>
          <p:nvPr>
            <p:custDataLst>
              <p:tags r:id="rId22"/>
            </p:custDataLst>
          </p:nvPr>
        </p:nvSpPr>
        <p:spPr>
          <a:xfrm>
            <a:off x="608400" y="5052366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1049148" name="Freeform 488"/>
          <p:cNvSpPr/>
          <p:nvPr>
            <p:custDataLst>
              <p:tags r:id="rId23"/>
            </p:custDataLst>
          </p:nvPr>
        </p:nvSpPr>
        <p:spPr>
          <a:xfrm rot="5400000">
            <a:off x="5213182" y="5038278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50" name="序号"/>
          <p:cNvSpPr txBox="1"/>
          <p:nvPr>
            <p:custDataLst>
              <p:tags r:id="rId24"/>
            </p:custDataLst>
          </p:nvPr>
        </p:nvSpPr>
        <p:spPr>
          <a:xfrm>
            <a:off x="5339977" y="5267918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</a:p>
        </p:txBody>
      </p:sp>
      <p:sp>
        <p:nvSpPr>
          <p:cNvPr id="1049152" name="标题"/>
          <p:cNvSpPr txBox="1"/>
          <p:nvPr>
            <p:custDataLst>
              <p:tags r:id="rId25"/>
            </p:custDataLst>
          </p:nvPr>
        </p:nvSpPr>
        <p:spPr>
          <a:xfrm>
            <a:off x="7445483" y="2361488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传统节日具有丰富的文化内涵和历史渊源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54" name="正文"/>
          <p:cNvSpPr txBox="1"/>
          <p:nvPr>
            <p:custDataLst>
              <p:tags r:id="rId26"/>
            </p:custDataLst>
          </p:nvPr>
        </p:nvSpPr>
        <p:spPr>
          <a:xfrm>
            <a:off x="7445483" y="2820769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156" name="标题"/>
          <p:cNvSpPr txBox="1"/>
          <p:nvPr>
            <p:custDataLst>
              <p:tags r:id="rId27"/>
            </p:custDataLst>
          </p:nvPr>
        </p:nvSpPr>
        <p:spPr>
          <a:xfrm>
            <a:off x="996534" y="2920796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传统节日是民族文化的重要组成部分  传统节日的特点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58" name="正文"/>
          <p:cNvSpPr txBox="1"/>
          <p:nvPr>
            <p:custDataLst>
              <p:tags r:id="rId28"/>
            </p:custDataLst>
          </p:nvPr>
        </p:nvSpPr>
        <p:spPr>
          <a:xfrm>
            <a:off x="996534" y="3380077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传统节日的特点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160" name="标题"/>
          <p:cNvSpPr txBox="1"/>
          <p:nvPr>
            <p:custDataLst>
              <p:tags r:id="rId29"/>
            </p:custDataLst>
          </p:nvPr>
        </p:nvSpPr>
        <p:spPr>
          <a:xfrm>
            <a:off x="7445483" y="3456154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历史悠久，具有深厚的历史文化底蕴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62" name="正文"/>
          <p:cNvSpPr txBox="1"/>
          <p:nvPr>
            <p:custDataLst>
              <p:tags r:id="rId30"/>
            </p:custDataLst>
          </p:nvPr>
        </p:nvSpPr>
        <p:spPr>
          <a:xfrm>
            <a:off x="7445483" y="3915435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164" name="标题"/>
          <p:cNvSpPr txBox="1"/>
          <p:nvPr>
            <p:custDataLst>
              <p:tags r:id="rId31"/>
            </p:custDataLst>
          </p:nvPr>
        </p:nvSpPr>
        <p:spPr>
          <a:xfrm>
            <a:off x="996534" y="4008418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形式多样，内容丰富，具有独特的民族特色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66" name="正文"/>
          <p:cNvSpPr txBox="1"/>
          <p:nvPr>
            <p:custDataLst>
              <p:tags r:id="rId32"/>
            </p:custDataLst>
          </p:nvPr>
        </p:nvSpPr>
        <p:spPr>
          <a:xfrm>
            <a:off x="996534" y="4467699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168" name="标题"/>
          <p:cNvSpPr txBox="1"/>
          <p:nvPr>
            <p:custDataLst>
              <p:tags r:id="rId33"/>
            </p:custDataLst>
          </p:nvPr>
        </p:nvSpPr>
        <p:spPr>
          <a:xfrm>
            <a:off x="7445483" y="4552933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传承和发展了传统文化，具有深厚的文化内涵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70" name="正文"/>
          <p:cNvSpPr txBox="1"/>
          <p:nvPr>
            <p:custDataLst>
              <p:tags r:id="rId34"/>
            </p:custDataLst>
          </p:nvPr>
        </p:nvSpPr>
        <p:spPr>
          <a:xfrm>
            <a:off x="7445483" y="5012214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172" name="标题"/>
          <p:cNvSpPr txBox="1"/>
          <p:nvPr>
            <p:custDataLst>
              <p:tags r:id="rId35"/>
            </p:custDataLst>
          </p:nvPr>
        </p:nvSpPr>
        <p:spPr>
          <a:xfrm>
            <a:off x="996534" y="5087587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传统节日与人们的日常生活密切相关，具有广泛的群众基础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74" name="正文"/>
          <p:cNvSpPr txBox="1"/>
          <p:nvPr>
            <p:custDataLst>
              <p:tags r:id="rId36"/>
            </p:custDataLst>
          </p:nvPr>
        </p:nvSpPr>
        <p:spPr>
          <a:xfrm>
            <a:off x="996534" y="5546867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中国传统节日的种类和时间</a:t>
            </a:r>
          </a:p>
        </p:txBody>
      </p:sp>
      <p:sp>
        <p:nvSpPr>
          <p:cNvPr id="1049222" name="矩形: 圆角 23"/>
          <p:cNvSpPr/>
          <p:nvPr>
            <p:custDataLst>
              <p:tags r:id="rId2"/>
            </p:custDataLst>
          </p:nvPr>
        </p:nvSpPr>
        <p:spPr>
          <a:xfrm>
            <a:off x="608400" y="1502855"/>
            <a:ext cx="5042289" cy="1507606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24" name="矩形: 圆角 24"/>
          <p:cNvSpPr/>
          <p:nvPr>
            <p:custDataLst>
              <p:tags r:id="rId3"/>
            </p:custDataLst>
          </p:nvPr>
        </p:nvSpPr>
        <p:spPr>
          <a:xfrm>
            <a:off x="742395" y="1637485"/>
            <a:ext cx="1716184" cy="46803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</a:p>
        </p:txBody>
      </p:sp>
      <p:sp>
        <p:nvSpPr>
          <p:cNvPr id="1049226" name="正文"/>
          <p:cNvSpPr txBox="1"/>
          <p:nvPr>
            <p:custDataLst>
              <p:tags r:id="rId4"/>
            </p:custDataLst>
          </p:nvPr>
        </p:nvSpPr>
        <p:spPr>
          <a:xfrm>
            <a:off x="742395" y="2061698"/>
            <a:ext cx="5255303" cy="949023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春节：农历正月初一，也称为中国新年，是中国最重要的传统节日之一。</a:t>
            </a:r>
          </a:p>
        </p:txBody>
      </p:sp>
      <p:sp>
        <p:nvSpPr>
          <p:cNvPr id="1049228" name="矩形: 圆角 31"/>
          <p:cNvSpPr/>
          <p:nvPr>
            <p:custDataLst>
              <p:tags r:id="rId5"/>
            </p:custDataLst>
          </p:nvPr>
        </p:nvSpPr>
        <p:spPr>
          <a:xfrm>
            <a:off x="608400" y="3115879"/>
            <a:ext cx="5042289" cy="1507606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30" name="矩形: 圆角 32"/>
          <p:cNvSpPr/>
          <p:nvPr>
            <p:custDataLst>
              <p:tags r:id="rId6"/>
            </p:custDataLst>
          </p:nvPr>
        </p:nvSpPr>
        <p:spPr>
          <a:xfrm>
            <a:off x="742395" y="3250510"/>
            <a:ext cx="1716184" cy="46803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</a:p>
        </p:txBody>
      </p:sp>
      <p:sp>
        <p:nvSpPr>
          <p:cNvPr id="1049232" name="正文"/>
          <p:cNvSpPr txBox="1"/>
          <p:nvPr>
            <p:custDataLst>
              <p:tags r:id="rId7"/>
            </p:custDataLst>
          </p:nvPr>
        </p:nvSpPr>
        <p:spPr>
          <a:xfrm>
            <a:off x="742395" y="3674722"/>
            <a:ext cx="5255303" cy="949023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清明节：公历4月5日后，一般在清明节前后的一天，是中国传统的祭祀节日，有着扫墓、祭祖的传统。</a:t>
            </a:r>
          </a:p>
        </p:txBody>
      </p:sp>
      <p:sp>
        <p:nvSpPr>
          <p:cNvPr id="1049234" name="矩形: 圆角 35"/>
          <p:cNvSpPr/>
          <p:nvPr>
            <p:custDataLst>
              <p:tags r:id="rId8"/>
            </p:custDataLst>
          </p:nvPr>
        </p:nvSpPr>
        <p:spPr>
          <a:xfrm>
            <a:off x="608400" y="4729539"/>
            <a:ext cx="5042289" cy="1507606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36" name="矩形: 圆角 36"/>
          <p:cNvSpPr/>
          <p:nvPr>
            <p:custDataLst>
              <p:tags r:id="rId9"/>
            </p:custDataLst>
          </p:nvPr>
        </p:nvSpPr>
        <p:spPr>
          <a:xfrm>
            <a:off x="742395" y="4864169"/>
            <a:ext cx="1715902" cy="468031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</a:p>
        </p:txBody>
      </p:sp>
      <p:sp>
        <p:nvSpPr>
          <p:cNvPr id="1049238" name="正文"/>
          <p:cNvSpPr txBox="1"/>
          <p:nvPr>
            <p:custDataLst>
              <p:tags r:id="rId10"/>
            </p:custDataLst>
          </p:nvPr>
        </p:nvSpPr>
        <p:spPr>
          <a:xfrm>
            <a:off x="742395" y="5288382"/>
            <a:ext cx="5255030" cy="948763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中秋节：农历八月十五，也被称为月圆节，是中国传统节日之一，有着赏月、吃月饼的传统。</a:t>
            </a:r>
          </a:p>
        </p:txBody>
      </p:sp>
      <p:sp>
        <p:nvSpPr>
          <p:cNvPr id="1049240" name="矩形: 圆角 48"/>
          <p:cNvSpPr/>
          <p:nvPr>
            <p:custDataLst>
              <p:tags r:id="rId11"/>
            </p:custDataLst>
          </p:nvPr>
        </p:nvSpPr>
        <p:spPr>
          <a:xfrm>
            <a:off x="6189210" y="1502855"/>
            <a:ext cx="5042289" cy="1507606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42" name="矩形: 圆角 49"/>
          <p:cNvSpPr/>
          <p:nvPr>
            <p:custDataLst>
              <p:tags r:id="rId12"/>
            </p:custDataLst>
          </p:nvPr>
        </p:nvSpPr>
        <p:spPr>
          <a:xfrm>
            <a:off x="6323205" y="1637485"/>
            <a:ext cx="1716184" cy="46803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</a:p>
        </p:txBody>
      </p:sp>
      <p:sp>
        <p:nvSpPr>
          <p:cNvPr id="1049244" name="正文"/>
          <p:cNvSpPr txBox="1"/>
          <p:nvPr>
            <p:custDataLst>
              <p:tags r:id="rId13"/>
            </p:custDataLst>
          </p:nvPr>
        </p:nvSpPr>
        <p:spPr>
          <a:xfrm>
            <a:off x="6323205" y="2061698"/>
            <a:ext cx="5255303" cy="949023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元宵节：农历正月十五，也被称为灯节，是中国传统节日之一，有着赏花灯、吃元宵的传统。</a:t>
            </a:r>
          </a:p>
        </p:txBody>
      </p:sp>
      <p:sp>
        <p:nvSpPr>
          <p:cNvPr id="1049246" name="矩形: 圆角 45"/>
          <p:cNvSpPr/>
          <p:nvPr>
            <p:custDataLst>
              <p:tags r:id="rId14"/>
            </p:custDataLst>
          </p:nvPr>
        </p:nvSpPr>
        <p:spPr>
          <a:xfrm>
            <a:off x="6189210" y="3115879"/>
            <a:ext cx="5042289" cy="1507606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48" name="矩形: 圆角 46"/>
          <p:cNvSpPr/>
          <p:nvPr>
            <p:custDataLst>
              <p:tags r:id="rId15"/>
            </p:custDataLst>
          </p:nvPr>
        </p:nvSpPr>
        <p:spPr>
          <a:xfrm>
            <a:off x="6323205" y="3250510"/>
            <a:ext cx="1715902" cy="468031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</a:p>
        </p:txBody>
      </p:sp>
      <p:sp>
        <p:nvSpPr>
          <p:cNvPr id="1049250" name="正文"/>
          <p:cNvSpPr txBox="1"/>
          <p:nvPr>
            <p:custDataLst>
              <p:tags r:id="rId16"/>
            </p:custDataLst>
          </p:nvPr>
        </p:nvSpPr>
        <p:spPr>
          <a:xfrm>
            <a:off x="6323205" y="3674722"/>
            <a:ext cx="5255030" cy="948763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端午节：农历五月初五，也被称为龙舟节，是中国传统节日之一，有着赛龙舟、吃粽子的传统。</a:t>
            </a:r>
          </a:p>
        </p:txBody>
      </p:sp>
      <p:sp>
        <p:nvSpPr>
          <p:cNvPr id="1049252" name="矩形: 圆角 35"/>
          <p:cNvSpPr/>
          <p:nvPr>
            <p:custDataLst>
              <p:tags r:id="rId17"/>
            </p:custDataLst>
          </p:nvPr>
        </p:nvSpPr>
        <p:spPr>
          <a:xfrm>
            <a:off x="6189210" y="4729539"/>
            <a:ext cx="5042289" cy="1507606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54" name="矩形: 圆角 36"/>
          <p:cNvSpPr/>
          <p:nvPr>
            <p:custDataLst>
              <p:tags r:id="rId18"/>
            </p:custDataLst>
          </p:nvPr>
        </p:nvSpPr>
        <p:spPr>
          <a:xfrm>
            <a:off x="6323205" y="4864169"/>
            <a:ext cx="1715902" cy="468031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</a:p>
        </p:txBody>
      </p:sp>
      <p:sp>
        <p:nvSpPr>
          <p:cNvPr id="1049256" name="正文"/>
          <p:cNvSpPr txBox="1"/>
          <p:nvPr>
            <p:custDataLst>
              <p:tags r:id="rId19"/>
            </p:custDataLst>
          </p:nvPr>
        </p:nvSpPr>
        <p:spPr>
          <a:xfrm>
            <a:off x="6323205" y="5288382"/>
            <a:ext cx="5255030" cy="948763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重阳节：农历九月初九，也被称为登高节，是中国传统节日之一，有着登高、赏秋的传统。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传统节日的文化内涵和历史渊源</a:t>
            </a:r>
          </a:p>
        </p:txBody>
      </p:sp>
      <p:sp>
        <p:nvSpPr>
          <p:cNvPr id="1049304" name="正文"/>
          <p:cNvSpPr txBox="1"/>
          <p:nvPr>
            <p:custDataLst>
              <p:tags r:id="rId2"/>
            </p:custDataLst>
          </p:nvPr>
        </p:nvSpPr>
        <p:spPr>
          <a:xfrm>
            <a:off x="3951970" y="5879847"/>
            <a:ext cx="4282670" cy="3706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单击此处输入你的项正文，请尽量言简意阐述观点。</a:t>
            </a:r>
          </a:p>
        </p:txBody>
      </p:sp>
      <p:sp>
        <p:nvSpPr>
          <p:cNvPr id="1049306" name="标题"/>
          <p:cNvSpPr txBox="1"/>
          <p:nvPr>
            <p:custDataLst>
              <p:tags r:id="rId3"/>
            </p:custDataLst>
          </p:nvPr>
        </p:nvSpPr>
        <p:spPr>
          <a:xfrm>
            <a:off x="3951970" y="5544872"/>
            <a:ext cx="4282670" cy="29226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传统节日在历史长河中的演变和传承</a:t>
            </a:r>
          </a:p>
        </p:txBody>
      </p:sp>
      <p:sp>
        <p:nvSpPr>
          <p:cNvPr id="1049308" name="正文"/>
          <p:cNvSpPr txBox="1"/>
          <p:nvPr>
            <p:custDataLst>
              <p:tags r:id="rId4"/>
            </p:custDataLst>
          </p:nvPr>
        </p:nvSpPr>
        <p:spPr>
          <a:xfrm>
            <a:off x="3951970" y="1825374"/>
            <a:ext cx="4282670" cy="3706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单击此处输入你的项正文，请尽量言简意阐述观点。</a:t>
            </a:r>
          </a:p>
        </p:txBody>
      </p:sp>
      <p:sp>
        <p:nvSpPr>
          <p:cNvPr id="1049310" name="标题"/>
          <p:cNvSpPr txBox="1"/>
          <p:nvPr>
            <p:custDataLst>
              <p:tags r:id="rId5"/>
            </p:custDataLst>
          </p:nvPr>
        </p:nvSpPr>
        <p:spPr>
          <a:xfrm>
            <a:off x="3951970" y="1490400"/>
            <a:ext cx="4282670" cy="29226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传统节日的起源和演变</a:t>
            </a:r>
          </a:p>
        </p:txBody>
      </p:sp>
      <p:sp>
        <p:nvSpPr>
          <p:cNvPr id="1049312" name="正文"/>
          <p:cNvSpPr txBox="1"/>
          <p:nvPr>
            <p:custDataLst>
              <p:tags r:id="rId6"/>
            </p:custDataLst>
          </p:nvPr>
        </p:nvSpPr>
        <p:spPr>
          <a:xfrm>
            <a:off x="3951970" y="2636269"/>
            <a:ext cx="4282670" cy="3706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单击此处输入你的项正文，请尽量言简意阐述观点。</a:t>
            </a:r>
          </a:p>
        </p:txBody>
      </p:sp>
      <p:sp>
        <p:nvSpPr>
          <p:cNvPr id="1049314" name="标题"/>
          <p:cNvSpPr txBox="1"/>
          <p:nvPr>
            <p:custDataLst>
              <p:tags r:id="rId7"/>
            </p:custDataLst>
          </p:nvPr>
        </p:nvSpPr>
        <p:spPr>
          <a:xfrm>
            <a:off x="3951970" y="2301294"/>
            <a:ext cx="4282670" cy="29226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传统节日所蕴含的文化元素</a:t>
            </a:r>
          </a:p>
        </p:txBody>
      </p:sp>
      <p:sp>
        <p:nvSpPr>
          <p:cNvPr id="1049316" name="正文"/>
          <p:cNvSpPr txBox="1"/>
          <p:nvPr>
            <p:custDataLst>
              <p:tags r:id="rId8"/>
            </p:custDataLst>
          </p:nvPr>
        </p:nvSpPr>
        <p:spPr>
          <a:xfrm>
            <a:off x="3951970" y="3447163"/>
            <a:ext cx="4282670" cy="3706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3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传统节日的历史渊源</a:t>
            </a:r>
          </a:p>
        </p:txBody>
      </p:sp>
      <p:sp>
        <p:nvSpPr>
          <p:cNvPr id="1049318" name="标题"/>
          <p:cNvSpPr txBox="1"/>
          <p:nvPr>
            <p:custDataLst>
              <p:tags r:id="rId9"/>
            </p:custDataLst>
          </p:nvPr>
        </p:nvSpPr>
        <p:spPr>
          <a:xfrm>
            <a:off x="3951970" y="3112189"/>
            <a:ext cx="4282670" cy="29226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传统节日在当代社会的意义和价值  传统节日的历史渊源</a:t>
            </a:r>
          </a:p>
        </p:txBody>
      </p:sp>
      <p:sp>
        <p:nvSpPr>
          <p:cNvPr id="1049320" name="正文"/>
          <p:cNvSpPr txBox="1"/>
          <p:nvPr>
            <p:custDataLst>
              <p:tags r:id="rId10"/>
            </p:custDataLst>
          </p:nvPr>
        </p:nvSpPr>
        <p:spPr>
          <a:xfrm>
            <a:off x="3951970" y="4258058"/>
            <a:ext cx="4282670" cy="3706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单击此处输入你的项正文，请尽量言简意阐述观点。</a:t>
            </a:r>
          </a:p>
        </p:txBody>
      </p:sp>
      <p:sp>
        <p:nvSpPr>
          <p:cNvPr id="1049322" name="标题"/>
          <p:cNvSpPr txBox="1"/>
          <p:nvPr>
            <p:custDataLst>
              <p:tags r:id="rId11"/>
            </p:custDataLst>
          </p:nvPr>
        </p:nvSpPr>
        <p:spPr>
          <a:xfrm>
            <a:off x="3951970" y="3923083"/>
            <a:ext cx="4282670" cy="29226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传统节日的起源和发展</a:t>
            </a:r>
          </a:p>
        </p:txBody>
      </p:sp>
      <p:sp>
        <p:nvSpPr>
          <p:cNvPr id="1049324" name="正文"/>
          <p:cNvSpPr txBox="1"/>
          <p:nvPr>
            <p:custDataLst>
              <p:tags r:id="rId12"/>
            </p:custDataLst>
          </p:nvPr>
        </p:nvSpPr>
        <p:spPr>
          <a:xfrm>
            <a:off x="3951970" y="5068952"/>
            <a:ext cx="4282670" cy="3706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单击此处输入你的项正文，请尽量言简意阐述观点。</a:t>
            </a:r>
          </a:p>
        </p:txBody>
      </p:sp>
      <p:sp>
        <p:nvSpPr>
          <p:cNvPr id="1049326" name="标题"/>
          <p:cNvSpPr txBox="1"/>
          <p:nvPr>
            <p:custDataLst>
              <p:tags r:id="rId13"/>
            </p:custDataLst>
          </p:nvPr>
        </p:nvSpPr>
        <p:spPr>
          <a:xfrm>
            <a:off x="3951970" y="4733978"/>
            <a:ext cx="4282670" cy="29226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传统节日与历史事件、人物的关系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</a:p>
        </p:txBody>
      </p:sp>
      <p:sp>
        <p:nvSpPr>
          <p:cNvPr id="10493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传统节日的庆祝方式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春节的庆祝方式</a:t>
            </a:r>
          </a:p>
        </p:txBody>
      </p:sp>
      <p:sp>
        <p:nvSpPr>
          <p:cNvPr id="104947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贴春联：春节时，家家户户都会在门上贴春联，寓意着迎接新年的到来。</a:t>
            </a:r>
          </a:p>
        </p:txBody>
      </p:sp>
      <p:sp>
        <p:nvSpPr>
          <p:cNvPr id="104947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放鞭炮：春节期间，人们会燃放鞭炮，驱赶恶鬼和瘟疫，祈求新的一年平安吉祥。</a:t>
            </a:r>
          </a:p>
        </p:txBody>
      </p:sp>
      <p:sp>
        <p:nvSpPr>
          <p:cNvPr id="104947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吃团圆饭：除夕之夜，家人会团聚在一起吃团圆饭，象征着团圆和和睦。</a:t>
            </a:r>
          </a:p>
        </p:txBody>
      </p:sp>
      <p:sp>
        <p:nvSpPr>
          <p:cNvPr id="104948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拜年：春节期间，人们会互相拜年，祝福彼此新年快乐，万事如意。</a:t>
            </a:r>
          </a:p>
        </p:txBody>
      </p:sp>
      <p:sp>
        <p:nvSpPr>
          <p:cNvPr id="104949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元宵节的庆祝方式</a:t>
            </a:r>
          </a:p>
        </p:txBody>
      </p:sp>
      <p:sp>
        <p:nvSpPr>
          <p:cNvPr id="104954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4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4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4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4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吃汤圆：品尝美味的汤圆，寓意团圆和幸福</a:t>
            </a:r>
          </a:p>
        </p:txBody>
      </p:sp>
      <p:sp>
        <p:nvSpPr>
          <p:cNvPr id="104955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赏花灯：欣赏各种精美的花灯，感受节日氛围</a:t>
            </a:r>
          </a:p>
        </p:txBody>
      </p:sp>
      <p:sp>
        <p:nvSpPr>
          <p:cNvPr id="104955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猜灯谜：参加有趣的猜灯谜活动，体验智慧与乐趣</a:t>
            </a:r>
          </a:p>
        </p:txBody>
      </p:sp>
      <p:sp>
        <p:nvSpPr>
          <p:cNvPr id="104955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舞龙舞狮：欣赏精彩的舞龙舞狮表演，感受传统文化的魅力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清明节的庆祝方式</a:t>
            </a:r>
          </a:p>
        </p:txBody>
      </p:sp>
      <p:sp>
        <p:nvSpPr>
          <p:cNvPr id="1049602" name="梯形 7"/>
          <p:cNvSpPr/>
          <p:nvPr>
            <p:custDataLst>
              <p:tags r:id="rId2"/>
            </p:custDataLst>
          </p:nvPr>
        </p:nvSpPr>
        <p:spPr>
          <a:xfrm flipV="1">
            <a:off x="608400" y="2713291"/>
            <a:ext cx="2497130" cy="242094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604" name="任意多边形: 形状 9"/>
          <p:cNvSpPr/>
          <p:nvPr>
            <p:custDataLst>
              <p:tags r:id="rId3"/>
            </p:custDataLst>
          </p:nvPr>
        </p:nvSpPr>
        <p:spPr>
          <a:xfrm>
            <a:off x="689729" y="2394965"/>
            <a:ext cx="2331172" cy="3268814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606" name="矩形: 圆顶角 10"/>
          <p:cNvSpPr/>
          <p:nvPr>
            <p:custDataLst>
              <p:tags r:id="rId4"/>
            </p:custDataLst>
          </p:nvPr>
        </p:nvSpPr>
        <p:spPr>
          <a:xfrm flipH="1">
            <a:off x="608400" y="2076640"/>
            <a:ext cx="2497130" cy="636694"/>
          </a:xfrm>
          <a:prstGeom prst="round2SameRect">
            <a:avLst/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</a:p>
        </p:txBody>
      </p:sp>
      <p:sp>
        <p:nvSpPr>
          <p:cNvPr id="1049608" name="正文"/>
          <p:cNvSpPr txBox="1"/>
          <p:nvPr>
            <p:custDataLst>
              <p:tags r:id="rId5"/>
            </p:custDataLst>
          </p:nvPr>
        </p:nvSpPr>
        <p:spPr>
          <a:xfrm>
            <a:off x="736747" y="2988410"/>
            <a:ext cx="2240503" cy="267574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扫墓祭祖：人们会前往祖先的墓地，献上鲜花、纸钱等物品，并祭拜祖先，表达孝道和对先人的思念之情。</a:t>
            </a:r>
          </a:p>
        </p:txBody>
      </p:sp>
      <p:sp>
        <p:nvSpPr>
          <p:cNvPr id="1049610" name="梯形 40"/>
          <p:cNvSpPr/>
          <p:nvPr>
            <p:custDataLst>
              <p:tags r:id="rId6"/>
            </p:custDataLst>
          </p:nvPr>
        </p:nvSpPr>
        <p:spPr>
          <a:xfrm flipV="1">
            <a:off x="3432664" y="2713291"/>
            <a:ext cx="2497130" cy="242094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612" name="任意多边形: 形状 41"/>
          <p:cNvSpPr/>
          <p:nvPr>
            <p:custDataLst>
              <p:tags r:id="rId7"/>
            </p:custDataLst>
          </p:nvPr>
        </p:nvSpPr>
        <p:spPr>
          <a:xfrm>
            <a:off x="3513993" y="2394965"/>
            <a:ext cx="2331172" cy="3268814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614" name="矩形: 圆顶角 42"/>
          <p:cNvSpPr/>
          <p:nvPr>
            <p:custDataLst>
              <p:tags r:id="rId8"/>
            </p:custDataLst>
          </p:nvPr>
        </p:nvSpPr>
        <p:spPr>
          <a:xfrm flipH="1">
            <a:off x="3432664" y="2076640"/>
            <a:ext cx="2497130" cy="636694"/>
          </a:xfrm>
          <a:prstGeom prst="round2SameRect">
            <a:avLst/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</a:p>
        </p:txBody>
      </p:sp>
      <p:sp>
        <p:nvSpPr>
          <p:cNvPr id="1049616" name="正文"/>
          <p:cNvSpPr txBox="1"/>
          <p:nvPr>
            <p:custDataLst>
              <p:tags r:id="rId9"/>
            </p:custDataLst>
          </p:nvPr>
        </p:nvSpPr>
        <p:spPr>
          <a:xfrm>
            <a:off x="3561011" y="2988410"/>
            <a:ext cx="2240503" cy="267574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踏青郊游：清明节期间，人们还会走出家门，到公园、山野、湖畔等地踏青郊游，欣赏春天的美景，感受大自然的生机与活力。</a:t>
            </a:r>
          </a:p>
        </p:txBody>
      </p:sp>
      <p:sp>
        <p:nvSpPr>
          <p:cNvPr id="1049618" name="梯形 46"/>
          <p:cNvSpPr/>
          <p:nvPr>
            <p:custDataLst>
              <p:tags r:id="rId10"/>
            </p:custDataLst>
          </p:nvPr>
        </p:nvSpPr>
        <p:spPr>
          <a:xfrm flipV="1">
            <a:off x="6256928" y="2713291"/>
            <a:ext cx="2497130" cy="242094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620" name="任意多边形: 形状 47"/>
          <p:cNvSpPr/>
          <p:nvPr>
            <p:custDataLst>
              <p:tags r:id="rId11"/>
            </p:custDataLst>
          </p:nvPr>
        </p:nvSpPr>
        <p:spPr>
          <a:xfrm>
            <a:off x="6338257" y="2394965"/>
            <a:ext cx="2331172" cy="3268814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622" name="矩形: 圆顶角 48"/>
          <p:cNvSpPr/>
          <p:nvPr>
            <p:custDataLst>
              <p:tags r:id="rId12"/>
            </p:custDataLst>
          </p:nvPr>
        </p:nvSpPr>
        <p:spPr>
          <a:xfrm flipH="1">
            <a:off x="6256928" y="2076640"/>
            <a:ext cx="2497130" cy="636694"/>
          </a:xfrm>
          <a:prstGeom prst="round2SameRect">
            <a:avLst/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</a:p>
        </p:txBody>
      </p:sp>
      <p:sp>
        <p:nvSpPr>
          <p:cNvPr id="1049624" name="正文"/>
          <p:cNvSpPr txBox="1"/>
          <p:nvPr>
            <p:custDataLst>
              <p:tags r:id="rId13"/>
            </p:custDataLst>
          </p:nvPr>
        </p:nvSpPr>
        <p:spPr>
          <a:xfrm>
            <a:off x="6385275" y="2988410"/>
            <a:ext cx="2240503" cy="267574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插柳戴柳：清明节是杨柳发芽抽绿的时间，民间有折柳、戴柳插柳的习俗。人们会折下嫩绿的柳枝，戴在头上或挂在门前，寓意着迎接春天的到来。</a:t>
            </a:r>
          </a:p>
        </p:txBody>
      </p:sp>
      <p:sp>
        <p:nvSpPr>
          <p:cNvPr id="1049626" name="梯形 52"/>
          <p:cNvSpPr/>
          <p:nvPr>
            <p:custDataLst>
              <p:tags r:id="rId14"/>
            </p:custDataLst>
          </p:nvPr>
        </p:nvSpPr>
        <p:spPr>
          <a:xfrm flipV="1">
            <a:off x="9080557" y="2713291"/>
            <a:ext cx="2497130" cy="242094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628" name="任意多边形: 形状 53"/>
          <p:cNvSpPr/>
          <p:nvPr>
            <p:custDataLst>
              <p:tags r:id="rId15"/>
            </p:custDataLst>
          </p:nvPr>
        </p:nvSpPr>
        <p:spPr>
          <a:xfrm>
            <a:off x="9162521" y="2394965"/>
            <a:ext cx="2331172" cy="3268814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630" name="矩形: 圆顶角 54"/>
          <p:cNvSpPr/>
          <p:nvPr>
            <p:custDataLst>
              <p:tags r:id="rId16"/>
            </p:custDataLst>
          </p:nvPr>
        </p:nvSpPr>
        <p:spPr>
          <a:xfrm flipH="1">
            <a:off x="9080557" y="2076640"/>
            <a:ext cx="2497130" cy="636694"/>
          </a:xfrm>
          <a:prstGeom prst="round2SameRect">
            <a:avLst/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</a:p>
        </p:txBody>
      </p:sp>
      <p:sp>
        <p:nvSpPr>
          <p:cNvPr id="1049632" name="正文"/>
          <p:cNvSpPr txBox="1"/>
          <p:nvPr>
            <p:custDataLst>
              <p:tags r:id="rId17"/>
            </p:custDataLst>
          </p:nvPr>
        </p:nvSpPr>
        <p:spPr>
          <a:xfrm>
            <a:off x="9208904" y="2988410"/>
            <a:ext cx="2240503" cy="267574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放风筝：清明节放风筝是一种传统的娱乐活动。人们会在空旷的场地放飞五颜六色的风筝，欣赏风筝在蓝天白云中飞翔的美景，感受春天的气息和自由自在的感觉。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端午节的庆祝方式</a:t>
            </a:r>
          </a:p>
        </p:txBody>
      </p:sp>
      <p:sp>
        <p:nvSpPr>
          <p:cNvPr id="10496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赛龙舟：端午节最传统的庆祝方式之一，人们通过赛龙舟来纪念古代爱国诗人屈原</a:t>
            </a:r>
          </a:p>
        </p:txBody>
      </p:sp>
      <p:sp>
        <p:nvSpPr>
          <p:cNvPr id="104968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包粽子：端午节必不可少的食品，人们通过包粽子来纪念屈原，同时也可以品尝到美味的粽子</a:t>
            </a:r>
          </a:p>
        </p:txBody>
      </p:sp>
      <p:sp>
        <p:nvSpPr>
          <p:cNvPr id="104969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挂艾草、菖蒲：端午节期间，人们会在门前挂艾草、菖蒲等植物，以驱邪避疫，祈求平安健康</a:t>
            </a:r>
          </a:p>
        </p:txBody>
      </p:sp>
      <p:sp>
        <p:nvSpPr>
          <p:cNvPr id="104969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喝雄黄酒：端午节期间，人们会喝雄黄酒，据说可以驱邪避疫，保佑身体健康</a:t>
            </a:r>
          </a:p>
        </p:txBody>
      </p:sp>
      <p:sp>
        <p:nvSpPr>
          <p:cNvPr id="104970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中秋节的庆祝方式</a:t>
            </a:r>
          </a:p>
        </p:txBody>
      </p:sp>
      <p:sp>
        <p:nvSpPr>
          <p:cNvPr id="10497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赏月：中秋节的传统习俗，人们会在夜晚欣赏月亮，感受月圆人团圆的美好氛围。</a:t>
            </a:r>
          </a:p>
        </p:txBody>
      </p:sp>
      <p:sp>
        <p:nvSpPr>
          <p:cNvPr id="104975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吃月饼：中秋节必不可少的食品，象征着团圆和幸福。</a:t>
            </a:r>
          </a:p>
        </p:txBody>
      </p:sp>
      <p:sp>
        <p:nvSpPr>
          <p:cNvPr id="104976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猜灯谜：在中秋节期间，人们会挂起各种形状各异的灯笼，并写上谜语，大家聚在一起猜灯谜，增加节日的趣味性。</a:t>
            </a:r>
          </a:p>
        </p:txBody>
      </p:sp>
      <p:sp>
        <p:nvSpPr>
          <p:cNvPr id="104976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赏花灯：在中秋节期间，各地会举办各种花灯展览，人们可以欣赏五彩斑斓的花灯，感受节日的喜庆氛围。</a:t>
            </a:r>
          </a:p>
        </p:txBody>
      </p:sp>
      <p:sp>
        <p:nvSpPr>
          <p:cNvPr id="104977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重阳节的庆祝方式</a:t>
            </a:r>
          </a:p>
        </p:txBody>
      </p:sp>
      <p:sp>
        <p:nvSpPr>
          <p:cNvPr id="10498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登高赏秋：重阳节有登高赏秋的习俗，人们会登上高山，欣赏秋天的美景。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饮菊花酒：重阳节有饮菊花酒的习俗，人们会饮用用菊花酿制的酒，以庆祝这个节日。</a:t>
            </a:r>
          </a:p>
        </p:txBody>
      </p:sp>
      <p:sp>
        <p:nvSpPr>
          <p:cNvPr id="10498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吃重阳糕：重阳节时，人们会吃重阳糕，这是一种传统的节日食品。</a:t>
            </a:r>
          </a:p>
        </p:txBody>
      </p:sp>
      <p:sp>
        <p:nvSpPr>
          <p:cNvPr id="10498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佩戴茱萸：重阳节时，人们会佩戴茱萸，认为它可以驱邪避邪。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</a:p>
        </p:txBody>
      </p:sp>
      <p:sp>
        <p:nvSpPr>
          <p:cNvPr id="1049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传统节日的习俗和传说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春节的习俗和传说</a:t>
            </a:r>
          </a:p>
        </p:txBody>
      </p:sp>
      <p:sp>
        <p:nvSpPr>
          <p:cNvPr id="105000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春节的意义：团圆、祈福、迎接新的一年</a:t>
            </a:r>
          </a:p>
        </p:txBody>
      </p:sp>
      <p:sp>
        <p:nvSpPr>
          <p:cNvPr id="105001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习俗：贴春联、放鞭炮、吃年夜饭、拜年</a:t>
            </a:r>
          </a:p>
        </p:txBody>
      </p:sp>
      <p:sp>
        <p:nvSpPr>
          <p:cNvPr id="105001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2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2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2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传说：年兽的故事、压岁钱的由来</a:t>
            </a:r>
          </a:p>
        </p:txBody>
      </p:sp>
      <p:sp>
        <p:nvSpPr>
          <p:cNvPr id="105002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2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3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3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春节的文化内涵：传承中华文化，弘扬民族精神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https://d.book118.com/677032050153006024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2"/>
  <p:tag name="KSO_WM_UNIT_INDEX" val="1_5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5_3"/>
  <p:tag name="KSO_WM_UNIT_INDEX" val="1_5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2"/>
  <p:tag name="KSO_WM_UNIT_INDEX" val="1_6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6_3"/>
  <p:tag name="KSO_WM_UNIT_INDEX" val="1_6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2"/>
  <p:tag name="KSO_WM_UNIT_INDEX" val="1_7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7_3"/>
  <p:tag name="KSO_WM_UNIT_INDEX" val="1_7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1_1"/>
  <p:tag name="KSO_WM_UNIT_INDEX" val="1_1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3_1"/>
  <p:tag name="KSO_WM_UNIT_INDEX" val="1_3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5_1"/>
  <p:tag name="KSO_WM_UNIT_INDEX" val="1_5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5_1"/>
  <p:tag name="KSO_WM_UNIT_INDEX" val="1_5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2_1"/>
  <p:tag name="KSO_WM_UNIT_INDEX" val="1_2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4_1"/>
  <p:tag name="KSO_WM_UNIT_INDEX" val="1_4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6_1"/>
  <p:tag name="KSO_WM_UNIT_INDEX" val="1_6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6_1"/>
  <p:tag name="KSO_WM_UNIT_INDEX" val="1_6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f*1_6_1"/>
  <p:tag name="KSO_WM_UNIT_INDEX" val="1_6_1"/>
  <p:tag name="KSO_WM_UNIT_LAYERLEVEL" val="1_1_1"/>
  <p:tag name="KSO_WM_UNIT_NOCLEAR" val="0"/>
  <p:tag name="KSO_WM_UNIT_PRESET_TEXT" val="单击此处输入你的项正文，请尽量言简意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f*1_1_1"/>
  <p:tag name="KSO_WM_UNIT_INDEX" val="1_1_1"/>
  <p:tag name="KSO_WM_UNIT_LAYERLEVEL" val="1_1_1"/>
  <p:tag name="KSO_WM_UNIT_NOCLEAR" val="0"/>
  <p:tag name="KSO_WM_UNIT_PRESET_TEXT" val="单击此处输入你的项正文，请尽量言简意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f*1_2_1"/>
  <p:tag name="KSO_WM_UNIT_INDEX" val="1_2_1"/>
  <p:tag name="KSO_WM_UNIT_LAYERLEVEL" val="1_1_1"/>
  <p:tag name="KSO_WM_UNIT_NOCLEAR" val="0"/>
  <p:tag name="KSO_WM_UNIT_PRESET_TEXT" val="单击此处输入你的项正文，请尽量言简意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f*1_3_1"/>
  <p:tag name="KSO_WM_UNIT_INDEX" val="1_3_1"/>
  <p:tag name="KSO_WM_UNIT_LAYERLEVEL" val="1_1_1"/>
  <p:tag name="KSO_WM_UNIT_NOCLEAR" val="0"/>
  <p:tag name="KSO_WM_UNIT_PRESET_TEXT" val="单击此处输入你的项正文，请尽量言简意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f*1_4_1"/>
  <p:tag name="KSO_WM_UNIT_INDEX" val="1_4_1"/>
  <p:tag name="KSO_WM_UNIT_LAYERLEVEL" val="1_1_1"/>
  <p:tag name="KSO_WM_UNIT_NOCLEAR" val="0"/>
  <p:tag name="KSO_WM_UNIT_PRESET_TEXT" val="单击此处输入你的项正文，请尽量言简意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f*1_5_1"/>
  <p:tag name="KSO_WM_UNIT_INDEX" val="1_5_1"/>
  <p:tag name="KSO_WM_UNIT_LAYERLEVEL" val="1_1_1"/>
  <p:tag name="KSO_WM_UNIT_NOCLEAR" val="0"/>
  <p:tag name="KSO_WM_UNIT_PRESET_TEXT" val="单击此处输入你的项正文，请尽量言简意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8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 panose="020b0503020204020204" charset="-122"/>
        <a:ea typeface="微软雅黑" panose="020b0503020204020204" charset="-122"/>
        <a:cs typeface="Arial"/>
      </a:majorFont>
      <a:minorFont>
        <a:latin typeface="微软雅黑" panose="020b0503020204020204" charset="-122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快乐的传统节日</vt:lpstr>
      <vt:lpstr>目录</vt:lpstr>
      <vt:lpstr>单击添加章节标题</vt:lpstr>
      <vt:lpstr>传统节日的介绍</vt:lpstr>
      <vt:lpstr>传统节日的定义和特点</vt:lpstr>
      <vt:lpstr>中国传统节日的种类和时间</vt:lpstr>
      <vt:lpstr>传统节日的文化内涵和历史渊源</vt:lpstr>
      <vt:lpstr>传统节日的庆祝方式</vt:lpstr>
      <vt:lpstr>春节的庆祝方式</vt:lpstr>
      <vt:lpstr>元宵节的庆祝方式</vt:lpstr>
      <vt:lpstr>清明节的庆祝方式</vt:lpstr>
      <vt:lpstr>端午节的庆祝方式</vt:lpstr>
      <vt:lpstr>中秋节的庆祝方式</vt:lpstr>
      <vt:lpstr>重阳节的庆祝方式</vt:lpstr>
      <vt:lpstr>传统节日的习俗和传说</vt:lpstr>
      <vt:lpstr>春节的习俗和传说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2024-08-29T02:38:08.699</cp:lastPrinted>
  <dcterms:created xsi:type="dcterms:W3CDTF">2024-08-28T18:38:08Z</dcterms:created>
  <dcterms:modified xsi:type="dcterms:W3CDTF">2024-08-28T18:38:11Z</dcterms:modified>
</cp:coreProperties>
</file>