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3ACE7D-5F4F-4C84-B6E2-9110A39C5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3E0B9-DFC7-452D-854F-C2E03DE95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91BB0E-34C9-40FF-AFDC-906AD907E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9D269B-51F0-404F-AF9A-3AF84AE003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9B28D8-8E1F-4B83-A8B9-B7E536196C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D28DCE-63D0-4A63-B6F4-9153A72107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B2CE16-6C86-44D4-9EB4-397E6A19EC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1D0230-5028-4680-AF04-77DA453AED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1D6C03-926B-4FCD-AC7B-E843BF84B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E1272C-AFF3-41F7-A661-D590B694A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CD4A0-56D8-4FB0-9410-EC7ABDF17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03210004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导乐分娩对初产妇心理状态及产程的影响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导乐分娩介绍</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导乐分娩对初产妇心理状态的影响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导乐分娩对产程的影响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导乐分娩的实践与效果评估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导乐分娩的未来展望与研究方向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导乐分娩介绍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680677">
            <a:off x="-103598" y="1325485"/>
            <a:ext cx="9608125" cy="3565980"/>
          </a:xfrm>
          <a:custGeom>
            <a:rect l="l" t="t" r="r" b="b"/>
            <a:pathLst>
              <a:path w="2907" h="1077">
                <a:moveTo>
                  <a:pt x="966" y="697"/>
                </a:moveTo>
                <a:cubicBezTo>
                  <a:pt x="1108" y="727"/>
                  <a:pt x="1497" y="786"/>
                  <a:pt x="1623" y="694"/>
                </a:cubicBezTo>
                <a:cubicBezTo>
                  <a:pt x="1667" y="661"/>
                  <a:pt x="1708" y="623"/>
                  <a:pt x="1752" y="588"/>
                </a:cubicBezTo>
                <a:cubicBezTo>
                  <a:pt x="2134" y="287"/>
                  <a:pt x="2404" y="399"/>
                  <a:pt x="2401" y="402"/>
                </a:cubicBezTo>
                <a:cubicBezTo>
                  <a:pt x="2518" y="510"/>
                  <a:pt x="2782" y="511"/>
                  <a:pt x="2907" y="415"/>
                </a:cubicBezTo>
                <a:cubicBezTo>
                  <a:pt x="2901" y="418"/>
                  <a:pt x="2896" y="421"/>
                  <a:pt x="2890" y="424"/>
                </a:cubicBezTo>
                <a:cubicBezTo>
                  <a:pt x="2776" y="484"/>
                  <a:pt x="2556" y="468"/>
                  <a:pt x="2461" y="382"/>
                </a:cubicBezTo>
                <a:cubicBezTo>
                  <a:pt x="2594" y="342"/>
                  <a:pt x="2774" y="142"/>
                  <a:pt x="2813" y="0"/>
                </a:cubicBezTo>
                <a:cubicBezTo>
                  <a:pt x="2769" y="128"/>
                  <a:pt x="2609" y="309"/>
                  <a:pt x="2486" y="344"/>
                </a:cubicBezTo>
                <a:cubicBezTo>
                  <a:pt x="2412" y="366"/>
                  <a:pt x="2258" y="334"/>
                  <a:pt x="2149" y="312"/>
                </a:cubicBezTo>
                <a:cubicBezTo>
                  <a:pt x="2096" y="307"/>
                  <a:pt x="1767" y="523"/>
                  <a:pt x="1723" y="545"/>
                </a:cubicBezTo>
                <a:cubicBezTo>
                  <a:pt x="1685" y="564"/>
                  <a:pt x="1653" y="593"/>
                  <a:pt x="1621" y="619"/>
                </a:cubicBezTo>
                <a:cubicBezTo>
                  <a:pt x="1544" y="679"/>
                  <a:pt x="1459" y="684"/>
                  <a:pt x="1365" y="675"/>
                </a:cubicBezTo>
                <a:cubicBezTo>
                  <a:pt x="1283" y="668"/>
                  <a:pt x="1017" y="609"/>
                  <a:pt x="905" y="585"/>
                </a:cubicBezTo>
                <a:cubicBezTo>
                  <a:pt x="892" y="585"/>
                  <a:pt x="333" y="356"/>
                  <a:pt x="40" y="603"/>
                </a:cubicBezTo>
                <a:cubicBezTo>
                  <a:pt x="38" y="604"/>
                  <a:pt x="2" y="577"/>
                  <a:pt x="0" y="579"/>
                </a:cubicBezTo>
                <a:cubicBezTo>
                  <a:pt x="35" y="711"/>
                  <a:pt x="81" y="945"/>
                  <a:pt x="116" y="1077"/>
                </a:cubicBezTo>
                <a:cubicBezTo>
                  <a:pt x="134" y="1022"/>
                  <a:pt x="114" y="942"/>
                  <a:pt x="135" y="890"/>
                </a:cubicBezTo>
                <a:cubicBezTo>
                  <a:pt x="183" y="773"/>
                  <a:pt x="185" y="695"/>
                  <a:pt x="337" y="673"/>
                </a:cubicBezTo>
                <a:cubicBezTo>
                  <a:pt x="561" y="641"/>
                  <a:pt x="765" y="673"/>
                  <a:pt x="985" y="702"/>
                </a:cubicBezTo>
              </a:path>
            </a:pathLst>
          </a:custGeom>
          <a:solidFill>
            <a:srgbClr val="BFBFB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90431" y="2766027"/>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795" y="2404762"/>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7465" y="311524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770460" y="356381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0559" y="3042996"/>
            <a:ext cx="100853"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038" y="3115249"/>
            <a:ext cx="100852"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990249" y="1573891"/>
            <a:ext cx="2372296" cy="1026604"/>
            <a:chOff x="1990249" y="1573891"/>
            <a:chExt cx="2372296" cy="1026604"/>
          </a:xfrm>
        </p:grpSpPr>
        <p:sp>
          <p:nvSpPr>
            <p:cNvPr id="10" name="Freeform 10"/>
            <p:cNvSpPr/>
            <p:nvPr/>
          </p:nvSpPr>
          <p:spPr>
            <a:xfrm rot="8375884">
              <a:off x="1990249" y="1573891"/>
              <a:ext cx="2372296" cy="1026604"/>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401979" y="2345892"/>
            <a:ext cx="2094833" cy="906399"/>
            <a:chOff x="4401979" y="2345892"/>
            <a:chExt cx="2094833" cy="906399"/>
          </a:xfrm>
        </p:grpSpPr>
        <p:sp>
          <p:nvSpPr>
            <p:cNvPr id="12" name="Freeform 12"/>
            <p:cNvSpPr/>
            <p:nvPr/>
          </p:nvSpPr>
          <p:spPr>
            <a:xfrm rot="7494101">
              <a:off x="4401979" y="2345892"/>
              <a:ext cx="2094833"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362539" y="1859831"/>
            <a:ext cx="2032159" cy="879062"/>
            <a:chOff x="7362539" y="1859831"/>
            <a:chExt cx="2032159" cy="879062"/>
          </a:xfrm>
        </p:grpSpPr>
        <p:sp>
          <p:nvSpPr>
            <p:cNvPr id="14" name="Freeform 14"/>
            <p:cNvSpPr/>
            <p:nvPr/>
          </p:nvSpPr>
          <p:spPr>
            <a:xfrm rot="7358619">
              <a:off x="7362539" y="1859831"/>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6">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389" y="2966446"/>
            <a:ext cx="2369725" cy="1026223"/>
            <a:chOff x="443389" y="2966446"/>
            <a:chExt cx="2369725" cy="1026223"/>
          </a:xfrm>
        </p:grpSpPr>
        <p:sp>
          <p:nvSpPr>
            <p:cNvPr id="16" name="Freeform 16"/>
            <p:cNvSpPr/>
            <p:nvPr/>
          </p:nvSpPr>
          <p:spPr>
            <a:xfrm rot="3380677">
              <a:off x="443389" y="2966446"/>
              <a:ext cx="2369725" cy="1026223"/>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2573360" y="3655102"/>
            <a:ext cx="2094738" cy="906399"/>
            <a:chOff x="2573360" y="3655102"/>
            <a:chExt cx="2094738" cy="906399"/>
          </a:xfrm>
        </p:grpSpPr>
        <p:sp>
          <p:nvSpPr>
            <p:cNvPr id="18" name="Freeform 18"/>
            <p:cNvSpPr/>
            <p:nvPr/>
          </p:nvSpPr>
          <p:spPr>
            <a:xfrm rot="3880404">
              <a:off x="2573360" y="3655102"/>
              <a:ext cx="2094738"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6217063" y="3265816"/>
            <a:ext cx="2032159" cy="879062"/>
            <a:chOff x="6217063" y="3265816"/>
            <a:chExt cx="2032159" cy="879062"/>
          </a:xfrm>
        </p:grpSpPr>
        <p:sp>
          <p:nvSpPr>
            <p:cNvPr id="20" name="Freeform 20"/>
            <p:cNvSpPr/>
            <p:nvPr/>
          </p:nvSpPr>
          <p:spPr>
            <a:xfrm rot="2257082">
              <a:off x="6217063" y="3265816"/>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导乐分娩的定义</a:t>
              </a:r>
            </a:p>
          </p:txBody>
        </p:sp>
      </p:grpSp>
      <p:sp>
        <p:nvSpPr>
          <p:cNvPr id="43" name="TextBox 43"/>
          <p:cNvSpPr txBox="1"/>
          <p:nvPr/>
        </p:nvSpPr>
        <p:spPr>
          <a:xfrm>
            <a:off x="1038225" y="5349091"/>
            <a:ext cx="10115550" cy="1257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导乐分娩是指由专业的导乐师为产妇提供一对一的全程陪伴服务，通过心理疏导、产程指导、经验分享等方式，帮助产妇减轻分娩疼痛、缓解焦虑和恐惧，从而顺利完成分娩过程。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454343" y="1185008"/>
            <a:ext cx="11407327" cy="10953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alpha val="100000"/>
                  </a:schemeClr>
                </a:solidFill>
                <a:latin typeface="Microsoft Yahei"/>
                <a:ea typeface="Microsoft Yahei"/>
                <a:cs typeface="Microsoft Yahei"/>
              </a:rPr>
              <a:t>导乐分娩起源于美国，最初是为了解决女性在分娩过程中缺乏情感支持的问题。随着医学的发展，导乐师这一职业逐渐得到认可，并在全球范围内得到推广。目前，导乐分娩已经成为现代产科服务的重要组成部分。</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导乐分娩的历史与发展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导乐分娩的原理是通过心理疏导和生理支持来减轻产妇的疼痛和焦虑，从而降低因紧张和疼痛引起的应激反应，有助于产程的顺利进行。</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导乐分娩的优势在于提供个性化、专业化的服务，能够满足产妇在分娩过程中的不同需求。导乐师具备丰富的医学知识和经验，能够为产妇提供科学、准确的指导，同时还能给予产妇心理上的支持和安慰，帮助她们克服恐惧和焦虑，增强自然分娩的信心。</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导乐分娩的原理与优势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导乐分娩对初产妇心理状态的影响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初产妇心理状态对分娩过程的影响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初产妇心理状态对产后恢复的影响</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初产妇心理状态的重要性</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初产妇在分娩过程中可能会面临紧张、焦虑、恐惧等情绪，这些情绪可能影响分娩的正常进行，如延长产程、增加疼痛感等。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不良的心理状态可能影响产后恢复，如导致产后抑郁、母婴关系不良等问题。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减轻焦虑和恐惧</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提高自信心和应对能力</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促进情感支持</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导乐师在分娩过程中提供心理支持、信息和安慰，有助于减轻初产妇的焦虑和恐惧感。</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导乐师通过鼓励、指导等方式，帮助初产妇建立自信心，提高应对分娩的能力。</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导乐师为初产妇提供持续的情感支持，使产妇感受到关心和温暖，增强安全感。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导乐分娩对初产妇心理状态的积极影响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导乐分娩对初产妇心理状态的负面影响及应对措施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过度依赖导乐师</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部分初产妇可能会过度依赖导乐师，导致对其他医疗人员的信任度降低。应对措施：加强医患沟通，建立信任关系。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无法应对紧急情况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在紧急情况下，导乐师可能无法及时提供帮助。应对措施：提前告知产妇及家属紧急情况下的应对措施。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导乐分娩对产程的影响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https://d.book118.com/677032100041006031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2024-09-03T08:23:57.288</cp:lastPrinted>
  <dcterms:created xsi:type="dcterms:W3CDTF">2024-09-03T00:23:57Z</dcterms:created>
  <dcterms:modified xsi:type="dcterms:W3CDTF">2024-09-03T00:23:59Z</dcterms:modified>
</cp:coreProperties>
</file>