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14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83.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2.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slideMaster" Target="../slideMasters/slideMaster2.xml" /><Relationship Id="rId2" Type="http://schemas.openxmlformats.org/officeDocument/2006/relationships/tags" Target="../tags/tag68.xml" /><Relationship Id="rId3" Type="http://schemas.openxmlformats.org/officeDocument/2006/relationships/image" Target="../media/image2.png"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15FF54-56EC-41B5-AA47-5A66B325F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6A1701-6C01-4571-AD00-732D2C270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739315-5232-4C2B-A654-5F9280591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2945E1-61C9-4C20-8E99-A9CF07A4C5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42279A-60A1-440F-BC4B-10EA971663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FD9E4D-785C-48B4-8D39-E15AEC42DF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68374A-FB1C-42BD-821D-ED52E48B65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9598D9-26AD-455C-BBA1-496C959F17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CE79ED-2297-4A46-8488-9CC5A07E8E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C28C8-5E55-4E3B-9663-51F12139A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6226E-7557-4CF0-8C6F-F236919D3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12" descr="sd"/>
          <p:cNvPicPr>
            <a:picLocks noChangeAspect="1"/>
          </p:cNvPicPr>
          <p:nvPr>
            <p:custDataLst>
              <p:tags r:id="rId2"/>
            </p:custDataLst>
          </p:nvPr>
        </p:nvPicPr>
        <p:blipFill>
          <a:blip r:embed="rId1"/>
          <a:stretch>
            <a:fillRect/>
          </a:stretch>
        </p:blipFill>
        <p:spPr>
          <a:xfrm>
            <a:off x="0" y="0"/>
            <a:ext cx="3791585" cy="6656705"/>
          </a:xfrm>
          <a:prstGeom prst="rect">
            <a:avLst/>
          </a:prstGeom>
        </p:spPr>
      </p:pic>
      <p:pic>
        <p:nvPicPr>
          <p:cNvPr id="2097155" name="图片 10"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3145729" name="直接连接符 21"/>
          <p:cNvCxnSpPr/>
          <p:nvPr>
            <p:custDataLst>
              <p:tags r:id="rId5"/>
            </p:custDataLst>
          </p:nvPr>
        </p:nvCxnSpPr>
        <p:spPr>
          <a:xfrm>
            <a:off x="11135995" y="67437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1" name="直接连接符 24"/>
          <p:cNvCxnSpPr/>
          <p:nvPr>
            <p:custDataLst>
              <p:tags r:id="rId6"/>
            </p:custDataLst>
          </p:nvPr>
        </p:nvCxnSpPr>
        <p:spPr>
          <a:xfrm>
            <a:off x="11135995" y="73279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3" name="直接连接符 9"/>
          <p:cNvCxnSpPr/>
          <p:nvPr>
            <p:custDataLst>
              <p:tags r:id="rId7"/>
            </p:custDataLst>
          </p:nvPr>
        </p:nvCxnSpPr>
        <p:spPr>
          <a:xfrm>
            <a:off x="11135995" y="79121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68" name="副标题"/>
          <p:cNvSpPr txBox="1">
            <a:spLocks noGrp="1"/>
          </p:cNvSpPr>
          <p:nvPr>
            <p:ph type="body" idx="3" hasCustomPrompt="1"/>
            <p:custDataLst>
              <p:tags r:id="rId8"/>
            </p:custDataLst>
          </p:nvPr>
        </p:nvSpPr>
        <p:spPr>
          <a:xfrm>
            <a:off x="3485515" y="3311525"/>
            <a:ext cx="5220970" cy="95694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2000" b="1" i="0" u="none" strike="noStrike" kern="1200" cap="none" spc="1000" normalizeH="0" baseline="0" noProof="1">
                <a:solidFill>
                  <a:schemeClr val="accent2"/>
                </a:solidFill>
                <a:latin typeface="汉仪书宋二简"/>
                <a:ea typeface="汉仪书宋二简"/>
                <a:cs typeface="MiSans Normal" panose="00000500000000000000" charset="-122"/>
              </a:defRPr>
            </a:lvl1pPr>
          </a:lstStyle>
          <a:p>
            <a:pPr lvl="0" algn="ctr"/>
            <a:r>
              <a:rPr err="1">
                <a:sym typeface="+mn-ea"/>
              </a:rPr>
              <a:t>单击此处编辑母版副标题样式</a:t>
            </a:r>
            <a:endParaRPr>
              <a:sym typeface="+mn-ea"/>
            </a:endParaRPr>
          </a:p>
        </p:txBody>
      </p:sp>
      <p:sp>
        <p:nvSpPr>
          <p:cNvPr id="1048670" name="标题"/>
          <p:cNvSpPr txBox="1">
            <a:spLocks noGrp="1"/>
          </p:cNvSpPr>
          <p:nvPr>
            <p:ph type="title" idx="2" hasCustomPrompt="1"/>
            <p:custDataLst>
              <p:tags r:id="rId9"/>
            </p:custDataLst>
          </p:nvPr>
        </p:nvSpPr>
        <p:spPr>
          <a:xfrm>
            <a:off x="3485513" y="1096645"/>
            <a:ext cx="5220970" cy="221488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672" name="署名"/>
          <p:cNvSpPr txBox="1">
            <a:spLocks noGrp="1"/>
          </p:cNvSpPr>
          <p:nvPr>
            <p:ph type="body" idx="1"/>
            <p:custDataLst>
              <p:tags r:id="rId10"/>
            </p:custDataLst>
          </p:nvPr>
        </p:nvSpPr>
        <p:spPr>
          <a:xfrm>
            <a:off x="3485513" y="4223477"/>
            <a:ext cx="5220975"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1" i="0" u="none" strike="noStrike" kern="1200" cap="none" spc="150" normalizeH="0" baseline="0" noProof="1">
                <a:solidFill>
                  <a:schemeClr val="accent1"/>
                </a:solidFill>
                <a:latin typeface="汉仪书宋二简"/>
                <a:ea typeface="汉仪书宋二简"/>
                <a:cs typeface="MiSans Normal" panose="00000500000000000000" charset="-122"/>
              </a:defRPr>
            </a:lvl1pPr>
          </a:lstStyle>
          <a:p>
            <a:pPr lvl="0" algn="ctr"/>
            <a:r>
              <a:rPr>
                <a:sym typeface="+mn-ea"/>
              </a:rPr>
              <a:t>单击此处编辑母版文本样式</a:t>
            </a:r>
            <a:endParaRPr>
              <a:sym typeface="+mn-ea"/>
            </a:endParaRPr>
          </a:p>
        </p:txBody>
      </p:sp>
      <p:sp>
        <p:nvSpPr>
          <p:cNvPr id="1048674"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6"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678"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0" name="椭圆 8"/>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正文"/>
          <p:cNvSpPr txBox="1">
            <a:spLocks noGrp="1"/>
          </p:cNvSpPr>
          <p:nvPr>
            <p:ph idx="2"/>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
        <p:nvSpPr>
          <p:cNvPr id="1048684"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686"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2" name="椭圆 53"/>
          <p:cNvSpPr/>
          <p:nvPr>
            <p:custDataLst>
              <p:tags r:id="rId1"/>
            </p:custDataLst>
          </p:nvPr>
        </p:nvSpPr>
        <p:spPr>
          <a:xfrm>
            <a:off x="882821" y="431414"/>
            <a:ext cx="537210" cy="537210"/>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94" name="标题"/>
          <p:cNvSpPr txBox="1">
            <a:spLocks noGrp="1"/>
          </p:cNvSpPr>
          <p:nvPr>
            <p:ph type="title" idx="2" hasCustomPrompt="1"/>
            <p:custDataLst>
              <p:tags r:id="rId2"/>
            </p:custDataLst>
          </p:nvPr>
        </p:nvSpPr>
        <p:spPr>
          <a:xfrm>
            <a:off x="995363" y="599208"/>
            <a:ext cx="1200329" cy="3791817"/>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accent1"/>
                </a:solidFill>
                <a:latin typeface="+mj-ea"/>
                <a:ea typeface="+mj-ea"/>
                <a:cs typeface="MiSans Normal" panose="00000500000000000000" charset="-122"/>
              </a:defRPr>
            </a:lvl1pPr>
          </a:lstStyle>
          <a:p>
            <a:pPr lvl="0"/>
            <a:r>
              <a:rPr>
                <a:sym typeface="+mn-ea"/>
              </a:rPr>
              <a:t>标题</a:t>
            </a:r>
            <a:endParaRPr>
              <a:sym typeface="+mn-ea"/>
            </a:endParaRPr>
          </a:p>
        </p:txBody>
      </p:sp>
      <p:pic>
        <p:nvPicPr>
          <p:cNvPr id="2097157" name="图片 5" descr="dd"/>
          <p:cNvPicPr>
            <a:picLocks noChangeAspect="1"/>
          </p:cNvPicPr>
          <p:nvPr>
            <p:custDataLst>
              <p:tags r:id="rId4"/>
            </p:custDataLst>
          </p:nvPr>
        </p:nvPicPr>
        <p:blipFill>
          <a:blip r:embed="rId3"/>
          <a:stretch>
            <a:fillRect/>
          </a:stretch>
        </p:blipFill>
        <p:spPr>
          <a:xfrm>
            <a:off x="9948545" y="0"/>
            <a:ext cx="2243455" cy="2152015"/>
          </a:xfrm>
          <a:prstGeom prst="rect">
            <a:avLst/>
          </a:prstGeom>
        </p:spPr>
      </p:pic>
      <p:sp>
        <p:nvSpPr>
          <p:cNvPr id="1048696"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0"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9" name="图片 10" descr="ht"/>
          <p:cNvPicPr>
            <a:picLocks noChangeAspect="1"/>
          </p:cNvPicPr>
          <p:nvPr>
            <p:custDataLst>
              <p:tags r:id="rId2"/>
            </p:custDataLst>
          </p:nvPr>
        </p:nvPicPr>
        <p:blipFill>
          <a:blip r:embed="rId1"/>
          <a:stretch>
            <a:fillRect/>
          </a:stretch>
        </p:blipFill>
        <p:spPr>
          <a:xfrm>
            <a:off x="0" y="0"/>
            <a:ext cx="4267200" cy="4846320"/>
          </a:xfrm>
          <a:prstGeom prst="rect">
            <a:avLst/>
          </a:prstGeom>
        </p:spPr>
      </p:pic>
      <p:pic>
        <p:nvPicPr>
          <p:cNvPr id="2097161" name="图片 9"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3145735" name="直接连接符 21"/>
          <p:cNvCxnSpPr/>
          <p:nvPr>
            <p:custDataLst>
              <p:tags r:id="rId5"/>
            </p:custDataLst>
          </p:nvPr>
        </p:nvCxnSpPr>
        <p:spPr>
          <a:xfrm>
            <a:off x="11135995" y="67437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3145737" name="直接连接符 24"/>
          <p:cNvCxnSpPr/>
          <p:nvPr>
            <p:custDataLst>
              <p:tags r:id="rId6"/>
            </p:custDataLst>
          </p:nvPr>
        </p:nvCxnSpPr>
        <p:spPr>
          <a:xfrm>
            <a:off x="11135995" y="73279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3145739" name="直接连接符 8"/>
          <p:cNvCxnSpPr/>
          <p:nvPr>
            <p:custDataLst>
              <p:tags r:id="rId7"/>
            </p:custDataLst>
          </p:nvPr>
        </p:nvCxnSpPr>
        <p:spPr>
          <a:xfrm>
            <a:off x="11135995" y="79121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sp>
        <p:nvSpPr>
          <p:cNvPr id="1048702" name="节编号"/>
          <p:cNvSpPr txBox="1">
            <a:spLocks noGrp="1"/>
          </p:cNvSpPr>
          <p:nvPr>
            <p:ph type="body" idx="2" hasCustomPrompt="1"/>
            <p:custDataLst>
              <p:tags r:id="rId8"/>
            </p:custDataLst>
          </p:nvPr>
        </p:nvSpPr>
        <p:spPr>
          <a:xfrm>
            <a:off x="2641601" y="2403740"/>
            <a:ext cx="6908800" cy="922019"/>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1"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a:sym typeface="+mn-ea"/>
              </a:rPr>
              <a:t>编辑节编号</a:t>
            </a:r>
            <a:endParaRPr>
              <a:sym typeface="+mn-ea"/>
            </a:endParaRPr>
          </a:p>
        </p:txBody>
      </p:sp>
      <p:sp>
        <p:nvSpPr>
          <p:cNvPr id="1048704" name="标题"/>
          <p:cNvSpPr txBox="1">
            <a:spLocks noGrp="1"/>
          </p:cNvSpPr>
          <p:nvPr>
            <p:ph type="title" idx="1" hasCustomPrompt="1"/>
            <p:custDataLst>
              <p:tags r:id="rId9"/>
            </p:custDataLst>
          </p:nvPr>
        </p:nvSpPr>
        <p:spPr>
          <a:xfrm>
            <a:off x="2641600" y="3472381"/>
            <a:ext cx="6908800" cy="855064"/>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汉仪书宋二简"/>
                <a:ea typeface="汉仪书宋二简"/>
                <a:cs typeface="MiSans Normal" panose="00000500000000000000" charset="-122"/>
              </a:defRPr>
            </a:lvl1pPr>
          </a:lstStyle>
          <a:p>
            <a:pPr lvl="0" algn="ctr"/>
            <a:r>
              <a:rPr>
                <a:sym typeface="+mn-ea"/>
              </a:rPr>
              <a:t>单击此处编辑标题</a:t>
            </a:r>
            <a:endParaRPr>
              <a:sym typeface="+mn-ea"/>
            </a:endParaRPr>
          </a:p>
        </p:txBody>
      </p:sp>
      <p:sp>
        <p:nvSpPr>
          <p:cNvPr id="104870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1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2" name="椭圆 8"/>
          <p:cNvSpPr/>
          <p:nvPr userDrawn="1">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4"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16" name="日期占位符 4"/>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
        <p:nvSpPr>
          <p:cNvPr id="1048722" name="正文"/>
          <p:cNvSpPr txBox="1">
            <a:spLocks noGrp="1"/>
          </p:cNvSpPr>
          <p:nvPr>
            <p:ph idx="2"/>
            <p:custDataLst>
              <p:tags r:id="rId6"/>
            </p:custDataLst>
          </p:nvPr>
        </p:nvSpPr>
        <p:spPr>
          <a:xfrm>
            <a:off x="608330" y="1490345"/>
            <a:ext cx="521462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
        <p:nvSpPr>
          <p:cNvPr id="1048724" name="正文"/>
          <p:cNvSpPr txBox="1">
            <a:spLocks noGrp="1"/>
          </p:cNvSpPr>
          <p:nvPr>
            <p:ph idx="13"/>
            <p:custDataLst>
              <p:tags r:id="rId7"/>
            </p:custDataLst>
          </p:nvPr>
        </p:nvSpPr>
        <p:spPr>
          <a:xfrm>
            <a:off x="6238240" y="1490345"/>
            <a:ext cx="533908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048728" name="标题"/>
          <p:cNvSpPr txBox="1">
            <a:spLocks noGrp="1"/>
          </p:cNvSpPr>
          <p:nvPr>
            <p:ph type="title" idx="5"/>
            <p:custDataLst>
              <p:tags r:id="rId2"/>
            </p:custDataLst>
          </p:nvPr>
        </p:nvSpPr>
        <p:spPr>
          <a:xfrm>
            <a:off x="6235200" y="1409700"/>
            <a:ext cx="53424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30"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048732" name="标题"/>
          <p:cNvSpPr txBox="1">
            <a:spLocks noGrp="1"/>
          </p:cNvSpPr>
          <p:nvPr>
            <p:ph type="title" idx="3"/>
            <p:custDataLst>
              <p:tags r:id="rId4"/>
            </p:custDataLst>
          </p:nvPr>
        </p:nvSpPr>
        <p:spPr>
          <a:xfrm>
            <a:off x="608400" y="1409700"/>
            <a:ext cx="53424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34" name="椭圆 10"/>
          <p:cNvSpPr/>
          <p:nvPr>
            <p:custDataLst>
              <p:tags r:id="rId5"/>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汉仪书宋二简"/>
                <a:ea typeface="汉仪书宋二简"/>
                <a:cs typeface="MiSans Normal" panose="00000500000000000000" charset="-122"/>
              </a:defRPr>
            </a:lvl1pPr>
          </a:lstStyle>
          <a:p>
            <a:pPr lvl="0"/>
            <a:r>
              <a:rPr>
                <a:sym typeface="+mn-ea"/>
              </a:rPr>
              <a:t>单击此处编辑母版标题样式</a:t>
            </a:r>
            <a:endParaRPr>
              <a:sym typeface="+mn-ea"/>
            </a:endParaRPr>
          </a:p>
        </p:txBody>
      </p:sp>
      <p:sp>
        <p:nvSpPr>
          <p:cNvPr id="1048738" name="日期占位符 6"/>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7"/>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42" name="灯片编号占位符 8"/>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4" name="椭圆 6"/>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4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5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54"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56" name="页脚占位符 2"/>
          <p:cNvSpPr>
            <a:spLocks noGrp="1"/>
          </p:cNvSpPr>
          <p:nvPr>
            <p:ph type="ftr" sz="quarter" idx="11"/>
            <p:custDataLst>
              <p:tags r:id="rId2"/>
            </p:custDataLst>
          </p:nvPr>
        </p:nvSpPr>
        <p:spPr/>
        <p:txBody>
          <a:bodyPr/>
          <a:lstStyle/>
          <a:p>
            <a:endParaRPr lang="zh-CN" altLang="en-US"/>
          </a:p>
        </p:txBody>
      </p:sp>
      <p:sp>
        <p:nvSpPr>
          <p:cNvPr id="1048758"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60"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048762"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66"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8" name="椭圆 7"/>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70" name="标题"/>
          <p:cNvSpPr txBox="1">
            <a:spLocks noGrp="1"/>
          </p:cNvSpPr>
          <p:nvPr>
            <p:ph type="title" idx="2"/>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2" name="副标题"/>
          <p:cNvSpPr txBox="1">
            <a:spLocks noGrp="1"/>
          </p:cNvSpPr>
          <p:nvPr>
            <p:ph type="body" idx="1" hasCustomPrompt="1"/>
            <p:custDataLst>
              <p:tags r:id="rId3"/>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7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7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63" name="图片 10" descr="sd"/>
          <p:cNvPicPr>
            <a:picLocks noChangeAspect="1"/>
          </p:cNvPicPr>
          <p:nvPr>
            <p:custDataLst>
              <p:tags r:id="rId2"/>
            </p:custDataLst>
          </p:nvPr>
        </p:nvPicPr>
        <p:blipFill>
          <a:blip r:embed="rId1"/>
          <a:stretch>
            <a:fillRect/>
          </a:stretch>
        </p:blipFill>
        <p:spPr>
          <a:xfrm>
            <a:off x="0" y="0"/>
            <a:ext cx="3791585" cy="6656705"/>
          </a:xfrm>
          <a:prstGeom prst="rect">
            <a:avLst/>
          </a:prstGeom>
        </p:spPr>
      </p:pic>
      <p:pic>
        <p:nvPicPr>
          <p:cNvPr id="2097165" name="图片 9"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3145741" name="直接连接符 21"/>
          <p:cNvCxnSpPr/>
          <p:nvPr>
            <p:custDataLst>
              <p:tags r:id="rId5"/>
            </p:custDataLst>
          </p:nvPr>
        </p:nvCxnSpPr>
        <p:spPr>
          <a:xfrm>
            <a:off x="11135995" y="67437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6"/>
            </p:custDataLst>
          </p:nvPr>
        </p:nvCxnSpPr>
        <p:spPr>
          <a:xfrm>
            <a:off x="11135995" y="73279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直接连接符 8"/>
          <p:cNvCxnSpPr/>
          <p:nvPr>
            <p:custDataLst>
              <p:tags r:id="rId7"/>
            </p:custDataLst>
          </p:nvPr>
        </p:nvCxnSpPr>
        <p:spPr>
          <a:xfrm>
            <a:off x="11135995" y="79121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80" name="标题"/>
          <p:cNvSpPr txBox="1">
            <a:spLocks noGrp="1"/>
          </p:cNvSpPr>
          <p:nvPr>
            <p:ph type="title" idx="2" hasCustomPrompt="1"/>
            <p:custDataLst>
              <p:tags r:id="rId8"/>
            </p:custDataLst>
          </p:nvPr>
        </p:nvSpPr>
        <p:spPr>
          <a:xfrm>
            <a:off x="3203575" y="1630045"/>
            <a:ext cx="5694045" cy="218503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72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a:sym typeface="+mn-ea"/>
              </a:rPr>
              <a:t>编辑标题</a:t>
            </a:r>
            <a:endParaRPr>
              <a:sym typeface="+mn-ea"/>
            </a:endParaRPr>
          </a:p>
        </p:txBody>
      </p:sp>
      <p:sp>
        <p:nvSpPr>
          <p:cNvPr id="1048782" name="署名"/>
          <p:cNvSpPr txBox="1">
            <a:spLocks noGrp="1"/>
          </p:cNvSpPr>
          <p:nvPr>
            <p:ph type="body" idx="1"/>
            <p:custDataLst>
              <p:tags r:id="rId9"/>
            </p:custDataLst>
          </p:nvPr>
        </p:nvSpPr>
        <p:spPr>
          <a:xfrm>
            <a:off x="3485513" y="4223477"/>
            <a:ext cx="5220975"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150" normalizeH="0" baseline="0" noProof="1">
                <a:solidFill>
                  <a:schemeClr val="accent1"/>
                </a:solidFill>
                <a:latin typeface="+mn-ea"/>
                <a:ea typeface="+mn-ea"/>
                <a:cs typeface="MiSans Normal" panose="00000500000000000000" charset="-122"/>
              </a:defRPr>
            </a:lvl1pPr>
          </a:lstStyle>
          <a:p>
            <a:pPr lvl="0" algn="ctr"/>
            <a:r>
              <a:rPr>
                <a:sym typeface="+mn-ea"/>
              </a:rPr>
              <a:t>单击此处编辑母版文本样式</a:t>
            </a:r>
            <a:endParaRPr>
              <a:sym typeface="+mn-ea"/>
            </a:endParaRPr>
          </a:p>
        </p:txBody>
      </p:sp>
      <p:sp>
        <p:nvSpPr>
          <p:cNvPr id="1048784"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6"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8"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椭圆 6"/>
          <p:cNvSpPr/>
          <p:nvPr>
            <p:custDataLst>
              <p:tags r:id="rId12"/>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56" name="日期占位符 8"/>
          <p:cNvSpPr>
            <a:spLocks noGrp="1"/>
          </p:cNvSpPr>
          <p:nvPr>
            <p:ph type="dt" sz="half" idx="10"/>
            <p:custDataLst>
              <p:tags r:id="rId13"/>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9"/>
          <p:cNvSpPr>
            <a:spLocks noGrp="1"/>
          </p:cNvSpPr>
          <p:nvPr>
            <p:ph type="ftr" sz="quarter" idx="11"/>
            <p:custDataLst>
              <p:tags r:id="rId14"/>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0"/>
          <p:cNvSpPr>
            <a:spLocks noGrp="1"/>
          </p:cNvSpPr>
          <p:nvPr>
            <p:ph type="sldNum" sz="quarter" idx="12"/>
            <p:custDataLst>
              <p:tags r:id="rId15"/>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txBox="1">
            <a:spLocks noGrp="1"/>
          </p:cNvSpPr>
          <p:nvPr>
            <p:ph type="body" idx="21"/>
            <p:custDataLst>
              <p:tags r:id="rId16"/>
            </p:custDataLst>
          </p:nvPr>
        </p:nvSpPr>
        <p:spPr>
          <a:xfrm>
            <a:off x="608399" y="1562100"/>
            <a:ext cx="10969199" cy="4614863"/>
          </a:xfrm>
          <a:prstGeom prst="rect">
            <a:avLst/>
          </a:prstGeom>
          <a:ln>
            <a:noFill/>
            <a:prstDash val="sysDash"/>
          </a:ln>
        </p:spPr>
        <p:txBody>
          <a:bodyPr vert="horz" lIns="90000" tIns="46800" rIns="90000" bIns="46800" rtlCol="0">
            <a:normAutofit/>
          </a:body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lang="zh-CN" altLang="en-US">
                <a:sym typeface="+mn-ea"/>
              </a:rPr>
              <a:t>第</a:t>
            </a:r>
            <a:r>
              <a:rPr>
                <a:sym typeface="+mn-ea"/>
              </a:rPr>
              <a:t>二级</a:t>
            </a:r>
            <a:endParaRPr>
              <a:sym typeface="+mn-ea"/>
            </a:endParaRPr>
          </a:p>
          <a:p>
            <a:pPr lvl="2">
              <a:lnSpc>
                <a:spcPct val="120000"/>
              </a:lnSpc>
              <a:buChar char="●"/>
            </a:pPr>
            <a:r>
              <a:rPr lang="zh-CN" altLang="en-US">
                <a:sym typeface="+mn-ea"/>
              </a:rPr>
              <a:t>第</a:t>
            </a:r>
            <a:r>
              <a:rPr>
                <a:sym typeface="+mn-ea"/>
              </a:rPr>
              <a:t>三级</a:t>
            </a:r>
            <a:endParaRPr>
              <a:sym typeface="+mn-ea"/>
            </a:endParaRPr>
          </a:p>
          <a:p>
            <a:pPr lvl="3">
              <a:lnSpc>
                <a:spcPct val="120000"/>
              </a:lnSpc>
              <a:buFont typeface="Wingdings" panose="05000000000000000000" charset="0"/>
              <a:buChar char=""/>
            </a:pPr>
            <a:r>
              <a:rPr lang="zh-CN" altLang="en-US">
                <a:sym typeface="+mn-ea"/>
              </a:rPr>
              <a:t>第</a:t>
            </a:r>
            <a:r>
              <a:rPr>
                <a:sym typeface="+mn-ea"/>
              </a:rPr>
              <a:t>四级</a:t>
            </a:r>
            <a:endParaRPr>
              <a:sym typeface="+mn-ea"/>
            </a:endParaRPr>
          </a:p>
          <a:p>
            <a:pPr lvl="4">
              <a:lnSpc>
                <a:spcPct val="120000"/>
              </a:lnSpc>
            </a:pPr>
            <a:r>
              <a:rPr lang="zh-CN" altLang="en-US">
                <a:sym typeface="+mn-ea"/>
              </a:rPr>
              <a:t>第</a:t>
            </a:r>
            <a:r>
              <a:rPr>
                <a:sym typeface="+mn-ea"/>
              </a:rPr>
              <a:t>五级</a:t>
            </a:r>
            <a:endParaRPr>
              <a:sym typeface="+mn-ea"/>
            </a:endParaRPr>
          </a:p>
        </p:txBody>
      </p:sp>
      <p:sp>
        <p:nvSpPr>
          <p:cNvPr id="1048664" name="标题占位符 2"/>
          <p:cNvSpPr>
            <a:spLocks noGrp="1"/>
          </p:cNvSpPr>
          <p:nvPr>
            <p:ph type="title"/>
            <p:custDataLst>
              <p:tags r:id="rId17"/>
            </p:custDataLst>
          </p:nvPr>
        </p:nvSpPr>
        <p:spPr>
          <a:xfrm>
            <a:off x="608399" y="365126"/>
            <a:ext cx="10969199" cy="10175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6" name="KSO_TEMPLATE" hidden="1"/>
          <p:cNvSpPr/>
          <p:nvPr userDrawn="1">
            <p:custDataLst>
              <p:tags r:id="rId18"/>
            </p:custDataLst>
          </p:nvPr>
        </p:nvSpPr>
        <p:spPr>
          <a:xfrm flipH="1">
            <a:off x="0" y="0"/>
            <a:ext cx="0" cy="0"/>
          </a:xfrm>
          <a:prstGeom prst="rect">
            <a:avLst/>
          </a:prstGeom>
          <a:solidFill>
            <a:schemeClr val="bg1"/>
          </a:solid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139" r:id="rId2"/>
    <p:sldLayoutId id="2147489140" r:id="rId3"/>
    <p:sldLayoutId id="2147489141" r:id="rId4"/>
    <p:sldLayoutId id="2147489142" r:id="rId5"/>
    <p:sldLayoutId id="2147489143" r:id="rId6"/>
    <p:sldLayoutId id="2147489144" r:id="rId7"/>
    <p:sldLayoutId id="2147489145" r:id="rId8"/>
    <p:sldLayoutId id="2147489146" r:id="rId9"/>
    <p:sldLayoutId id="2147489147" r:id="rId10"/>
    <p:sldLayoutId id="2147489148"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MiSans Normal" panose="00000500000000000000" charset="-122"/>
        </a:defRPr>
      </a:lvl1pPr>
    </p:titleStyle>
    <p:bodyStyle>
      <a:lvl1pPr marL="2286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2pPr>
      <a:lvl3pPr marL="11430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3pPr>
      <a:lvl4pPr marL="16002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4pPr>
      <a:lvl5pPr marL="20574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tags" Target="../tags/tag89.xml" /><Relationship Id="rId20" Type="http://schemas.openxmlformats.org/officeDocument/2006/relationships/tags" Target="../tags/tag107.xml" /><Relationship Id="rId21" Type="http://schemas.openxmlformats.org/officeDocument/2006/relationships/tags" Target="../tags/tag108.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0.xml" /><Relationship Id="rId11" Type="http://schemas.openxmlformats.org/officeDocument/2006/relationships/tags" Target="../tags/tag121.xml" /><Relationship Id="rId12" Type="http://schemas.openxmlformats.org/officeDocument/2006/relationships/tags" Target="../tags/tag122.xml" /><Relationship Id="rId13" Type="http://schemas.openxmlformats.org/officeDocument/2006/relationships/tags" Target="../tags/tag123.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 Id="rId7" Type="http://schemas.openxmlformats.org/officeDocument/2006/relationships/tags" Target="../tags/tag117.xml" /><Relationship Id="rId8" Type="http://schemas.openxmlformats.org/officeDocument/2006/relationships/tags" Target="../tags/tag118.xml" /><Relationship Id="rId9" Type="http://schemas.openxmlformats.org/officeDocument/2006/relationships/tags" Target="../tags/tag1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tags" Target="../tags/tag137.xml" /><Relationship Id="rId16" Type="http://schemas.openxmlformats.org/officeDocument/2006/relationships/tags" Target="../tags/tag138.xml" /><Relationship Id="rId17" Type="http://schemas.openxmlformats.org/officeDocument/2006/relationships/tags" Target="../tags/tag139.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20" Type="http://schemas.openxmlformats.org/officeDocument/2006/relationships/tags" Target="../tags/tag158.xml" /><Relationship Id="rId21" Type="http://schemas.openxmlformats.org/officeDocument/2006/relationships/tags" Target="../tags/tag159.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3.xml" /><Relationship Id="rId20" Type="http://schemas.openxmlformats.org/officeDocument/2006/relationships/tags" Target="../tags/tag181.xml" /><Relationship Id="rId21" Type="http://schemas.openxmlformats.org/officeDocument/2006/relationships/tags" Target="../tags/tag182.xml" /><Relationship Id="rId22" Type="http://schemas.openxmlformats.org/officeDocument/2006/relationships/tags" Target="../tags/tag183.xml" /><Relationship Id="rId23" Type="http://schemas.openxmlformats.org/officeDocument/2006/relationships/tags" Target="../tags/tag184.xml" /><Relationship Id="rId24" Type="http://schemas.openxmlformats.org/officeDocument/2006/relationships/tags" Target="../tags/tag185.xml" /><Relationship Id="rId25" Type="http://schemas.openxmlformats.org/officeDocument/2006/relationships/tags" Target="../tags/tag186.xml" /><Relationship Id="rId26" Type="http://schemas.openxmlformats.org/officeDocument/2006/relationships/tags" Target="../tags/tag187.xml" /><Relationship Id="rId27" Type="http://schemas.openxmlformats.org/officeDocument/2006/relationships/tags" Target="../tags/tag188.xml" /><Relationship Id="rId28" Type="http://schemas.openxmlformats.org/officeDocument/2006/relationships/tags" Target="../tags/tag189.xml" /><Relationship Id="rId29" Type="http://schemas.openxmlformats.org/officeDocument/2006/relationships/tags" Target="../tags/tag190.xml" /><Relationship Id="rId3" Type="http://schemas.openxmlformats.org/officeDocument/2006/relationships/tags" Target="../tags/tag164.xml" /><Relationship Id="rId30" Type="http://schemas.openxmlformats.org/officeDocument/2006/relationships/tags" Target="../tags/tag191.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17" Type="http://schemas.openxmlformats.org/officeDocument/2006/relationships/tags" Target="../tags/tag248.xml" /><Relationship Id="rId18" Type="http://schemas.openxmlformats.org/officeDocument/2006/relationships/tags" Target="../tags/tag249.xml" /><Relationship Id="rId19" Type="http://schemas.openxmlformats.org/officeDocument/2006/relationships/tags" Target="../tags/tag250.xml" /><Relationship Id="rId2" Type="http://schemas.openxmlformats.org/officeDocument/2006/relationships/tags" Target="../tags/tag233.xml" /><Relationship Id="rId20" Type="http://schemas.openxmlformats.org/officeDocument/2006/relationships/tags" Target="../tags/tag251.xml" /><Relationship Id="rId21" Type="http://schemas.openxmlformats.org/officeDocument/2006/relationships/tags" Target="../tags/tag252.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tags" Target="../tags/tag265.xml" /><Relationship Id="rId15" Type="http://schemas.openxmlformats.org/officeDocument/2006/relationships/tags" Target="../tags/tag266.xml" /><Relationship Id="rId16" Type="http://schemas.openxmlformats.org/officeDocument/2006/relationships/tags" Target="../tags/tag267.xml" /><Relationship Id="rId17" Type="http://schemas.openxmlformats.org/officeDocument/2006/relationships/tags" Target="../tags/tag268.xml" /><Relationship Id="rId18" Type="http://schemas.openxmlformats.org/officeDocument/2006/relationships/tags" Target="../tags/tag269.xml" /><Relationship Id="rId19" Type="http://schemas.openxmlformats.org/officeDocument/2006/relationships/tags" Target="../tags/tag270.xml" /><Relationship Id="rId2" Type="http://schemas.openxmlformats.org/officeDocument/2006/relationships/tags" Target="../tags/tag253.xml" /><Relationship Id="rId20" Type="http://schemas.openxmlformats.org/officeDocument/2006/relationships/tags" Target="../tags/tag271.xml" /><Relationship Id="rId21" Type="http://schemas.openxmlformats.org/officeDocument/2006/relationships/tags" Target="../tags/tag272.xml" /><Relationship Id="rId22" Type="http://schemas.openxmlformats.org/officeDocument/2006/relationships/tags" Target="../tags/tag273.xml" /><Relationship Id="rId23" Type="http://schemas.openxmlformats.org/officeDocument/2006/relationships/tags" Target="../tags/tag274.xml" /><Relationship Id="rId24" Type="http://schemas.openxmlformats.org/officeDocument/2006/relationships/tags" Target="../tags/tag275.xml" /><Relationship Id="rId25" Type="http://schemas.openxmlformats.org/officeDocument/2006/relationships/tags" Target="../tags/tag276.xml" /><Relationship Id="rId26" Type="http://schemas.openxmlformats.org/officeDocument/2006/relationships/tags" Target="../tags/tag277.xml" /><Relationship Id="rId27" Type="http://schemas.openxmlformats.org/officeDocument/2006/relationships/tags" Target="../tags/tag278.xml" /><Relationship Id="rId28" Type="http://schemas.openxmlformats.org/officeDocument/2006/relationships/tags" Target="../tags/tag279.xml" /><Relationship Id="rId29" Type="http://schemas.openxmlformats.org/officeDocument/2006/relationships/tags" Target="../tags/tag280.xml" /><Relationship Id="rId3" Type="http://schemas.openxmlformats.org/officeDocument/2006/relationships/tags" Target="../tags/tag254.xml" /><Relationship Id="rId30" Type="http://schemas.openxmlformats.org/officeDocument/2006/relationships/tags" Target="../tags/tag281.xml" /><Relationship Id="rId31" Type="http://schemas.openxmlformats.org/officeDocument/2006/relationships/tags" Target="../tags/tag282.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33134023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2"/>
            </p:custDataLst>
          </p:nvPr>
        </p:nvSpPr>
        <p:spPr/>
        <p:txBody>
          <a:bodyPr/>
          <a:lstStyle/>
          <a:p>
            <a:r>
              <a:rPr lang="zh-CN" altLang="en-US"/>
              <a:t>/单击此处添加副标题内容/</a:t>
            </a:r>
            <a:endParaRPr lang="zh-CN" altLang="en-US"/>
          </a:p>
        </p:txBody>
      </p:sp>
      <p:sp>
        <p:nvSpPr>
          <p:cNvPr id="1048650" name="标题 5"/>
          <p:cNvSpPr>
            <a:spLocks noGrp="1"/>
          </p:cNvSpPr>
          <p:nvPr>
            <p:ph type="title" idx="2"/>
            <p:custDataLst>
              <p:tags r:id="rId3"/>
            </p:custDataLst>
          </p:nvPr>
        </p:nvSpPr>
        <p:spPr/>
        <p:txBody>
          <a:bodyPr/>
          <a:lstStyle/>
          <a:p>
            <a:r>
              <a:rPr lang="zh-CN" altLang="en-US"/>
              <a:t>数学思维拓展训练</a:t>
            </a:r>
            <a:endParaRPr lang="zh-CN" altLang="en-US"/>
          </a:p>
        </p:txBody>
      </p:sp>
      <p:sp>
        <p:nvSpPr>
          <p:cNvPr id="1048652" name="文本占位符 9"/>
          <p:cNvSpPr>
            <a:spLocks noGrp="1"/>
          </p:cNvSpPr>
          <p:nvPr>
            <p:ph type="body" idx="1"/>
            <p:custDataLst>
              <p:tags r:id="rId4"/>
            </p:custDataLst>
          </p:nvPr>
        </p:nvSpPr>
        <p:spPr/>
        <p:txBody>
          <a:bodyPr/>
          <a:lstStyle/>
          <a:p>
            <a:r>
              <a:rPr lang="zh-CN" altLang="en-US"/>
              <a:t>汇报人：</a:t>
            </a:r>
            <a:r>
              <a:rPr lang="en-US" altLang="zh-CN"/>
              <a:t>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57" name=""/>
        <p:cNvGrpSpPr/>
        <p:nvPr/>
      </p:nvGrpSpPr>
      <p:grpSpPr>
        <a:xfrm>
          <a:off x="0" y="0"/>
          <a:ext cx="0" cy="0"/>
        </a:xfrm>
      </p:grpSpPr>
      <p:sp>
        <p:nvSpPr>
          <p:cNvPr id="1048802" name="标题 2"/>
          <p:cNvSpPr>
            <a:spLocks noGrp="1"/>
          </p:cNvSpPr>
          <p:nvPr>
            <p:ph type="title" idx="2"/>
            <p:custDataLst>
              <p:tags r:id="rId2"/>
            </p:custDataLst>
          </p:nvPr>
        </p:nvSpPr>
        <p:spPr/>
        <p:txBody>
          <a:bodyPr/>
          <a:lstStyle/>
          <a:p>
            <a:r>
              <a:rPr lang="zh-CN" altLang="en-US"/>
              <a:t>目录</a:t>
            </a:r>
            <a:endParaRPr lang="zh-CN" altLang="en-US"/>
          </a:p>
        </p:txBody>
      </p:sp>
      <p:sp>
        <p:nvSpPr>
          <p:cNvPr id="1048804" name="序号"/>
          <p:cNvSpPr txBox="1"/>
          <p:nvPr>
            <p:custDataLst>
              <p:tags r:id="rId3"/>
            </p:custDataLst>
          </p:nvPr>
        </p:nvSpPr>
        <p:spPr>
          <a:xfrm>
            <a:off x="2079475" y="2840810"/>
            <a:ext cx="1317613" cy="416792"/>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One.</a:t>
            </a:r>
            <a:endParaRPr lang="en-US" sz="1400" b="1">
              <a:solidFill>
                <a:schemeClr val="bg1"/>
              </a:solidFill>
              <a:latin typeface="+mj-ea"/>
              <a:ea typeface="+mj-ea"/>
              <a:cs typeface="MiSans Normal" panose="00000500000000000000" charset="-122"/>
            </a:endParaRPr>
          </a:p>
        </p:txBody>
      </p:sp>
      <p:sp>
        <p:nvSpPr>
          <p:cNvPr id="1048806" name="标题"/>
          <p:cNvSpPr txBox="1"/>
          <p:nvPr>
            <p:custDataLst>
              <p:tags r:id="rId4"/>
            </p:custDataLst>
          </p:nvPr>
        </p:nvSpPr>
        <p:spPr>
          <a:xfrm>
            <a:off x="2079625" y="3363595"/>
            <a:ext cx="2868295" cy="1043940"/>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数学思维拓展训练的重要性</a:t>
            </a:r>
            <a:endParaRPr lang="zh-CN" altLang="en-US" sz="2400" b="1" spc="300">
              <a:solidFill>
                <a:schemeClr val="accent1"/>
              </a:solidFill>
              <a:latin typeface="+mj-ea"/>
              <a:ea typeface="+mj-ea"/>
              <a:cs typeface="MiSans Normal" panose="00000500000000000000" charset="-122"/>
            </a:endParaRPr>
          </a:p>
        </p:txBody>
      </p:sp>
      <p:cxnSp>
        <p:nvCxnSpPr>
          <p:cNvPr id="3145753" name="直接连接符 6"/>
          <p:cNvCxnSpPr/>
          <p:nvPr>
            <p:custDataLst>
              <p:tags r:id="rId5"/>
            </p:custDataLst>
          </p:nvPr>
        </p:nvCxnSpPr>
        <p:spPr>
          <a:xfrm flipH="1">
            <a:off x="1813275" y="286009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6"/>
            </p:custDataLst>
          </p:nvPr>
        </p:nvSpPr>
        <p:spPr>
          <a:xfrm>
            <a:off x="5344442" y="2840810"/>
            <a:ext cx="1317613" cy="416792"/>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T</a:t>
            </a:r>
            <a:r>
              <a:rPr lang="en-US" altLang="zh-CN" sz="1400" b="1">
                <a:solidFill>
                  <a:schemeClr val="bg1"/>
                </a:solidFill>
                <a:latin typeface="+mj-ea"/>
                <a:ea typeface="+mj-ea"/>
                <a:cs typeface="MiSans Normal" panose="00000500000000000000" charset="-122"/>
              </a:rPr>
              <a:t>wo</a:t>
            </a:r>
            <a:r>
              <a:rPr lang="en-US" sz="1400" b="1">
                <a:solidFill>
                  <a:schemeClr val="bg1"/>
                </a:solidFill>
                <a:latin typeface="+mj-ea"/>
                <a:ea typeface="+mj-ea"/>
                <a:cs typeface="MiSans Normal" panose="00000500000000000000" charset="-122"/>
              </a:rPr>
              <a:t>.</a:t>
            </a:r>
            <a:endParaRPr lang="en-US" sz="1400" b="1">
              <a:solidFill>
                <a:schemeClr val="bg1"/>
              </a:solidFill>
              <a:latin typeface="+mj-ea"/>
              <a:ea typeface="+mj-ea"/>
              <a:cs typeface="MiSans Normal" panose="00000500000000000000" charset="-122"/>
            </a:endParaRPr>
          </a:p>
        </p:txBody>
      </p:sp>
      <p:sp>
        <p:nvSpPr>
          <p:cNvPr id="1048810" name="标题"/>
          <p:cNvSpPr txBox="1"/>
          <p:nvPr>
            <p:custDataLst>
              <p:tags r:id="rId7"/>
            </p:custDataLst>
          </p:nvPr>
        </p:nvSpPr>
        <p:spPr>
          <a:xfrm>
            <a:off x="5344160" y="3363595"/>
            <a:ext cx="2868295" cy="1043940"/>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问题解决在数学思维拓展训练中的应用</a:t>
            </a:r>
            <a:endParaRPr lang="zh-CN" altLang="en-US" sz="2400" b="1" spc="300">
              <a:solidFill>
                <a:schemeClr val="accent1"/>
              </a:solidFill>
              <a:latin typeface="+mj-ea"/>
              <a:ea typeface="+mj-ea"/>
              <a:cs typeface="MiSans Normal" panose="00000500000000000000" charset="-122"/>
            </a:endParaRPr>
          </a:p>
        </p:txBody>
      </p:sp>
      <p:cxnSp>
        <p:nvCxnSpPr>
          <p:cNvPr id="3145755" name="直接连接符 12"/>
          <p:cNvCxnSpPr/>
          <p:nvPr>
            <p:custDataLst>
              <p:tags r:id="rId8"/>
            </p:custDataLst>
          </p:nvPr>
        </p:nvCxnSpPr>
        <p:spPr>
          <a:xfrm flipH="1">
            <a:off x="5078242" y="286009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9"/>
            </p:custDataLst>
          </p:nvPr>
        </p:nvSpPr>
        <p:spPr>
          <a:xfrm>
            <a:off x="8609409" y="2821850"/>
            <a:ext cx="1317613" cy="416792"/>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Three.</a:t>
            </a:r>
            <a:endParaRPr lang="en-US" sz="1400" b="1">
              <a:solidFill>
                <a:schemeClr val="bg1"/>
              </a:solidFill>
              <a:latin typeface="+mj-ea"/>
              <a:ea typeface="+mj-ea"/>
              <a:cs typeface="MiSans Normal" panose="00000500000000000000" charset="-122"/>
            </a:endParaRPr>
          </a:p>
        </p:txBody>
      </p:sp>
      <p:sp>
        <p:nvSpPr>
          <p:cNvPr id="1048814" name="标题"/>
          <p:cNvSpPr txBox="1"/>
          <p:nvPr>
            <p:custDataLst>
              <p:tags r:id="rId10"/>
            </p:custDataLst>
          </p:nvPr>
        </p:nvSpPr>
        <p:spPr>
          <a:xfrm>
            <a:off x="8609330" y="3344545"/>
            <a:ext cx="2868295" cy="1043940"/>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思维导图在数学思维拓展训练中的应用</a:t>
            </a:r>
            <a:endParaRPr lang="zh-CN" altLang="en-US" sz="2400" b="1" spc="300">
              <a:solidFill>
                <a:schemeClr val="accent1"/>
              </a:solidFill>
              <a:latin typeface="+mj-ea"/>
              <a:ea typeface="+mj-ea"/>
              <a:cs typeface="MiSans Normal" panose="00000500000000000000" charset="-122"/>
            </a:endParaRPr>
          </a:p>
        </p:txBody>
      </p:sp>
      <p:cxnSp>
        <p:nvCxnSpPr>
          <p:cNvPr id="3145757" name="直接连接符 23"/>
          <p:cNvCxnSpPr/>
          <p:nvPr>
            <p:custDataLst>
              <p:tags r:id="rId11"/>
            </p:custDataLst>
          </p:nvPr>
        </p:nvCxnSpPr>
        <p:spPr>
          <a:xfrm flipH="1">
            <a:off x="8343209" y="284113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16" name="序号"/>
          <p:cNvSpPr txBox="1"/>
          <p:nvPr>
            <p:custDataLst>
              <p:tags r:id="rId12"/>
            </p:custDataLst>
          </p:nvPr>
        </p:nvSpPr>
        <p:spPr>
          <a:xfrm>
            <a:off x="2079475" y="4807496"/>
            <a:ext cx="1317613" cy="416792"/>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Four.</a:t>
            </a:r>
            <a:endParaRPr lang="en-US" sz="1400" b="1">
              <a:solidFill>
                <a:schemeClr val="bg1"/>
              </a:solidFill>
              <a:latin typeface="+mj-ea"/>
              <a:ea typeface="+mj-ea"/>
              <a:cs typeface="MiSans Normal" panose="00000500000000000000" charset="-122"/>
            </a:endParaRPr>
          </a:p>
        </p:txBody>
      </p:sp>
      <p:sp>
        <p:nvSpPr>
          <p:cNvPr id="1048818" name="标题"/>
          <p:cNvSpPr txBox="1"/>
          <p:nvPr>
            <p:custDataLst>
              <p:tags r:id="rId13"/>
            </p:custDataLst>
          </p:nvPr>
        </p:nvSpPr>
        <p:spPr>
          <a:xfrm>
            <a:off x="2079625" y="5330190"/>
            <a:ext cx="2868295" cy="1043940"/>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数学思维拓展训练的实施方式</a:t>
            </a:r>
            <a:endParaRPr lang="zh-CN" altLang="en-US" sz="2400" b="1" spc="300">
              <a:solidFill>
                <a:schemeClr val="accent1"/>
              </a:solidFill>
              <a:latin typeface="+mj-ea"/>
              <a:ea typeface="+mj-ea"/>
              <a:cs typeface="MiSans Normal" panose="00000500000000000000" charset="-122"/>
            </a:endParaRPr>
          </a:p>
        </p:txBody>
      </p:sp>
      <p:cxnSp>
        <p:nvCxnSpPr>
          <p:cNvPr id="3145759" name="直接连接符 64"/>
          <p:cNvCxnSpPr/>
          <p:nvPr>
            <p:custDataLst>
              <p:tags r:id="rId14"/>
            </p:custDataLst>
          </p:nvPr>
        </p:nvCxnSpPr>
        <p:spPr>
          <a:xfrm flipH="1">
            <a:off x="1813275" y="4826778"/>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20" name="序号"/>
          <p:cNvSpPr txBox="1"/>
          <p:nvPr>
            <p:custDataLst>
              <p:tags r:id="rId15"/>
            </p:custDataLst>
          </p:nvPr>
        </p:nvSpPr>
        <p:spPr>
          <a:xfrm>
            <a:off x="5344442" y="4807496"/>
            <a:ext cx="1317613" cy="416792"/>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Five.</a:t>
            </a:r>
            <a:endParaRPr lang="en-US" sz="1400" b="1">
              <a:solidFill>
                <a:schemeClr val="bg1"/>
              </a:solidFill>
              <a:latin typeface="+mj-ea"/>
              <a:ea typeface="+mj-ea"/>
              <a:cs typeface="MiSans Normal" panose="00000500000000000000" charset="-122"/>
            </a:endParaRPr>
          </a:p>
        </p:txBody>
      </p:sp>
      <p:sp>
        <p:nvSpPr>
          <p:cNvPr id="1048822" name="标题"/>
          <p:cNvSpPr txBox="1"/>
          <p:nvPr>
            <p:custDataLst>
              <p:tags r:id="rId16"/>
            </p:custDataLst>
          </p:nvPr>
        </p:nvSpPr>
        <p:spPr>
          <a:xfrm>
            <a:off x="5344160" y="5330190"/>
            <a:ext cx="2868295" cy="1043940"/>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数学思维拓展训练的效果评估</a:t>
            </a:r>
            <a:endParaRPr lang="zh-CN" altLang="en-US" sz="2400" b="1" spc="300">
              <a:solidFill>
                <a:schemeClr val="accent1"/>
              </a:solidFill>
              <a:latin typeface="+mj-ea"/>
              <a:ea typeface="+mj-ea"/>
              <a:cs typeface="MiSans Normal" panose="00000500000000000000" charset="-122"/>
            </a:endParaRPr>
          </a:p>
        </p:txBody>
      </p:sp>
      <p:cxnSp>
        <p:nvCxnSpPr>
          <p:cNvPr id="3145761" name="直接连接符 60"/>
          <p:cNvCxnSpPr/>
          <p:nvPr>
            <p:custDataLst>
              <p:tags r:id="rId17"/>
            </p:custDataLst>
          </p:nvPr>
        </p:nvCxnSpPr>
        <p:spPr>
          <a:xfrm flipH="1">
            <a:off x="5078242" y="4826778"/>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24" name="序号"/>
          <p:cNvSpPr txBox="1"/>
          <p:nvPr>
            <p:custDataLst>
              <p:tags r:id="rId18"/>
            </p:custDataLst>
          </p:nvPr>
        </p:nvSpPr>
        <p:spPr>
          <a:xfrm>
            <a:off x="8609409" y="4788536"/>
            <a:ext cx="1317613" cy="416792"/>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Six.</a:t>
            </a:r>
            <a:endParaRPr lang="en-US" sz="1400" b="1">
              <a:solidFill>
                <a:schemeClr val="bg1"/>
              </a:solidFill>
              <a:latin typeface="+mj-ea"/>
              <a:ea typeface="+mj-ea"/>
              <a:cs typeface="MiSans Normal" panose="00000500000000000000" charset="-122"/>
            </a:endParaRPr>
          </a:p>
        </p:txBody>
      </p:sp>
      <p:sp>
        <p:nvSpPr>
          <p:cNvPr id="1048826" name="标题"/>
          <p:cNvSpPr txBox="1"/>
          <p:nvPr>
            <p:custDataLst>
              <p:tags r:id="rId19"/>
            </p:custDataLst>
          </p:nvPr>
        </p:nvSpPr>
        <p:spPr>
          <a:xfrm>
            <a:off x="8609330" y="5311140"/>
            <a:ext cx="2868295" cy="1043940"/>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数学思维拓展训练的未来发展</a:t>
            </a:r>
            <a:endParaRPr lang="zh-CN" altLang="en-US" sz="2400" b="1" spc="300">
              <a:solidFill>
                <a:schemeClr val="accent1"/>
              </a:solidFill>
              <a:latin typeface="+mj-ea"/>
              <a:ea typeface="+mj-ea"/>
              <a:cs typeface="MiSans Normal" panose="00000500000000000000" charset="-122"/>
            </a:endParaRPr>
          </a:p>
        </p:txBody>
      </p:sp>
      <p:cxnSp>
        <p:nvCxnSpPr>
          <p:cNvPr id="3145763" name="直接连接符 56"/>
          <p:cNvCxnSpPr/>
          <p:nvPr>
            <p:custDataLst>
              <p:tags r:id="rId20"/>
            </p:custDataLst>
          </p:nvPr>
        </p:nvCxnSpPr>
        <p:spPr>
          <a:xfrm flipH="1">
            <a:off x="8343209" y="4807818"/>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65" name=""/>
        <p:cNvGrpSpPr/>
        <p:nvPr/>
      </p:nvGrpSpPr>
      <p:grpSpPr>
        <a:xfrm>
          <a:off x="0" y="0"/>
          <a:ext cx="0" cy="0"/>
        </a:xfrm>
      </p:grpSpPr>
      <p:sp>
        <p:nvSpPr>
          <p:cNvPr id="1048862" name="文本占位符 4"/>
          <p:cNvSpPr>
            <a:spLocks noGrp="1"/>
          </p:cNvSpPr>
          <p:nvPr>
            <p:ph type="body" idx="2"/>
            <p:custDataLst>
              <p:tags r:id="rId2"/>
            </p:custDataLst>
          </p:nvPr>
        </p:nvSpPr>
        <p:spPr/>
        <p:txBody>
          <a:bodyPr/>
          <a:lstStyle/>
          <a:p>
            <a:r>
              <a:rPr lang="zh-CN" altLang="en-US"/>
              <a:t>Part One</a:t>
            </a:r>
            <a:endParaRPr lang="zh-CN" altLang="en-US"/>
          </a:p>
        </p:txBody>
      </p:sp>
      <p:sp>
        <p:nvSpPr>
          <p:cNvPr id="1048864" name="标题 5"/>
          <p:cNvSpPr>
            <a:spLocks noGrp="1"/>
          </p:cNvSpPr>
          <p:nvPr>
            <p:ph type="title" idx="1"/>
            <p:custDataLst>
              <p:tags r:id="rId3"/>
            </p:custDataLst>
          </p:nvPr>
        </p:nvSpPr>
        <p:spPr/>
        <p:txBody>
          <a:bodyPr>
            <a:normAutofit fontScale="90000"/>
          </a:bodyPr>
          <a:lstStyle/>
          <a:p>
            <a:r>
              <a:rPr lang="zh-CN" altLang="en-US"/>
              <a:t>数学思维拓展训练的重要性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0" name="标题 2"/>
          <p:cNvSpPr>
            <a:spLocks noGrp="1"/>
          </p:cNvSpPr>
          <p:nvPr>
            <p:ph type="title" idx="1"/>
          </p:nvPr>
        </p:nvSpPr>
        <p:spPr/>
        <p:txBody>
          <a:bodyPr/>
          <a:lstStyle/>
          <a:p>
            <a:r>
              <a:rPr lang="zh-CN" altLang="en-US"/>
              <a:t>培养创新思维</a:t>
            </a:r>
            <a:endParaRPr lang="zh-CN" altLang="en-US"/>
          </a:p>
        </p:txBody>
      </p:sp>
      <p:sp>
        <p:nvSpPr>
          <p:cNvPr id="104890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0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0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数学思维拓展训练有助于培养学生的创新思维，激发创造力。</a:t>
            </a:r>
            <a:endParaRPr lang="zh-CN" altLang="en-US" sz="2000" spc="150">
              <a:solidFill>
                <a:schemeClr val="tx1">
                  <a:lumMod val="85000"/>
                  <a:lumOff val="15000"/>
                </a:schemeClr>
              </a:solidFill>
              <a:latin typeface="+mn-ea"/>
              <a:sym typeface="+mn-ea"/>
            </a:endParaRPr>
          </a:p>
        </p:txBody>
      </p:sp>
      <p:sp>
        <p:nvSpPr>
          <p:cNvPr id="104890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1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1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通过数学问题的解决，学生可以学会多角度思考，从而培养创新思维。</a:t>
            </a:r>
            <a:endParaRPr lang="zh-CN" altLang="en-US" sz="2000" spc="150">
              <a:solidFill>
                <a:schemeClr val="tx1">
                  <a:lumMod val="85000"/>
                  <a:lumOff val="15000"/>
                </a:schemeClr>
              </a:solidFill>
              <a:latin typeface="+mn-ea"/>
              <a:sym typeface="+mn-ea"/>
            </a:endParaRPr>
          </a:p>
        </p:txBody>
      </p:sp>
      <p:sp>
        <p:nvSpPr>
          <p:cNvPr id="104891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1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1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数学思维拓展训练能够提高学生的思维灵活性和变通性，有助于创新思维的培养。</a:t>
            </a:r>
            <a:endParaRPr lang="zh-CN" altLang="en-US" sz="2000" spc="150">
              <a:solidFill>
                <a:schemeClr val="tx1">
                  <a:lumMod val="85000"/>
                  <a:lumOff val="15000"/>
                </a:schemeClr>
              </a:solidFill>
              <a:latin typeface="+mn-ea"/>
              <a:sym typeface="+mn-ea"/>
            </a:endParaRPr>
          </a:p>
        </p:txBody>
      </p:sp>
      <p:sp>
        <p:nvSpPr>
          <p:cNvPr id="104892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2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2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创新思维是数学思维拓展训练的重要目标之一，有助于提高学生的数学素养和创新能力。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64" name="标题 2"/>
          <p:cNvSpPr>
            <a:spLocks noGrp="1"/>
          </p:cNvSpPr>
          <p:nvPr>
            <p:ph type="title" idx="1"/>
          </p:nvPr>
        </p:nvSpPr>
        <p:spPr/>
        <p:txBody>
          <a:bodyPr/>
          <a:lstStyle/>
          <a:p>
            <a:r>
              <a:rPr lang="zh-CN" altLang="en-US"/>
              <a:t>提升解决问题的能力</a:t>
            </a:r>
            <a:endParaRPr lang="zh-CN" altLang="en-US"/>
          </a:p>
        </p:txBody>
      </p:sp>
      <p:sp>
        <p:nvSpPr>
          <p:cNvPr id="1048966"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68"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0" name="文本框 5"/>
          <p:cNvSpPr txBox="1"/>
          <p:nvPr>
            <p:custDataLst>
              <p:tags r:id="rId4"/>
            </p:custDataLst>
          </p:nvPr>
        </p:nvSpPr>
        <p:spPr>
          <a:xfrm>
            <a:off x="784903" y="1877360"/>
            <a:ext cx="2199935" cy="3081814"/>
          </a:xfrm>
          <a:prstGeom prst="rect">
            <a:avLst/>
          </a:prstGeom>
          <a:noFill/>
        </p:spPr>
        <p:txBody>
          <a:bodyPr wrap="square" rtlCol="0" anchor="t" anchorCtr="0">
            <a:normAutofit fontScale="9523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数学思维拓展训练能够提高解决问题的能力，因为它注重逻辑思考和推理能力的培养。</a:t>
            </a:r>
            <a:endParaRPr lang="zh-CN" altLang="en-US" sz="2100">
              <a:solidFill>
                <a:schemeClr val="tx1">
                  <a:lumMod val="75000"/>
                  <a:lumOff val="25000"/>
                </a:schemeClr>
              </a:solidFill>
              <a:latin typeface="+mn-ea"/>
              <a:sym typeface="+mn-ea"/>
            </a:endParaRPr>
          </a:p>
        </p:txBody>
      </p:sp>
      <p:sp>
        <p:nvSpPr>
          <p:cNvPr id="1048972"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500" b="1">
                <a:latin typeface="+mn-ea"/>
              </a:rPr>
              <a:t>01</a:t>
            </a:r>
            <a:endParaRPr lang="en-US" altLang="zh-CN" sz="2500" b="1">
              <a:latin typeface="+mn-ea"/>
            </a:endParaRPr>
          </a:p>
        </p:txBody>
      </p:sp>
      <p:sp>
        <p:nvSpPr>
          <p:cNvPr id="1048974"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6"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8"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5556"/>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02</a:t>
            </a:r>
            <a:endParaRPr lang="en-US" altLang="zh-CN" sz="3600" b="1">
              <a:latin typeface="+mn-ea"/>
            </a:endParaRPr>
          </a:p>
        </p:txBody>
      </p:sp>
      <p:sp>
        <p:nvSpPr>
          <p:cNvPr id="1048980" name="文本框 10"/>
          <p:cNvSpPr txBox="1"/>
          <p:nvPr>
            <p:custDataLst>
              <p:tags r:id="rId9"/>
            </p:custDataLst>
          </p:nvPr>
        </p:nvSpPr>
        <p:spPr>
          <a:xfrm>
            <a:off x="3579741" y="1882440"/>
            <a:ext cx="2198665" cy="3081814"/>
          </a:xfrm>
          <a:prstGeom prst="rect">
            <a:avLst/>
          </a:prstGeom>
          <a:noFill/>
        </p:spPr>
        <p:txBody>
          <a:bodyPr wrap="square" rtlCol="0" anchor="t" anchorCtr="0">
            <a:normAutofit fontScale="9523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通过数学思维拓展训练，人们可以学会如何分析问题、寻找解决方案，并运用数学方法进行优化。</a:t>
            </a:r>
            <a:endParaRPr lang="zh-CN" altLang="en-US" sz="2100">
              <a:solidFill>
                <a:schemeClr val="tx1">
                  <a:lumMod val="75000"/>
                  <a:lumOff val="25000"/>
                </a:schemeClr>
              </a:solidFill>
              <a:latin typeface="+mn-ea"/>
              <a:sym typeface="+mn-ea"/>
            </a:endParaRPr>
          </a:p>
        </p:txBody>
      </p:sp>
      <p:sp>
        <p:nvSpPr>
          <p:cNvPr id="1048982"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4"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6" name="文本框 23"/>
          <p:cNvSpPr txBox="1"/>
          <p:nvPr>
            <p:custDataLst>
              <p:tags r:id="rId12"/>
            </p:custDataLst>
          </p:nvPr>
        </p:nvSpPr>
        <p:spPr>
          <a:xfrm>
            <a:off x="6377754" y="1877360"/>
            <a:ext cx="2199935" cy="3081814"/>
          </a:xfrm>
          <a:prstGeom prst="rect">
            <a:avLst/>
          </a:prstGeom>
          <a:noFill/>
        </p:spPr>
        <p:txBody>
          <a:bodyPr wrap="square" rtlCol="0" anchor="t" anchorCtr="0">
            <a:normAutofit fontScale="9523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数学思维拓展训练可以帮助人们更好地理解和应用数学知识，从而更好地解决实际问题。</a:t>
            </a:r>
            <a:endParaRPr lang="zh-CN" altLang="en-US" sz="2100">
              <a:solidFill>
                <a:schemeClr val="tx1">
                  <a:lumMod val="75000"/>
                  <a:lumOff val="25000"/>
                </a:schemeClr>
              </a:solidFill>
              <a:latin typeface="+mn-ea"/>
              <a:sym typeface="+mn-ea"/>
            </a:endParaRPr>
          </a:p>
        </p:txBody>
      </p:sp>
      <p:sp>
        <p:nvSpPr>
          <p:cNvPr id="1048988"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03</a:t>
            </a:r>
            <a:endParaRPr lang="en-US" altLang="zh-CN" sz="3600" b="1">
              <a:latin typeface="+mn-ea"/>
            </a:endParaRPr>
          </a:p>
        </p:txBody>
      </p:sp>
      <p:sp>
        <p:nvSpPr>
          <p:cNvPr id="1048990"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2"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4"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04</a:t>
            </a:r>
            <a:endParaRPr lang="en-US" altLang="zh-CN" sz="3600" b="1">
              <a:latin typeface="+mn-ea"/>
            </a:endParaRPr>
          </a:p>
        </p:txBody>
      </p:sp>
      <p:sp>
        <p:nvSpPr>
          <p:cNvPr id="1048996" name="文本框 32"/>
          <p:cNvSpPr txBox="1"/>
          <p:nvPr>
            <p:custDataLst>
              <p:tags r:id="rId17"/>
            </p:custDataLst>
          </p:nvPr>
        </p:nvSpPr>
        <p:spPr>
          <a:xfrm>
            <a:off x="9172592" y="1882440"/>
            <a:ext cx="2198665" cy="3081814"/>
          </a:xfrm>
          <a:prstGeom prst="rect">
            <a:avLst/>
          </a:prstGeom>
          <a:noFill/>
        </p:spPr>
        <p:txBody>
          <a:bodyPr wrap="square" rtlCol="0" anchor="t" anchorCtr="0">
            <a:normAutofit fontScale="8130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数学思维拓展训练能够激发人们的创新思维和创造力，从而在解决复杂问题时能够提出更好的解决方案。</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6" name="标题 2"/>
          <p:cNvSpPr>
            <a:spLocks noGrp="1"/>
          </p:cNvSpPr>
          <p:nvPr>
            <p:ph type="title" idx="1"/>
          </p:nvPr>
        </p:nvSpPr>
        <p:spPr/>
        <p:txBody>
          <a:bodyPr/>
          <a:lstStyle/>
          <a:p>
            <a:r>
              <a:rPr lang="zh-CN" altLang="en-US"/>
              <a:t>增强学生的综合素质</a:t>
            </a:r>
            <a:endParaRPr lang="zh-CN" altLang="en-US"/>
          </a:p>
        </p:txBody>
      </p:sp>
      <p:sp>
        <p:nvSpPr>
          <p:cNvPr id="104903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375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16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培养逻辑思维能力：数学思维拓展训练有助于提高学生的逻辑思维能力，使其在解决问题时更加有条理和系统。</a:t>
            </a:r>
            <a:endParaRPr kumimoji="0" lang="zh-CN" altLang="en-US" sz="16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7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培养耐心和毅力：数学思维拓展训练往往需要花费大量的时间和精力去思考和解决问题，有助于培养学生的耐心和毅力。</a:t>
            </a:r>
            <a:endParaRPr sz="2000" err="1">
              <a:solidFill>
                <a:schemeClr val="tx1">
                  <a:lumMod val="75000"/>
                  <a:lumOff val="25000"/>
                </a:schemeClr>
              </a:solidFill>
              <a:latin typeface="+mn-ea"/>
              <a:ea typeface="+mn-ea"/>
              <a:cs typeface="+mn-ea"/>
              <a:sym typeface="+mn-lt"/>
            </a:endParaRPr>
          </a:p>
        </p:txBody>
      </p:sp>
      <p:sp>
        <p:nvSpPr>
          <p:cNvPr id="104905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6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7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提高解决问题的能力：数学思维拓展训练有助于学生掌握解决复杂问题的技巧和方法，使其在面对挑战时更加自信和从容。</a:t>
            </a:r>
            <a:endParaRPr sz="2000" err="1">
              <a:solidFill>
                <a:schemeClr val="tx1">
                  <a:lumMod val="75000"/>
                  <a:lumOff val="25000"/>
                </a:schemeClr>
              </a:solidFill>
              <a:latin typeface="+mn-ea"/>
              <a:ea typeface="+mn-ea"/>
              <a:cs typeface="+mn-ea"/>
              <a:sym typeface="+mn-lt"/>
            </a:endParaRPr>
          </a:p>
        </p:txBody>
      </p:sp>
      <p:sp>
        <p:nvSpPr>
          <p:cNvPr id="10490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375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1600">
                <a:solidFill>
                  <a:schemeClr val="tx1">
                    <a:lumMod val="75000"/>
                    <a:lumOff val="25000"/>
                  </a:schemeClr>
                </a:solidFill>
                <a:latin typeface="+mn-ea"/>
                <a:ea typeface="+mn-ea"/>
                <a:cs typeface="+mn-ea"/>
                <a:sym typeface="+mn-lt"/>
              </a:rPr>
              <a:t>增强创新能力：通过数学思维拓展训练，学生可以学会从不同角度看待问题，激发创新思维，寻找新的解决方案。</a:t>
            </a:r>
            <a:endParaRPr lang="zh-CN" altLang="en-US" sz="16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97" name=""/>
        <p:cNvGrpSpPr/>
        <p:nvPr/>
      </p:nvGrpSpPr>
      <p:grpSpPr>
        <a:xfrm>
          <a:off x="0" y="0"/>
          <a:ext cx="0" cy="0"/>
        </a:xfrm>
      </p:grpSpPr>
      <p:sp>
        <p:nvSpPr>
          <p:cNvPr id="1049116" name="文本占位符 4"/>
          <p:cNvSpPr>
            <a:spLocks noGrp="1"/>
          </p:cNvSpPr>
          <p:nvPr>
            <p:ph type="body" idx="2"/>
            <p:custDataLst>
              <p:tags r:id="rId2"/>
            </p:custDataLst>
          </p:nvPr>
        </p:nvSpPr>
        <p:spPr/>
        <p:txBody>
          <a:bodyPr/>
          <a:lstStyle/>
          <a:p>
            <a:r>
              <a:rPr lang="zh-CN" altLang="en-US"/>
              <a:t>Part Two</a:t>
            </a:r>
            <a:endParaRPr lang="zh-CN" altLang="en-US"/>
          </a:p>
        </p:txBody>
      </p:sp>
      <p:sp>
        <p:nvSpPr>
          <p:cNvPr id="1049118" name="标题 5"/>
          <p:cNvSpPr>
            <a:spLocks noGrp="1"/>
          </p:cNvSpPr>
          <p:nvPr>
            <p:ph type="title" idx="1"/>
            <p:custDataLst>
              <p:tags r:id="rId3"/>
            </p:custDataLst>
          </p:nvPr>
        </p:nvSpPr>
        <p:spPr/>
        <p:txBody>
          <a:bodyPr>
            <a:normAutofit fontScale="90000"/>
          </a:bodyPr>
          <a:lstStyle/>
          <a:p>
            <a:r>
              <a:rPr lang="zh-CN" altLang="en-US"/>
              <a:t>问题解决在数学思维拓展训练中的应用</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54" name="标题 2"/>
          <p:cNvSpPr>
            <a:spLocks noGrp="1"/>
          </p:cNvSpPr>
          <p:nvPr>
            <p:ph type="title" idx="1"/>
          </p:nvPr>
        </p:nvSpPr>
        <p:spPr/>
        <p:txBody>
          <a:bodyPr/>
          <a:lstStyle/>
          <a:p>
            <a:r>
              <a:rPr lang="zh-CN" altLang="en-US"/>
              <a:t>问题解决的定义和重要性</a:t>
            </a:r>
            <a:endParaRPr lang="zh-CN" altLang="en-US"/>
          </a:p>
        </p:txBody>
      </p:sp>
      <p:sp>
        <p:nvSpPr>
          <p:cNvPr id="104915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5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6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7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9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7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8181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问题解决是指通过一系列的认知活动，利用已有的知识和经验，对问题进行识别、分析、解决和验证的过程。</a:t>
            </a:r>
            <a:endParaRPr lang="zh-CN" altLang="en-US" sz="1100" spc="150">
              <a:solidFill>
                <a:schemeClr val="tx1">
                  <a:lumMod val="65000"/>
                  <a:lumOff val="35000"/>
                </a:schemeClr>
              </a:solidFill>
              <a:latin typeface="+mn-ea"/>
              <a:sym typeface="+mn-ea"/>
            </a:endParaRPr>
          </a:p>
        </p:txBody>
      </p:sp>
      <p:sp>
        <p:nvSpPr>
          <p:cNvPr id="104919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8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问题解决能够培养学生的思维灵活性、创造性和批判性，提高学生的思维品质和综合素质。</a:t>
            </a:r>
            <a:endParaRPr lang="zh-CN" altLang="en-US" sz="1200" spc="150">
              <a:solidFill>
                <a:schemeClr val="tx1">
                  <a:lumMod val="65000"/>
                  <a:lumOff val="35000"/>
                </a:schemeClr>
              </a:solidFill>
              <a:latin typeface="+mn-ea"/>
              <a:sym typeface="+mn-ea"/>
            </a:endParaRPr>
          </a:p>
        </p:txBody>
      </p:sp>
      <p:sp>
        <p:nvSpPr>
          <p:cNvPr id="104919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090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100" spc="150">
                <a:solidFill>
                  <a:schemeClr val="tx1">
                    <a:lumMod val="65000"/>
                    <a:lumOff val="35000"/>
                  </a:schemeClr>
                </a:solidFill>
                <a:latin typeface="+mn-ea"/>
                <a:sym typeface="+mn-ea"/>
              </a:rPr>
              <a:t>问题解决能够帮助学生更好地理解和掌握数学知识，提高数学学习的兴趣和动力。</a:t>
            </a:r>
            <a:endParaRPr lang="zh-CN" altLang="en-US" sz="1100" spc="150">
              <a:solidFill>
                <a:schemeClr val="tx1">
                  <a:lumMod val="65000"/>
                  <a:lumOff val="35000"/>
                </a:schemeClr>
              </a:solidFill>
              <a:latin typeface="+mn-ea"/>
              <a:sym typeface="+mn-ea"/>
            </a:endParaRPr>
          </a:p>
        </p:txBody>
      </p:sp>
      <p:sp>
        <p:nvSpPr>
          <p:cNvPr id="104919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7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问题解决在数学思维拓展训练中具有重要意义，它能够帮助学生提高数学思维能力、解决问题能力和创新能力。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38" name="标题 2"/>
          <p:cNvSpPr>
            <a:spLocks noGrp="1"/>
          </p:cNvSpPr>
          <p:nvPr>
            <p:ph type="title" idx="1"/>
          </p:nvPr>
        </p:nvSpPr>
        <p:spPr/>
        <p:txBody>
          <a:bodyPr/>
          <a:lstStyle/>
          <a:p>
            <a:r>
              <a:rPr lang="zh-CN" altLang="en-US"/>
              <a:t>问题解决的步骤和方法</a:t>
            </a:r>
            <a:endParaRPr lang="zh-CN" altLang="en-US"/>
          </a:p>
        </p:txBody>
      </p:sp>
      <p:sp>
        <p:nvSpPr>
          <p:cNvPr id="1049240" name="矩形: 圆角 2"/>
          <p:cNvSpPr/>
          <p:nvPr>
            <p:custDataLst>
              <p:tags r:id="rId2"/>
            </p:custDataLst>
          </p:nvPr>
        </p:nvSpPr>
        <p:spPr>
          <a:xfrm>
            <a:off x="608400" y="1490623"/>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242" name="Freeform 6"/>
          <p:cNvSpPr/>
          <p:nvPr>
            <p:custDataLst>
              <p:tags r:id="rId3"/>
            </p:custDataLst>
          </p:nvPr>
        </p:nvSpPr>
        <p:spPr bwMode="auto">
          <a:xfrm>
            <a:off x="608400" y="1589313"/>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244" name="正文"/>
          <p:cNvSpPr txBox="1"/>
          <p:nvPr>
            <p:custDataLst>
              <p:tags r:id="rId4"/>
            </p:custDataLst>
          </p:nvPr>
        </p:nvSpPr>
        <p:spPr>
          <a:xfrm>
            <a:off x="1651327" y="1500811"/>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明确问题：清晰地理解问题的要求和目标</a:t>
            </a:r>
            <a:endParaRPr lang="zh-CN" altLang="en-US" sz="1600" spc="150">
              <a:solidFill>
                <a:schemeClr val="tx1">
                  <a:lumMod val="65000"/>
                  <a:lumOff val="35000"/>
                </a:schemeClr>
              </a:solidFill>
              <a:latin typeface="+mn-ea"/>
            </a:endParaRPr>
          </a:p>
        </p:txBody>
      </p:sp>
      <p:sp>
        <p:nvSpPr>
          <p:cNvPr id="1049246" name="矩形: 圆角 61"/>
          <p:cNvSpPr/>
          <p:nvPr>
            <p:custDataLst>
              <p:tags r:id="rId5"/>
            </p:custDataLst>
          </p:nvPr>
        </p:nvSpPr>
        <p:spPr>
          <a:xfrm>
            <a:off x="6517047" y="1490623"/>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248" name="Freeform 6"/>
          <p:cNvSpPr/>
          <p:nvPr>
            <p:custDataLst>
              <p:tags r:id="rId6"/>
            </p:custDataLst>
          </p:nvPr>
        </p:nvSpPr>
        <p:spPr bwMode="auto">
          <a:xfrm>
            <a:off x="6517047" y="1589313"/>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250" name="正文"/>
          <p:cNvSpPr txBox="1"/>
          <p:nvPr>
            <p:custDataLst>
              <p:tags r:id="rId7"/>
            </p:custDataLst>
          </p:nvPr>
        </p:nvSpPr>
        <p:spPr>
          <a:xfrm>
            <a:off x="7559975" y="1500811"/>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分析问题：对问题进行分解，找出关键信息</a:t>
            </a:r>
            <a:endParaRPr lang="zh-CN" altLang="en-US" sz="1600" spc="150">
              <a:solidFill>
                <a:schemeClr val="tx1">
                  <a:lumMod val="65000"/>
                  <a:lumOff val="35000"/>
                </a:schemeClr>
              </a:solidFill>
              <a:latin typeface="+mn-ea"/>
            </a:endParaRPr>
          </a:p>
        </p:txBody>
      </p:sp>
      <p:sp>
        <p:nvSpPr>
          <p:cNvPr id="1049252" name="矩形: 圆角 99"/>
          <p:cNvSpPr/>
          <p:nvPr>
            <p:custDataLst>
              <p:tags r:id="rId8"/>
            </p:custDataLst>
          </p:nvPr>
        </p:nvSpPr>
        <p:spPr>
          <a:xfrm>
            <a:off x="608400" y="3178535"/>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254" name="Freeform 6"/>
          <p:cNvSpPr/>
          <p:nvPr>
            <p:custDataLst>
              <p:tags r:id="rId9"/>
            </p:custDataLst>
          </p:nvPr>
        </p:nvSpPr>
        <p:spPr bwMode="auto">
          <a:xfrm>
            <a:off x="608400" y="3276588"/>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256" name="正文"/>
          <p:cNvSpPr txBox="1"/>
          <p:nvPr>
            <p:custDataLst>
              <p:tags r:id="rId10"/>
            </p:custDataLst>
          </p:nvPr>
        </p:nvSpPr>
        <p:spPr>
          <a:xfrm>
            <a:off x="1651327" y="3188723"/>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提出假设：根据问题提出可能的解决方案或假设</a:t>
            </a:r>
            <a:endParaRPr lang="zh-CN" altLang="en-US" sz="1600" spc="150">
              <a:solidFill>
                <a:schemeClr val="tx1">
                  <a:lumMod val="65000"/>
                  <a:lumOff val="35000"/>
                </a:schemeClr>
              </a:solidFill>
              <a:latin typeface="+mn-ea"/>
            </a:endParaRPr>
          </a:p>
        </p:txBody>
      </p:sp>
      <p:sp>
        <p:nvSpPr>
          <p:cNvPr id="1049258" name="矩形: 圆角 95"/>
          <p:cNvSpPr/>
          <p:nvPr>
            <p:custDataLst>
              <p:tags r:id="rId11"/>
            </p:custDataLst>
          </p:nvPr>
        </p:nvSpPr>
        <p:spPr>
          <a:xfrm>
            <a:off x="6517047" y="3178535"/>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260" name="Freeform 6"/>
          <p:cNvSpPr/>
          <p:nvPr>
            <p:custDataLst>
              <p:tags r:id="rId12"/>
            </p:custDataLst>
          </p:nvPr>
        </p:nvSpPr>
        <p:spPr bwMode="auto">
          <a:xfrm>
            <a:off x="6517047" y="3276588"/>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262" name="正文"/>
          <p:cNvSpPr txBox="1"/>
          <p:nvPr>
            <p:custDataLst>
              <p:tags r:id="rId13"/>
            </p:custDataLst>
          </p:nvPr>
        </p:nvSpPr>
        <p:spPr>
          <a:xfrm>
            <a:off x="7559975" y="3188723"/>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验证假设：通过推理、计算或实验等方式验证假设的正确性</a:t>
            </a:r>
            <a:endParaRPr lang="zh-CN" altLang="en-US" sz="1600" spc="150">
              <a:solidFill>
                <a:schemeClr val="tx1">
                  <a:lumMod val="65000"/>
                  <a:lumOff val="35000"/>
                </a:schemeClr>
              </a:solidFill>
              <a:latin typeface="+mn-ea"/>
            </a:endParaRPr>
          </a:p>
        </p:txBody>
      </p:sp>
      <p:sp>
        <p:nvSpPr>
          <p:cNvPr id="1049264" name="矩形: 圆角 110"/>
          <p:cNvSpPr/>
          <p:nvPr>
            <p:custDataLst>
              <p:tags r:id="rId14"/>
            </p:custDataLst>
          </p:nvPr>
        </p:nvSpPr>
        <p:spPr>
          <a:xfrm>
            <a:off x="608400" y="4866447"/>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266" name="Freeform 6"/>
          <p:cNvSpPr/>
          <p:nvPr>
            <p:custDataLst>
              <p:tags r:id="rId15"/>
            </p:custDataLst>
          </p:nvPr>
        </p:nvSpPr>
        <p:spPr bwMode="auto">
          <a:xfrm>
            <a:off x="608400" y="4964500"/>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268" name="正文"/>
          <p:cNvSpPr txBox="1"/>
          <p:nvPr>
            <p:custDataLst>
              <p:tags r:id="rId16"/>
            </p:custDataLst>
          </p:nvPr>
        </p:nvSpPr>
        <p:spPr>
          <a:xfrm>
            <a:off x="1651327" y="4876635"/>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得出结论：如果假设被验证为正确，则得出结论并解决问题</a:t>
            </a:r>
            <a:endParaRPr lang="zh-CN" altLang="en-US" sz="1600" spc="150">
              <a:solidFill>
                <a:schemeClr val="tx1">
                  <a:lumMod val="65000"/>
                  <a:lumOff val="35000"/>
                </a:schemeClr>
              </a:solidFill>
              <a:latin typeface="+mn-ea"/>
            </a:endParaRPr>
          </a:p>
        </p:txBody>
      </p:sp>
      <p:sp>
        <p:nvSpPr>
          <p:cNvPr id="1049270" name="矩形: 圆角 106"/>
          <p:cNvSpPr/>
          <p:nvPr>
            <p:custDataLst>
              <p:tags r:id="rId17"/>
            </p:custDataLst>
          </p:nvPr>
        </p:nvSpPr>
        <p:spPr>
          <a:xfrm>
            <a:off x="6517047" y="4866447"/>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272" name="Freeform 6"/>
          <p:cNvSpPr/>
          <p:nvPr>
            <p:custDataLst>
              <p:tags r:id="rId18"/>
            </p:custDataLst>
          </p:nvPr>
        </p:nvSpPr>
        <p:spPr bwMode="auto">
          <a:xfrm>
            <a:off x="6517047" y="4964500"/>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274" name="正文"/>
          <p:cNvSpPr txBox="1"/>
          <p:nvPr>
            <p:custDataLst>
              <p:tags r:id="rId19"/>
            </p:custDataLst>
          </p:nvPr>
        </p:nvSpPr>
        <p:spPr>
          <a:xfrm>
            <a:off x="7559975" y="4876635"/>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反思与总结：回顾整个解决问题的过程，总结经验和教训</a:t>
            </a:r>
            <a:endParaRPr lang="zh-CN" altLang="en-US" sz="1600" spc="150">
              <a:solidFill>
                <a:schemeClr val="tx1">
                  <a:lumMod val="65000"/>
                  <a:lumOff val="35000"/>
                </a:schemeClr>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14" name="标题 2"/>
          <p:cNvSpPr>
            <a:spLocks noGrp="1"/>
          </p:cNvSpPr>
          <p:nvPr>
            <p:ph type="title" idx="1"/>
          </p:nvPr>
        </p:nvSpPr>
        <p:spPr/>
        <p:txBody>
          <a:bodyPr/>
          <a:lstStyle/>
          <a:p>
            <a:r>
              <a:rPr lang="zh-CN" altLang="en-US"/>
              <a:t>问题解决在数学思维拓展训练中的实践案例</a:t>
            </a:r>
            <a:endParaRPr lang="zh-CN" altLang="en-US"/>
          </a:p>
        </p:txBody>
      </p:sp>
      <p:sp>
        <p:nvSpPr>
          <p:cNvPr id="1049316"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18"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03"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20"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案例一：几何问题解决</a:t>
            </a:r>
            <a:endParaRPr lang="zh-CN" altLang="en-US">
              <a:solidFill>
                <a:schemeClr val="tx1">
                  <a:lumMod val="65000"/>
                  <a:lumOff val="35000"/>
                </a:schemeClr>
              </a:solidFill>
              <a:latin typeface="+中文正文" charset="0"/>
            </a:endParaRPr>
          </a:p>
        </p:txBody>
      </p:sp>
      <p:sp>
        <p:nvSpPr>
          <p:cNvPr id="1049322"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24"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26"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05"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28"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案例二：代数问题解决</a:t>
            </a:r>
            <a:endParaRPr lang="zh-CN" altLang="en-US">
              <a:solidFill>
                <a:schemeClr val="tx1">
                  <a:lumMod val="65000"/>
                  <a:lumOff val="35000"/>
                </a:schemeClr>
              </a:solidFill>
              <a:latin typeface="+中文正文" charset="0"/>
            </a:endParaRPr>
          </a:p>
        </p:txBody>
      </p:sp>
      <p:sp>
        <p:nvSpPr>
          <p:cNvPr id="1049330"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32"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34"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07"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36"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案例三：概率统计问题解决</a:t>
            </a:r>
            <a:endParaRPr lang="zh-CN" altLang="en-US">
              <a:solidFill>
                <a:schemeClr val="tx1">
                  <a:lumMod val="65000"/>
                  <a:lumOff val="35000"/>
                </a:schemeClr>
              </a:solidFill>
              <a:latin typeface="+中文正文" charset="0"/>
            </a:endParaRPr>
          </a:p>
        </p:txBody>
      </p:sp>
      <p:sp>
        <p:nvSpPr>
          <p:cNvPr id="1049338"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40"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42"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09"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44"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案例四：数列问题解决</a:t>
            </a:r>
            <a:endParaRPr lang="zh-CN" altLang="en-US">
              <a:solidFill>
                <a:schemeClr val="tx1">
                  <a:lumMod val="65000"/>
                  <a:lumOff val="35000"/>
                </a:schemeClr>
              </a:solidFill>
              <a:latin typeface="+中文正文" charset="0"/>
            </a:endParaRPr>
          </a:p>
        </p:txBody>
      </p:sp>
      <p:sp>
        <p:nvSpPr>
          <p:cNvPr id="1049346"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29" name=""/>
        <p:cNvGrpSpPr/>
        <p:nvPr/>
      </p:nvGrpSpPr>
      <p:grpSpPr>
        <a:xfrm>
          <a:off x="0" y="0"/>
          <a:ext cx="0" cy="0"/>
        </a:xfrm>
      </p:grpSpPr>
      <p:sp>
        <p:nvSpPr>
          <p:cNvPr id="1049386" name="文本占位符 4"/>
          <p:cNvSpPr>
            <a:spLocks noGrp="1"/>
          </p:cNvSpPr>
          <p:nvPr>
            <p:ph type="body" idx="2"/>
            <p:custDataLst>
              <p:tags r:id="rId2"/>
            </p:custDataLst>
          </p:nvPr>
        </p:nvSpPr>
        <p:spPr/>
        <p:txBody>
          <a:bodyPr/>
          <a:lstStyle/>
          <a:p>
            <a:r>
              <a:rPr lang="zh-CN" altLang="en-US"/>
              <a:t>Part Three</a:t>
            </a:r>
            <a:endParaRPr lang="zh-CN" altLang="en-US"/>
          </a:p>
        </p:txBody>
      </p:sp>
      <p:sp>
        <p:nvSpPr>
          <p:cNvPr id="1049388" name="标题 5"/>
          <p:cNvSpPr>
            <a:spLocks noGrp="1"/>
          </p:cNvSpPr>
          <p:nvPr>
            <p:ph type="title" idx="1"/>
            <p:custDataLst>
              <p:tags r:id="rId3"/>
            </p:custDataLst>
          </p:nvPr>
        </p:nvSpPr>
        <p:spPr/>
        <p:txBody>
          <a:bodyPr>
            <a:normAutofit fontScale="90000"/>
          </a:bodyPr>
          <a:lstStyle/>
          <a:p>
            <a:r>
              <a:rPr lang="zh-CN" altLang="en-US"/>
              <a:t>思维导图在数学思维拓展训练中的应用</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24" name="标题 2"/>
          <p:cNvSpPr>
            <a:spLocks noGrp="1"/>
          </p:cNvSpPr>
          <p:nvPr>
            <p:ph type="title" idx="1"/>
          </p:nvPr>
        </p:nvSpPr>
        <p:spPr/>
        <p:txBody>
          <a:bodyPr/>
          <a:lstStyle/>
          <a:p>
            <a:r>
              <a:rPr lang="zh-CN" altLang="en-US"/>
              <a:t>思维导图的定义和重要性</a:t>
            </a:r>
            <a:endParaRPr lang="zh-CN" altLang="en-US"/>
          </a:p>
        </p:txBody>
      </p:sp>
      <p:sp>
        <p:nvSpPr>
          <p:cNvPr id="104942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思维导图的定义：一种图形化表达知识和思维方式的工具，通过树状结构呈现信息的层次关系。</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思维导图在数学思维拓展训练中的应用：帮助学生建立知识体系、培养逻辑思维和问题解决能力。</a:t>
            </a:r>
            <a:endParaRPr sz="2000" err="1">
              <a:solidFill>
                <a:schemeClr val="tx1">
                  <a:lumMod val="75000"/>
                  <a:lumOff val="25000"/>
                </a:schemeClr>
              </a:solidFill>
              <a:latin typeface="+mn-ea"/>
              <a:ea typeface="+mn-ea"/>
              <a:cs typeface="+mn-ea"/>
              <a:sym typeface="+mn-lt"/>
            </a:endParaRPr>
          </a:p>
        </p:txBody>
      </p:sp>
      <p:sp>
        <p:nvSpPr>
          <p:cNvPr id="104944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5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思维导图的优势：直观易懂、操作简单、适应性强。</a:t>
            </a:r>
            <a:endParaRPr err="1">
              <a:solidFill>
                <a:schemeClr val="tx1">
                  <a:lumMod val="75000"/>
                  <a:lumOff val="25000"/>
                </a:schemeClr>
              </a:solidFill>
              <a:latin typeface="+mn-ea"/>
              <a:ea typeface="+mn-ea"/>
              <a:cs typeface="+mn-ea"/>
              <a:sym typeface="+mn-lt"/>
            </a:endParaRPr>
          </a:p>
        </p:txBody>
      </p:sp>
      <p:sp>
        <p:nvSpPr>
          <p:cNvPr id="104946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思维导图的重要性：有助于提高学习效率、增强记忆力、激发创造力。</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04" name="标题 2"/>
          <p:cNvSpPr>
            <a:spLocks noGrp="1"/>
          </p:cNvSpPr>
          <p:nvPr>
            <p:ph type="title" idx="1"/>
          </p:nvPr>
        </p:nvSpPr>
        <p:spPr/>
        <p:txBody>
          <a:bodyPr/>
          <a:lstStyle/>
          <a:p>
            <a:r>
              <a:rPr lang="zh-CN" altLang="en-US"/>
              <a:t>思维导图的制作步骤和方法</a:t>
            </a:r>
            <a:endParaRPr lang="zh-CN" altLang="en-US"/>
          </a:p>
        </p:txBody>
      </p:sp>
      <p:sp>
        <p:nvSpPr>
          <p:cNvPr id="104950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0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1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1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1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1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1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2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2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2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3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3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4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4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确定中心主题：明确思维导图的中心主题，将其作为思维导图的起点。</a:t>
            </a:r>
            <a:endParaRPr lang="zh-CN" altLang="en-US" sz="1200" spc="150">
              <a:solidFill>
                <a:schemeClr val="tx1">
                  <a:lumMod val="65000"/>
                  <a:lumOff val="35000"/>
                </a:schemeClr>
              </a:solidFill>
              <a:latin typeface="+mn-ea"/>
              <a:sym typeface="+mn-ea"/>
            </a:endParaRPr>
          </a:p>
        </p:txBody>
      </p:sp>
      <p:sp>
        <p:nvSpPr>
          <p:cNvPr id="104954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调整布局：根据需要调整思维导图的布局，使其更加美观和易于阅读。</a:t>
            </a:r>
            <a:endParaRPr lang="zh-CN" altLang="en-US" sz="1200" spc="150">
              <a:solidFill>
                <a:schemeClr val="tx1">
                  <a:lumMod val="65000"/>
                  <a:lumOff val="35000"/>
                </a:schemeClr>
              </a:solidFill>
              <a:latin typeface="+mn-ea"/>
              <a:sym typeface="+mn-ea"/>
            </a:endParaRPr>
          </a:p>
        </p:txBody>
      </p:sp>
      <p:sp>
        <p:nvSpPr>
          <p:cNvPr id="1049546" name="正文"/>
          <p:cNvSpPr txBox="1"/>
          <p:nvPr>
            <p:custDataLst>
              <p:tags r:id="rId29"/>
            </p:custDataLst>
          </p:nvPr>
        </p:nvSpPr>
        <p:spPr>
          <a:xfrm>
            <a:off x="7890265" y="2538063"/>
            <a:ext cx="2158097" cy="808877"/>
          </a:xfrm>
          <a:prstGeom prst="rect">
            <a:avLst/>
          </a:prstGeom>
          <a:noFill/>
        </p:spPr>
        <p:txBody>
          <a:bodyPr wrap="square" lIns="0" tIns="0" rIns="0" bIns="0" rtlCol="0" anchor="t" anchorCtr="0">
            <a:normAutofit fontScale="916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使用图形和颜色：使用图形和颜色来增加思维导图的视觉效果，使其更易于理解和记忆。</a:t>
            </a:r>
            <a:endParaRPr lang="zh-CN" altLang="en-US" sz="1200" spc="150">
              <a:solidFill>
                <a:schemeClr val="tx1">
                  <a:lumMod val="65000"/>
                  <a:lumOff val="35000"/>
                </a:schemeClr>
              </a:solidFill>
              <a:latin typeface="+mn-ea"/>
              <a:sym typeface="+mn-ea"/>
            </a:endParaRPr>
          </a:p>
        </p:txBody>
      </p:sp>
      <p:sp>
        <p:nvSpPr>
          <p:cNvPr id="1049548" name="正文"/>
          <p:cNvSpPr txBox="1"/>
          <p:nvPr>
            <p:custDataLst>
              <p:tags r:id="rId30"/>
            </p:custDataLst>
          </p:nvPr>
        </p:nvSpPr>
        <p:spPr>
          <a:xfrm>
            <a:off x="2136402" y="2538063"/>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确定分支：根据中心主题确定主要分支，再根据主要分支确定次要分支。</a:t>
            </a:r>
            <a:endParaRPr lang="zh-CN" altLang="en-US" sz="1200" spc="150">
              <a:solidFill>
                <a:schemeClr val="tx1">
                  <a:lumMod val="65000"/>
                  <a:lumOff val="35000"/>
                </a:schemeClr>
              </a:solidFill>
              <a:latin typeface="+mn-ea"/>
              <a:sym typeface="+mn-ea"/>
            </a:endParaRPr>
          </a:p>
        </p:txBody>
      </p:sp>
      <p:sp>
        <p:nvSpPr>
          <p:cNvPr id="1049550" name="正文"/>
          <p:cNvSpPr txBox="1"/>
          <p:nvPr>
            <p:custDataLst>
              <p:tags r:id="rId31"/>
            </p:custDataLst>
          </p:nvPr>
        </p:nvSpPr>
        <p:spPr>
          <a:xfrm>
            <a:off x="5013987"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添加内容：在每个分支下添加相应的内容，确保内容与分支主题相关。</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https://d.book118.com/677033134023006050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 标题"/>
  <p:tag name="KSO_WM_UNIT_TYPE" val="a"/>
  <p:tag name="KSO_WM_UNIT_VALUE" val="10"/>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a*1"/>
  <p:tag name="KSO_WM_UNIT_INDEX" val="1"/>
  <p:tag name="KSO_WM_UNIT_ISCONTENTSTITLE" val="0"/>
  <p:tag name="KSO_WM_UNIT_ISNUMDGMTITLE" val="0"/>
  <p:tag name="KSO_WM_UNIT_LAYERLEVEL" val="1"/>
  <p:tag name="KSO_WM_UNIT_NOCLEAR" val="0"/>
  <p:tag name="KSO_WM_UNIT_PRESET_TEXT" val="添加 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249&quot;,&quot;top&quot;:&quot;62.3&quot;,&quot;width&quot;:&quot;455.55&quot;,&quot;height&quot;:&quot;339.3&quot;}"/>
  <p:tag name="KSO_WM_SLIDE_ID" val="custom20230287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1_1"/>
  <p:tag name="KSO_WM_UNIT_INDEX" val="1_1_1"/>
  <p:tag name="KSO_WM_UNIT_LAYERLEVEL" val="1_1_1"/>
  <p:tag name="KSO_WM_UNIT_PRESET_TEXT" val="Part One."/>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1_2"/>
  <p:tag name="KSO_WM_UNIT_INDEX" val="1_1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2_1"/>
  <p:tag name="KSO_WM_UNIT_INDEX" val="1_2_1"/>
  <p:tag name="KSO_WM_UNIT_LAYERLEVEL" val="1_1_1"/>
  <p:tag name="KSO_WM_UNIT_PRESET_TEXT" val="Part Two."/>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2_2"/>
  <p:tag name="KSO_WM_UNIT_INDEX" val="1_2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3_1"/>
  <p:tag name="KSO_WM_UNIT_INDEX" val="1_3_1"/>
  <p:tag name="KSO_WM_UNIT_LAYERLEVEL" val="1_1_1"/>
  <p:tag name="KSO_WM_UNIT_PRESET_TEXT" val="Part Three."/>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3_2"/>
  <p:tag name="KSO_WM_UNIT_INDEX" val="1_3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4_1"/>
  <p:tag name="KSO_WM_UNIT_INDEX" val="1_4_1"/>
  <p:tag name="KSO_WM_UNIT_LAYERLEVEL" val="1_1_1"/>
  <p:tag name="KSO_WM_UNIT_PRESET_TEXT" val="Part Four."/>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4_2"/>
  <p:tag name="KSO_WM_UNIT_INDEX" val="1_4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5_1"/>
  <p:tag name="KSO_WM_UNIT_INDEX" val="1_5_1"/>
  <p:tag name="KSO_WM_UNIT_LAYERLEVEL" val="1_1_1"/>
  <p:tag name="KSO_WM_UNIT_PRESET_TEXT" val="Part Five."/>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5_2"/>
  <p:tag name="KSO_WM_UNIT_INDEX" val="1_5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6_1"/>
  <p:tag name="KSO_WM_UNIT_INDEX" val="1_6_1"/>
  <p:tag name="KSO_WM_UNIT_LAYERLEVEL" val="1_1_1"/>
  <p:tag name="KSO_WM_UNIT_PRESET_TEXT" val="Part Six."/>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6_2"/>
  <p:tag name="KSO_WM_UNIT_INDEX" val="1_6_2"/>
  <p:tag name="KSO_WM_UNIT_LAYERLEVEL" val="1_1_1"/>
  <p:tag name="KSO_WM_UNIT_TYPE" val="l_h_i"/>
</p:tagLst>
</file>

<file path=ppt/tags/tag108.xml><?xml version="1.0" encoding="utf-8"?>
<p:tagLst xmlns:p="http://schemas.openxmlformats.org/presentationml/2006/main">
  <p:tag name="KSO_WM_BEAUTIFY_FLAG" val="#wm#"/>
  <p:tag name="KSO_WM_DIAGRAM_GROUP_CODE" val="l1-1"/>
  <p:tag name="KSO_WM_SLIDE_DIAGTYPE" val="l"/>
  <p:tag name="KSO_WM_SLIDE_ID" val="custom20230287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One"/>
  <p:tag name="KSO_WM_UNIT_TYPE" val="e"/>
  <p:tag name="KSO_WM_UNIT_VALUE" val="6"/>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1.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wo"/>
  <p:tag name="KSO_WM_UNIT_TYPE" val="e"/>
  <p:tag name="KSO_WM_UNIT_VALUE" val="6"/>
</p:tagLst>
</file>

<file path=ppt/tags/tag161.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2.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1_1"/>
  <p:tag name="KSO_WM_UNIT_INDEX" val="1_1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1_1"/>
  <p:tag name="KSO_WM_UNIT_INDEX" val="1_1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2_1"/>
  <p:tag name="KSO_WM_UNIT_INDEX" val="1_2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2_1"/>
  <p:tag name="KSO_WM_UNIT_INDEX" val="1_2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3_1"/>
  <p:tag name="KSO_WM_UNIT_INDEX" val="1_3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4_1"/>
  <p:tag name="KSO_WM_UNIT_INDEX" val="1_4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4_1"/>
  <p:tag name="KSO_WM_UNIT_INDEX" val="1_4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5_1"/>
  <p:tag name="KSO_WM_UNIT_INDEX" val="1_5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5_1"/>
  <p:tag name="KSO_WM_UNIT_INDEX" val="1_5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6_1"/>
  <p:tag name="KSO_WM_UNIT_INDEX" val="1_6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6_1"/>
  <p:tag name="KSO_WM_UNIT_INDEX" val="1_6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hree"/>
  <p:tag name="KSO_WM_UNIT_TYPE" val="e"/>
  <p:tag name="KSO_WM_UNIT_VALUE" val="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2.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
  <p:tag name="KSO_WM_UNIT_INDEX" val="1_1"/>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
  <p:tag name="KSO_WM_UNIT_INDEX" val="1_2"/>
  <p:tag name="KSO_WM_UNIT_LAYERLEVEL" val="1_1"/>
  <p:tag name="KSO_WM_UNIT_LINE_FORE_SCHEMECOLOR_INDEX" val="5"/>
  <p:tag name="KSO_WM_UNIT_TYPE" val="l_i"/>
</p:tagLst>
</file>

<file path=ppt/tags/tag2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3"/>
  <p:tag name="KSO_WM_UNIT_INDEX" val="1_3"/>
  <p:tag name="KSO_WM_UNIT_LAYERLEVEL" val="1_1"/>
  <p:tag name="KSO_WM_UNIT_TYPE" val="l_i"/>
</p:tagLst>
</file>

<file path=ppt/tags/tag2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4"/>
  <p:tag name="KSO_WM_UNIT_INDEX" val="1_4"/>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5"/>
  <p:tag name="KSO_WM_UNIT_INDEX" val="1_5"/>
  <p:tag name="KSO_WM_UNIT_LAYERLEVEL" val="1_1"/>
  <p:tag name="KSO_WM_UNIT_TYPE" val="l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6"/>
  <p:tag name="KSO_WM_UNIT_INDEX" val="1_6"/>
  <p:tag name="KSO_WM_UNIT_LAYERLEVEL" val="1_1"/>
  <p:tag name="KSO_WM_UNIT_TYPE" val="l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7"/>
  <p:tag name="KSO_WM_UNIT_INDEX" val="1_7"/>
  <p:tag name="KSO_WM_UNIT_LAYERLEVEL" val="1_1"/>
  <p:tag name="KSO_WM_UNIT_LINE_FORE_SCHEMECOLOR_INDEX" val="5"/>
  <p:tag name="KSO_WM_UNIT_TYPE" val="l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8"/>
  <p:tag name="KSO_WM_UNIT_INDEX" val="1_8"/>
  <p:tag name="KSO_WM_UNIT_LAYERLEVEL" val="1_1"/>
  <p:tag name="KSO_WM_UNIT_LINE_FORE_SCHEMECOLOR_INDEX" val="5"/>
  <p:tag name="KSO_WM_UNIT_TYPE" val="l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9"/>
  <p:tag name="KSO_WM_UNIT_INDEX" val="1_9"/>
  <p:tag name="KSO_WM_UNIT_LAYERLEVEL" val="1_1"/>
  <p:tag name="KSO_WM_UNIT_LINE_FORE_SCHEMECOLOR_INDEX" val="5"/>
  <p:tag name="KSO_WM_UNIT_TYPE" val="l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0"/>
  <p:tag name="KSO_WM_UNIT_INDEX" val="1_10"/>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1"/>
  <p:tag name="KSO_WM_UNIT_INDEX" val="1_11"/>
  <p:tag name="KSO_WM_UNIT_LAYERLEVEL" val="1_1"/>
  <p:tag name="KSO_WM_UNIT_LINE_FORE_SCHEMECOLOR_INDEX" val="5"/>
  <p:tag name="KSO_WM_UNIT_TYPE" val="l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2"/>
  <p:tag name="KSO_WM_UNIT_INDEX" val="1_12"/>
  <p:tag name="KSO_WM_UNIT_LAYERLEVEL" val="1_1"/>
  <p:tag name="KSO_WM_UNIT_TYPE" val="l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3"/>
  <p:tag name="KSO_WM_UNIT_INDEX" val="1_13"/>
  <p:tag name="KSO_WM_UNIT_LAYERLEVEL" val="1_1"/>
  <p:tag name="KSO_WM_UNIT_TYPE" val="l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4"/>
  <p:tag name="KSO_WM_UNIT_INDEX" val="1_14"/>
  <p:tag name="KSO_WM_UNIT_LAYERLEVEL" val="1_1"/>
  <p:tag name="KSO_WM_UNIT_LINE_FORE_SCHEMECOLOR_INDEX" val="5"/>
  <p:tag name="KSO_WM_UNIT_TYPE" val="l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5"/>
  <p:tag name="KSO_WM_UNIT_INDEX" val="1_15"/>
  <p:tag name="KSO_WM_UNIT_LAYERLEVEL" val="1_1"/>
  <p:tag name="KSO_WM_UNIT_LINE_FORE_SCHEMECOLOR_INDEX" val="5"/>
  <p:tag name="KSO_WM_UNIT_TYPE" val="l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6"/>
  <p:tag name="KSO_WM_UNIT_INDEX" val="1_16"/>
  <p:tag name="KSO_WM_UNIT_LAYERLEVEL" val="1_1"/>
  <p:tag name="KSO_WM_UNIT_LINE_FORE_SCHEMECOLOR_INDEX" val="5"/>
  <p:tag name="KSO_WM_UNIT_TYPE" val="l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7"/>
  <p:tag name="KSO_WM_UNIT_INDEX" val="1_17"/>
  <p:tag name="KSO_WM_UNIT_LAYERLEVEL" val="1_1"/>
  <p:tag name="KSO_WM_UNIT_TYPE" val="l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8"/>
  <p:tag name="KSO_WM_UNIT_INDEX" val="1_18"/>
  <p:tag name="KSO_WM_UNIT_LAYERLEVEL" val="1_1"/>
  <p:tag name="KSO_WM_UNIT_LINE_FORE_SCHEMECOLOR_INDEX" val="5"/>
  <p:tag name="KSO_WM_UNIT_TYPE" val="l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9"/>
  <p:tag name="KSO_WM_UNIT_INDEX" val="1_19"/>
  <p:tag name="KSO_WM_UNIT_LAYERLEVEL" val="1_1"/>
  <p:tag name="KSO_WM_UNIT_TYPE" val="l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0"/>
  <p:tag name="KSO_WM_UNIT_INDEX" val="1_20"/>
  <p:tag name="KSO_WM_UNIT_LAYERLEVEL" val="1_1"/>
  <p:tag name="KSO_WM_UNIT_LINE_FORE_SCHEMECOLOR_INDEX" val="5"/>
  <p:tag name="KSO_WM_UNIT_TYPE" val="l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1"/>
  <p:tag name="KSO_WM_UNIT_INDEX" val="1_21"/>
  <p:tag name="KSO_WM_UNIT_LAYERLEVEL" val="1_1"/>
  <p:tag name="KSO_WM_UNIT_TYPE" val="l_i"/>
</p:tagLst>
</file>

<file path=ppt/tags/tag27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2"/>
  <p:tag name="KSO_WM_UNIT_INDEX" val="1_22"/>
  <p:tag name="KSO_WM_UNIT_LAYERLEVEL" val="1_1"/>
  <p:tag name="KSO_WM_UNIT_TYPE" val="l_i"/>
</p:tagLst>
</file>

<file path=ppt/tags/tag27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3"/>
  <p:tag name="KSO_WM_UNIT_INDEX" val="1_23"/>
  <p:tag name="KSO_WM_UNIT_LAYERLEVEL" val="1_1"/>
  <p:tag name="KSO_WM_UNIT_TYPE" val="l_i"/>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4"/>
  <p:tag name="KSO_WM_UNIT_INDEX" val="1_24"/>
  <p:tag name="KSO_WM_UNIT_LAYERLEVEL" val="1_1"/>
  <p:tag name="KSO_WM_UNIT_TYPE" val="l_i"/>
</p:tagLst>
</file>

<file path=ppt/tags/tag27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5"/>
  <p:tag name="KSO_WM_UNIT_INDEX" val="1_25"/>
  <p:tag name="KSO_WM_UNIT_LAYERLEVEL" val="1_1"/>
  <p:tag name="KSO_WM_UNIT_TYPE" val="l_i"/>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603A33"/>
      </a:dk2>
      <a:lt2>
        <a:srgbClr val="FFFBEF"/>
      </a:lt2>
      <a:accent1>
        <a:srgbClr val="EE595D"/>
      </a:accent1>
      <a:accent2>
        <a:srgbClr val="428894"/>
      </a:accent2>
      <a:accent3>
        <a:srgbClr val="F48562"/>
      </a:accent3>
      <a:accent4>
        <a:srgbClr val="F7A56D"/>
      </a:accent4>
      <a:accent5>
        <a:srgbClr val="FCC378"/>
      </a:accent5>
      <a:accent6>
        <a:srgbClr val="FCD36C"/>
      </a:accent6>
      <a:hlink>
        <a:srgbClr val="0563C1"/>
      </a:hlink>
      <a:folHlink>
        <a:srgbClr val="954F72"/>
      </a:folHlink>
    </a:clrScheme>
    <a:fontScheme name="稻壳儿-常规宋体05">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accent2"/>
          </a:solid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汉仪书宋二简</vt:lpstr>
      <vt:lpstr>MiSans Normal</vt:lpstr>
      <vt:lpstr>Wingdings</vt:lpstr>
      <vt:lpstr>宋体</vt:lpstr>
      <vt:lpstr>微软雅黑</vt:lpstr>
      <vt:lpstr>+中文正文</vt:lpstr>
      <vt:lpstr>Office Theme</vt:lpstr>
      <vt:lpstr>数学思维拓展训练</vt:lpstr>
      <vt:lpstr>目录</vt:lpstr>
      <vt:lpstr>数学思维拓展训练的重要性</vt:lpstr>
      <vt:lpstr>培养创新思维</vt:lpstr>
      <vt:lpstr>提升解决问题的能力</vt:lpstr>
      <vt:lpstr>增强学生的综合素质</vt:lpstr>
      <vt:lpstr>问题解决在数学思维拓展训练中的应用</vt:lpstr>
      <vt:lpstr>问题解决的定义和重要性</vt:lpstr>
      <vt:lpstr>问题解决的步骤和方法</vt:lpstr>
      <vt:lpstr>问题解决在数学思维拓展训练中的实践案例</vt:lpstr>
      <vt:lpstr>思维导图在数学思维拓展训练中的应用</vt:lpstr>
      <vt:lpstr>思维导图的定义和重要性</vt:lpstr>
      <vt:lpstr>思维导图的制作步骤和方法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2024-09-22T14:37:29.942</cp:lastPrinted>
  <dcterms:created xsi:type="dcterms:W3CDTF">2024-09-22T06:37:29Z</dcterms:created>
  <dcterms:modified xsi:type="dcterms:W3CDTF">2024-09-22T06:37:32Z</dcterms:modified>
</cp:coreProperties>
</file>