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FE49D4-6F05-4E3D-BA0A-8440E78BEB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0D65CD-8822-40F8-B48D-B7251E9235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72F686-8201-4960-BE55-D64179EB18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30903C-2367-414C-9496-5CF4A6DA9F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C43AA8-7368-4CE0-9640-E8D1D45BB2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8922F1-2A88-4280-B18E-628A22BBFB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33027F-278B-4EA4-838D-3B2FE04FBF6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49F6F9-A99A-419E-AB31-701A341D88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1B5878-A146-488B-85E0-08A443BC88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5AFBC5-5C45-4C7A-B046-2F80E405D8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CCD481-F562-4476-85EF-80BDA6A87D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703604314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《附带民事诉讼》课件</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附带民事诉讼概述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附带民事诉讼的提起</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附带民事诉讼的赔偿范围</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附带民事诉讼的赔偿责任</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附带民事诉讼的案例分析</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附带民事诉讼概述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附带民事诉讼的被告</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只能是刑事案件中的被告人。</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附带民事诉讼</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指在刑事诉讼过程中，在刑事案件审结后，被害人因被告人的犯罪行为而遭受物质损失，在刑事诉讼过程中依法向法院提起的民事诉讼。</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附带民事诉讼的本质</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是一种民事诉讼，其目的是为了解决因犯罪行为导致的民事纠纷。</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附带民事诉讼的原告</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只能是刑事案件中的被害人。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附带民事诉讼的定义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822" r="882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附带民事诉讼与刑事诉讼密切相关，通常在刑事案件审结后提起。</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与刑事诉讼的关联性</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赔偿范围仅限于因犯罪行为导致的物质损失，不包括精神损害赔偿。</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赔偿范围有限</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在附带民事诉讼中，被告人需对自己的主张承担举证责任。</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举证责任倒置</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赔偿数额的计算依据是实际损失，不包括预期利益的损失。</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赔偿数额计算</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附带民事诉讼的特点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899" b="108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573" b="1057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7477" b="1747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附带民事诉讼的意义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保障被害人的合法权益</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通过附带民事诉讼，被害人可以获得经济赔偿，保障其合法权益。</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提高司法效率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附带民事诉讼与刑事诉讼合并审理，有利于提高司法效率。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促进社会矛盾化解</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附带民事诉讼有助于解决因犯罪行为引发的社会矛盾，促进社会和谐。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附带民事诉讼的提起</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刑事案件发生后，民事权利受到侵害的被害人可以在刑事诉讼过程中或者刑事诉讼结束后的一定期限内提起附带民事诉讼。</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时间条件</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被害人死亡或者丧失行为能力的，其法定代理人、近亲属可以提起附带民事诉讼。</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主体条件</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附带民事诉讼应当在刑事案件立案后第一审判决宣告之前提起。</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管辖法院</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被害人因犯罪行为遭受的物质损失，包括已经遭受的实际损失和必然遭受的损失。</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赔偿范围</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提起附带民事诉讼的条件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提起附带民事诉讼的程序</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起诉方式</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被害人可以单独提起附带民事诉讼，也可以在刑事案件起诉时一并提起附带民事诉讼。</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证据要求</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被害人提起附带民事诉讼时，应当提供相关证据证明其遭受的物质损失。</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审理程序</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附带民事诉讼应当与刑事案件一并审判，但为了防止刑事案件审判的过分延迟，也可以在刑事案件审判后审理。</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判决执行</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附带民事诉讼作出的判决、裁定，如果被害人和被告人在上诉期内均未上诉，则判决、裁定生效，具有强制执行力。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708618" y="1482757"/>
            <a:ext cx="776002" cy="766477"/>
            <a:chOff x="5708618" y="1482757"/>
            <a:chExt cx="776002" cy="766477"/>
          </a:xfrm>
        </p:grpSpPr>
        <p:sp>
          <p:nvSpPr>
            <p:cNvPr id="3" name="TextBox 3"/>
            <p:cNvSpPr txBox="1"/>
            <p:nvPr/>
          </p:nvSpPr>
          <p:spPr>
            <a:xfrm>
              <a:off x="5708618" y="1482757"/>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100">
                  <a:solidFill>
                    <a:schemeClr val="lt1">
                      <a:alpha val="100000"/>
                    </a:schemeClr>
                  </a:solidFill>
                  <a:latin typeface="微软雅黑"/>
                  <a:ea typeface="微软雅黑"/>
                  <a:cs typeface="微软雅黑"/>
                </a:rPr>
                <a:t>输入</a:t>
              </a:r>
            </a:p>
            <a:p>
              <a:pPr algn="ctr">
                <a:lnSpc>
                  <a:spcPct val="80000"/>
                </a:lnSpc>
              </a:pPr>
              <a:r>
                <a:rPr lang="en-US" sz="2100">
                  <a:solidFill>
                    <a:schemeClr val="lt1">
                      <a:alpha val="100000"/>
                    </a:schemeClr>
                  </a:solidFill>
                  <a:latin typeface="微软雅黑"/>
                  <a:ea typeface="微软雅黑"/>
                  <a:cs typeface="微软雅黑"/>
                </a:rPr>
                <a:t>标题</a:t>
              </a:r>
            </a:p>
          </p:txBody>
        </p:sp>
      </p:grpSp>
      <p:grpSp>
        <p:nvGrpSpPr>
          <p:cNvPr id="4" name="Group 4"/>
          <p:cNvGrpSpPr/>
          <p:nvPr/>
        </p:nvGrpSpPr>
        <p:grpSpPr>
          <a:xfrm>
            <a:off x="5311711" y="2857500"/>
            <a:ext cx="1569720" cy="1569720"/>
            <a:chOff x="5311711" y="2857500"/>
            <a:chExt cx="1569720" cy="1569720"/>
          </a:xfrm>
        </p:grpSpPr>
        <p:sp>
          <p:nvSpPr>
            <p:cNvPr id="5" name="AutoShape 5"/>
            <p:cNvSpPr/>
            <p:nvPr/>
          </p:nvSpPr>
          <p:spPr>
            <a:xfrm>
              <a:off x="5311711" y="2857500"/>
              <a:ext cx="1569720" cy="156972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08618" y="3289935"/>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7016823" y="3022761"/>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5424910" y="1465304"/>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471779" y="1727808"/>
            <a:ext cx="1249680" cy="7391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alpha val="100000"/>
                  </a:srgbClr>
                </a:solidFill>
                <a:latin typeface="Microsoft Yahei"/>
                <a:ea typeface="Microsoft Yahei"/>
                <a:cs typeface="Microsoft Yahei"/>
              </a:rPr>
              <a:t>赔偿标准</a:t>
            </a:r>
          </a:p>
        </p:txBody>
      </p:sp>
      <p:sp>
        <p:nvSpPr>
          <p:cNvPr id="10" name="AutoShape 10"/>
          <p:cNvSpPr/>
          <p:nvPr/>
        </p:nvSpPr>
        <p:spPr>
          <a:xfrm>
            <a:off x="2976282" y="3010286"/>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3535932" y="3272423"/>
            <a:ext cx="1249680" cy="73987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alpha val="100000"/>
                  </a:srgbClr>
                </a:solidFill>
                <a:latin typeface="Microsoft Yahei"/>
                <a:ea typeface="Microsoft Yahei"/>
                <a:cs typeface="Microsoft Yahei"/>
              </a:rPr>
              <a:t>赔偿范围</a:t>
            </a:r>
          </a:p>
        </p:txBody>
      </p:sp>
      <p:sp>
        <p:nvSpPr>
          <p:cNvPr id="12" name="AutoShape 12"/>
          <p:cNvSpPr/>
          <p:nvPr/>
        </p:nvSpPr>
        <p:spPr>
          <a:xfrm rot="5400000">
            <a:off x="5426875" y="4603872"/>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提起附带民事诉讼的注意事项</a:t>
              </a:r>
            </a:p>
          </p:txBody>
        </p:sp>
      </p:grpSp>
      <p:sp>
        <p:nvSpPr>
          <p:cNvPr id="35" name="TextBox 35"/>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被害人不能对精神损失提出附带民事诉讼，只能对物质损失提出赔偿要求。</a:t>
            </a:r>
          </a:p>
        </p:txBody>
      </p:sp>
      <p:sp>
        <p:nvSpPr>
          <p:cNvPr id="36" name="TextBox 36"/>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被害人应当在刑事案件立案后第一审判决宣告前提出附带民事诉讼，逾期提出的，人民法院不予受理。</a:t>
            </a:r>
          </a:p>
        </p:txBody>
      </p:sp>
      <p:sp>
        <p:nvSpPr>
          <p:cNvPr id="37" name="TextBox 37"/>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被告人被判处刑罚后，仍应当承担赔偿责任。如果被告人没有财产可供执行的，应当依法中止执行，待被告人有财产可供执行时再恢复执行。</a:t>
            </a:r>
          </a:p>
        </p:txBody>
      </p:sp>
      <p:sp>
        <p:nvSpPr>
          <p:cNvPr id="38" name="TextBox 38"/>
          <p:cNvSpPr txBox="1"/>
          <p:nvPr/>
        </p:nvSpPr>
        <p:spPr>
          <a:xfrm>
            <a:off x="6996028"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赔偿标准应当按照刑事案件发生时的市场价格计算，无法确定市场价格的，可以按照被告人被抓获时的价格计算。</a:t>
            </a:r>
          </a:p>
        </p:txBody>
      </p:sp>
      <p:sp>
        <p:nvSpPr>
          <p:cNvPr id="39" name="TextBox 39"/>
          <p:cNvSpPr txBox="1"/>
          <p:nvPr/>
        </p:nvSpPr>
        <p:spPr>
          <a:xfrm>
            <a:off x="5471779" y="4866009"/>
            <a:ext cx="1249680" cy="73987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alpha val="100000"/>
                  </a:srgbClr>
                </a:solidFill>
                <a:latin typeface="Microsoft Yahei"/>
                <a:ea typeface="Microsoft Yahei"/>
                <a:cs typeface="Microsoft Yahei"/>
              </a:rPr>
              <a:t>诉讼时效</a:t>
            </a:r>
          </a:p>
        </p:txBody>
      </p:sp>
      <p:sp>
        <p:nvSpPr>
          <p:cNvPr id="40" name="TextBox 40"/>
          <p:cNvSpPr txBox="1"/>
          <p:nvPr/>
        </p:nvSpPr>
        <p:spPr>
          <a:xfrm>
            <a:off x="7502598" y="3272423"/>
            <a:ext cx="1249680" cy="73987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alpha val="100000"/>
                  </a:srgbClr>
                </a:solidFill>
                <a:latin typeface="Microsoft Yahei"/>
                <a:ea typeface="Microsoft Yahei"/>
                <a:cs typeface="Microsoft Yahei"/>
              </a:rPr>
              <a:t>赔偿责任</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附带民事诉讼的赔偿范围</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https://d.book118.com/677036043143006030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2024-09-02T13:19:10.874</cp:lastPrinted>
  <dcterms:created xsi:type="dcterms:W3CDTF">2024-09-02T05:19:10Z</dcterms:created>
  <dcterms:modified xsi:type="dcterms:W3CDTF">2024-09-02T05:19:12Z</dcterms:modified>
</cp:coreProperties>
</file>