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9" r:id="rId34"/>
    <p:sldId id="351" r:id="rId35"/>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D7AC3CCA-C797-4891-BE02-D94E43425B78}" styleName="Medium Style 4">
    <a:wholeTbl>
      <a:tcTxStyle>
        <a:fontRef idx="minor"/>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fill>
          <a:solidFill>
            <a:schemeClr val="dk1">
              <a:tint val="40000"/>
            </a:schemeClr>
          </a:solidFill>
        </a:fill>
      </a:tcStyle>
    </a:band1H>
    <a:band1V>
      <a:tcStyle>
        <a:fill>
          <a:solidFill>
            <a:schemeClr val="dk1">
              <a:tint val="40000"/>
            </a:schemeClr>
          </a:solidFill>
        </a:fill>
      </a:tcStyle>
    </a:band1V>
    <a:lastCol>
      <a:tcTxStyle b="on"/>
    </a:lastCol>
    <a:firstCol>
      <a:tcTxStyle b="on"/>
    </a:firstCol>
    <a:lastRow>
      <a:tcTxStyle b="on"/>
      <a:tcStyle>
        <a:tcBdr>
          <a:top>
            <a:ln w="25400" cmpd="sng">
              <a:solidFill>
                <a:schemeClr val="dk1"/>
              </a:solidFill>
            </a:ln>
          </a:top>
        </a:tcBdr>
        <a:fill>
          <a:solidFill>
            <a:schemeClr val="dk1">
              <a:tint val="20000"/>
            </a:schemeClr>
          </a:solidFill>
        </a:fill>
      </a:tcStyle>
    </a:lastRow>
    <a:firstRow>
      <a:tcTxStyle b="on"/>
      <a:tcStyle>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tags" Target="tags/tag5.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 Target="slides/slide1.xml" /><Relationship Id="rId40"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txBox="1">
            <a:spLocks noGrp="1"/>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30EFA6-C964-4668-B9DC-D315645222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2AFACC-C96D-407A-990A-C982F5F7C0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01015F-A42A-4C7F-AD75-1C9A15E9C9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88EF854-34BD-441F-9CB5-CDC4199A94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B21C7C-0174-40A4-899C-FAFD11CC88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323AC8-59E6-4458-9176-BDE1C735B47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DBF409-1375-4C82-9B82-26C6211B29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AD452D-6FE0-4061-814D-0F7286D68A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C67F60-2D28-4CF7-9732-0D0219183A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3B0AE9-0986-4CBF-A1D8-88D6A96A3D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B2FD23-355E-4134-9644-727134C130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zh-CN" altLang="en-US"/>
              <a:t>单击此处编辑母版标题样式</a:t>
            </a:r>
            <a:endParaRPr lang="en-US"/>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71BC0791-E356-4B4D-A3FE-1A1FDF083218}" type="datetimeFigureOut">
              <a:rPr lang="zh-CN" altLang="en-US"/>
              <a:t/>
            </a:fld>
            <a:endParaRPr lang="zh-CN" altLang="en-US"/>
          </a:p>
        </p:txBody>
      </p:sp>
      <p:sp>
        <p:nvSpPr>
          <p:cNvPr id="5" name="Footer Placeholder 4"/>
          <p:cNvSpPr>
            <a:spLocks noGrp="1"/>
          </p:cNvSpPr>
          <p:nvPr>
            <p:ph type="ftr" sz="quarter" idx="11"/>
          </p:nvPr>
        </p:nvSpPr>
        <p:spPr>
          <a:xfrm>
            <a:off x="2416500" y="329307"/>
            <a:ext cx="4973915" cy="309201"/>
          </a:xfrm>
        </p:spPr>
        <p:txBody>
          <a:bodyPr/>
          <a:lstStyle/>
          <a:p>
            <a:endParaRPr lang="zh-CN" altLang="en-US"/>
          </a:p>
        </p:txBody>
      </p:sp>
      <p:sp>
        <p:nvSpPr>
          <p:cNvPr id="6" name="Slide Number Placeholder 5"/>
          <p:cNvSpPr>
            <a:spLocks noGrp="1"/>
          </p:cNvSpPr>
          <p:nvPr>
            <p:ph type="sldNum" sz="quarter" idx="12"/>
          </p:nvPr>
        </p:nvSpPr>
        <p:spPr>
          <a:xfrm>
            <a:off x="1437664" y="798973"/>
            <a:ext cx="811019" cy="503578"/>
          </a:xfrm>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ncho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p:txBody>
          <a:bodyPr/>
          <a:lstStyle/>
          <a:p>
            <a:fld id="{71BC0791-E356-4B4D-A3FE-1A1FDF083218}" type="datetimeFigureOut">
              <a:rPr lang="zh-CN" altLang="en-US"/>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zh-CN" altLang="en-US"/>
              <a:t>单击此处编辑母版标题样式</a:t>
            </a:r>
            <a:endParaRPr lang="en-US"/>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71BC0791-E356-4B4D-A3FE-1A1FDF083218}" type="datetimeFigureOut">
              <a:rPr lang="zh-CN" altLang="en-US"/>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Title 1"/>
          <p:cNvSpPr>
            <a:spLocks noGrp="1"/>
          </p:cNvSpPr>
          <p:nvPr>
            <p:ph type="title"/>
          </p:nvPr>
        </p:nvSpPr>
        <p:spPr>
          <a:xfrm>
            <a:off x="1449217" y="804889"/>
            <a:ext cx="9605635" cy="1059305"/>
          </a:xfrm>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1447331" y="2010878"/>
            <a:ext cx="4645152" cy="344859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Content Placeholder 3"/>
          <p:cNvSpPr>
            <a:spLocks noGrp="1"/>
          </p:cNvSpPr>
          <p:nvPr>
            <p:ph sz="half" idx="2"/>
          </p:nvPr>
        </p:nvSpPr>
        <p:spPr>
          <a:xfrm>
            <a:off x="6413771" y="2017343"/>
            <a:ext cx="4645152" cy="344152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5" name="Date Placeholder 4"/>
          <p:cNvSpPr>
            <a:spLocks noGrp="1"/>
          </p:cNvSpPr>
          <p:nvPr>
            <p:ph type="dt" sz="half" idx="10"/>
          </p:nvPr>
        </p:nvSpPr>
        <p:spPr/>
        <p:txBody>
          <a:bodyPr/>
          <a:lstStyle/>
          <a:p>
            <a:fld id="{71BC0791-E356-4B4D-A3FE-1A1FDF083218}" type="datetimeFigureOut">
              <a:rPr lang="zh-CN" altLang="en-US"/>
              <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Title 1"/>
          <p:cNvSpPr>
            <a:spLocks noGrp="1"/>
          </p:cNvSpPr>
          <p:nvPr>
            <p:ph type="title"/>
          </p:nvPr>
        </p:nvSpPr>
        <p:spPr>
          <a:xfrm>
            <a:off x="1447191" y="804163"/>
            <a:ext cx="9607661" cy="1056319"/>
          </a:xfrm>
        </p:spPr>
        <p:txBody>
          <a:bodyPr/>
          <a:lstStyle/>
          <a:p>
            <a:r>
              <a:rPr lang="zh-CN" altLang="en-US"/>
              <a:t>单击此处编辑母版标题样式</a:t>
            </a:r>
            <a:endParaRPr lang="en-US"/>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447191" y="2824269"/>
            <a:ext cx="4645152" cy="264445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412362" y="2821491"/>
            <a:ext cx="4645152" cy="263737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7" name="Date Placeholder 6"/>
          <p:cNvSpPr>
            <a:spLocks noGrp="1"/>
          </p:cNvSpPr>
          <p:nvPr>
            <p:ph type="dt" sz="half" idx="10"/>
          </p:nvPr>
        </p:nvSpPr>
        <p:spPr/>
        <p:txBody>
          <a:bodyPr/>
          <a:lstStyle/>
          <a:p>
            <a:fld id="{71BC0791-E356-4B4D-A3FE-1A1FDF083218}" type="datetimeFigureOut">
              <a:rPr lang="zh-CN" altLang="en-US"/>
              <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71BC0791-E356-4B4D-A3FE-1A1FDF083218}" type="datetimeFigureOut">
              <a:rPr lang="zh-CN" altLang="en-US"/>
              <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71BC0791-E356-4B4D-A3FE-1A1FDF083218}" type="datetimeFigureOut">
              <a:rPr lang="zh-CN" altLang="en-US"/>
              <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zh-CN" altLang="en-US"/>
              <a:t>单击此处编辑母版标题样式</a:t>
            </a:r>
            <a:endParaRPr lang="en-US"/>
          </a:p>
        </p:txBody>
      </p:sp>
      <p:sp>
        <p:nvSpPr>
          <p:cNvPr id="3" name="Content Placeholder 2"/>
          <p:cNvSpPr>
            <a:spLocks noGrp="1"/>
          </p:cNvSpPr>
          <p:nvPr>
            <p:ph idx="1"/>
          </p:nvPr>
        </p:nvSpPr>
        <p:spPr>
          <a:xfrm>
            <a:off x="5043714" y="798974"/>
            <a:ext cx="6012470" cy="4658826"/>
          </a:xfrm>
        </p:spPr>
        <p:txBody>
          <a:bodyPr anchor="ct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71BC0791-E356-4B4D-A3FE-1A1FDF083218}" type="datetimeFigureOut">
              <a:rPr lang="zh-CN" altLang="en-US"/>
              <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1BC0791-E356-4B4D-A3FE-1A1FDF083218}" type="datetimeFigureOut">
              <a:rPr lang="zh-CN" altLang="en-US"/>
              <a:t/>
            </a:fld>
            <a:endParaRPr lang="zh-CN" altLang="en-US"/>
          </a:p>
        </p:txBody>
      </p:sp>
      <p:sp>
        <p:nvSpPr>
          <p:cNvPr id="6" name="Footer Placeholder 5"/>
          <p:cNvSpPr>
            <a:spLocks noGrp="1"/>
          </p:cNvSpPr>
          <p:nvPr>
            <p:ph type="ftr" sz="quarter" idx="11"/>
          </p:nvPr>
        </p:nvSpPr>
        <p:spPr>
          <a:xfrm>
            <a:off x="1447382" y="318640"/>
            <a:ext cx="5541004" cy="320931"/>
          </a:xfrm>
        </p:spPr>
        <p:txBody>
          <a:bodyPr/>
          <a:lstStyle/>
          <a:p>
            <a:endParaRPr lang="zh-CN" altLang="en-US"/>
          </a:p>
        </p:txBody>
      </p:sp>
      <p:sp>
        <p:nvSpPr>
          <p:cNvPr id="7" name="Slide Number Placeholder 6"/>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p:txBody>
          <a:bodyPr/>
          <a:lstStyle/>
          <a:p>
            <a:fld id="{71BC0791-E356-4B4D-A3FE-1A1FDF083218}" type="datetimeFigureOut">
              <a:rPr lang="zh-CN" altLang="en-US"/>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p:txBody>
          <a:bodyPr/>
          <a:lstStyle/>
          <a:p>
            <a:fld id="{71BC0791-E356-4B4D-A3FE-1A1FDF083218}" type="datetimeFigureOut">
              <a:rPr lang="zh-CN" altLang="en-US"/>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7A9E32-2644-4D0A-A66B-4DA8267B3A0F}" type="slidenum">
              <a:rPr lang="zh-CN" altLang="en-US"/>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file:///D:\qq&#25991;&#20214;\712321467\Image\C2C\Image2\%7b75232B38-A165-1FB7-499C-2E1C792CACB5%7d.png" TargetMode="External" /><Relationship Id="rId13" Type="http://schemas.openxmlformats.org/officeDocument/2006/relationships/image" Target="../media/image1.pn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BC0791-E356-4B4D-A3FE-1A1FDF083218}" type="datetimeFigureOut">
              <a:rPr lang="zh-CN" altLang="en-US"/>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B7A9E32-2644-4D0A-A66B-4DA8267B3A0F}" type="slidenum">
              <a:rPr lang="zh-CN" altLang="en-US"/>
              <a:t/>
            </a:fld>
            <a:endParaRPr lang="zh-CN" altLang="en-US"/>
          </a:p>
        </p:txBody>
      </p:sp>
      <p:pic>
        <p:nvPicPr>
          <p:cNvPr id="7" name="图片 1073743875" descr="学科网 zxxk.com" title=""/>
          <p:cNvPicPr>
            <a:picLocks noChangeAspect="1"/>
          </p:cNvPicPr>
          <p:nvPr/>
        </p:nvPicPr>
        <p:blipFill>
          <a:blip r:embed="rId13" r:link="rId1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jpeg" /><Relationship Id="rId5" Type="http://schemas.openxmlformats.org/officeDocument/2006/relationships/tags" Target="../tags/tag3.xml" /><Relationship Id="rId6" Type="http://schemas.openxmlformats.org/officeDocument/2006/relationships/tags" Target="../tags/tag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7040131132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91" name="文本框 8" title=""/>
          <p:cNvSpPr txBox="1"/>
          <p:nvPr/>
        </p:nvSpPr>
        <p:spPr>
          <a:xfrm>
            <a:off x="501015" y="854710"/>
            <a:ext cx="11005185" cy="274955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kumimoji="0" lang="en-US" altLang="zh-CN" sz="2400" b="0" i="0" u="none" strike="noStrike" kern="100" cap="none" spc="0" normalizeH="0" baseline="0" noProof="0" smtClean="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1.</a:t>
            </a:r>
            <a:r>
              <a:rPr kumimoji="0" lang="zh-CN" altLang="en-US" sz="2400" b="0" i="0" u="none" strike="noStrike" kern="100" cap="none" spc="0" normalizeH="0" baseline="0" noProof="0" smtClean="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特点</a:t>
            </a:r>
            <a:r>
              <a:rPr kumimoji="0" lang="zh-CN" altLang="en-US" sz="2400" b="0" i="0" u="none" strike="noStrike" kern="100" cap="none" spc="0" normalizeH="0" baseline="0" noProof="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、特征：</a:t>
            </a:r>
            <a:r>
              <a:rPr kumimoji="0" lang="zh-CN" altLang="en-US"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指人或事物</a:t>
            </a:r>
            <a:r>
              <a:rPr kumimoji="0" lang="zh-CN" altLang="en-US" sz="2400" b="0" i="0" u="none" strike="noStrike" kern="100" cap="none" spc="0" normalizeH="0" baseline="0" noProof="0">
                <a:ln>
                  <a:noFill/>
                </a:ln>
                <a:solidFill>
                  <a:srgbClr val="2D8CC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独特</a:t>
            </a:r>
            <a:r>
              <a:rPr kumimoji="0" lang="zh-CN" altLang="en-US"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的地方，即</a:t>
            </a:r>
            <a:r>
              <a:rPr kumimoji="0" lang="zh-CN" altLang="en-US" sz="2400" b="0" i="0" u="none" strike="noStrike" kern="100" cap="none" spc="0" normalizeH="0" baseline="0" noProof="0">
                <a:ln>
                  <a:noFill/>
                </a:ln>
                <a:solidFill>
                  <a:srgbClr val="2D8CC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与众不同的地方</a:t>
            </a:r>
            <a:r>
              <a:rPr kumimoji="0" lang="zh-CN" altLang="en-US"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。独特不仅体现在事物的本质属性上，还可以从事物各方面的状况、出现的新发展、新变化以及作用等方面来理解。</a:t>
            </a:r>
            <a:r>
              <a:rPr lang="zh-CN" altLang="zh-CN" sz="2400" smtClean="0">
                <a:latin typeface="Arial" pitchFamily="34" charset="0"/>
                <a:ea typeface="黑体" panose="02010609060101010101" pitchFamily="2" charset="-122"/>
                <a:sym typeface="Arial" pitchFamily="34" charset="0"/>
              </a:rPr>
              <a:t>其设问一般含有以下词语</a:t>
            </a:r>
            <a:r>
              <a:rPr lang="en-US" altLang="zh-CN" sz="2400" smtClean="0">
                <a:latin typeface="Arial" pitchFamily="34" charset="0"/>
                <a:ea typeface="黑体" panose="02010609060101010101" pitchFamily="2" charset="-122"/>
                <a:sym typeface="Arial" pitchFamily="34" charset="0"/>
              </a:rPr>
              <a:t>:</a:t>
            </a:r>
            <a:r>
              <a:rPr lang="zh-CN" altLang="zh-CN" sz="2400" smtClean="0">
                <a:latin typeface="Arial" pitchFamily="34" charset="0"/>
                <a:ea typeface="黑体" panose="02010609060101010101" pitchFamily="2" charset="-122"/>
                <a:sym typeface="Arial" pitchFamily="34" charset="0"/>
              </a:rPr>
              <a:t>主要特点、新特点、时代特点、基本特点、共同特点、不同特点等。</a:t>
            </a:r>
            <a:endParaRPr lang="zh-CN" altLang="zh-CN" sz="2400" smtClean="0">
              <a:latin typeface="Arial" pitchFamily="34" charset="0"/>
              <a:ea typeface="黑体" panose="02010609060101010101" pitchFamily="2" charset="-122"/>
              <a:sym typeface="Arial" pitchFamily="34" charset="0"/>
            </a:endParaRPr>
          </a:p>
          <a:p>
            <a:pPr>
              <a:lnSpc>
                <a:spcPct val="120000"/>
              </a:lnSpc>
            </a:pPr>
            <a:r>
              <a:rPr lang="en-US" altLang="zh-CN" sz="2400" smtClean="0">
                <a:latin typeface="Arial" pitchFamily="34" charset="0"/>
                <a:ea typeface="黑体" panose="02010609060101010101" pitchFamily="2" charset="-122"/>
                <a:sym typeface="Arial" pitchFamily="34" charset="0"/>
              </a:rPr>
              <a:t>    </a:t>
            </a:r>
            <a:r>
              <a:rPr lang="zh-CN" altLang="zh-CN" sz="2400" smtClean="0">
                <a:latin typeface="Arial" pitchFamily="34" charset="0"/>
                <a:ea typeface="黑体" panose="02010609060101010101" pitchFamily="2" charset="-122"/>
                <a:sym typeface="Arial" pitchFamily="34" charset="0"/>
              </a:rPr>
              <a:t>此类型试题主要通过对个别或群体的历史事物进行理性化分析，归纳其个性形态，或找出它们之间本质上互相区别的主要之处</a:t>
            </a:r>
            <a:endParaRPr kumimoji="0" lang="zh-CN" altLang="zh-CN"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endParaRPr>
          </a:p>
        </p:txBody>
      </p:sp>
      <p:sp>
        <p:nvSpPr>
          <p:cNvPr id="16394" name="文本框 11" title=""/>
          <p:cNvSpPr txBox="1"/>
          <p:nvPr/>
        </p:nvSpPr>
        <p:spPr>
          <a:xfrm>
            <a:off x="501015" y="3562350"/>
            <a:ext cx="11109960" cy="105029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algn="l" defTabSz="457200" rtl="0" eaLnBrk="0" fontAlgn="base" latinLnBrk="0" hangingPunct="0">
              <a:lnSpc>
                <a:spcPct val="130000"/>
              </a:lnSpc>
              <a:spcBef>
                <a:spcPct val="0"/>
              </a:spcBef>
              <a:spcAft>
                <a:spcPct val="0"/>
              </a:spcAft>
              <a:buClrTx/>
              <a:buSzTx/>
              <a:defRPr/>
            </a:pPr>
            <a:r>
              <a:rPr kumimoji="0" lang="en-US" altLang="zh-CN" sz="2400" b="1" i="0" u="none" strike="noStrike" kern="100" cap="none" spc="0" normalizeH="0" baseline="0" noProof="0" smtClean="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2.</a:t>
            </a:r>
            <a:r>
              <a:rPr kumimoji="0" lang="zh-CN" altLang="en-US" sz="2400" b="1" i="0" u="none" strike="noStrike" kern="100" cap="none" spc="0" normalizeH="0" baseline="0" noProof="0" smtClean="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应对</a:t>
            </a:r>
            <a:r>
              <a:rPr kumimoji="0" lang="zh-CN" altLang="en-US" sz="2400" b="1" i="0" u="none" strike="noStrike" kern="100" cap="none" spc="0" normalizeH="0" baseline="0" noProof="0">
                <a:ln>
                  <a:noFill/>
                </a:ln>
                <a:solidFill>
                  <a:srgbClr val="FF0000"/>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策略：</a:t>
            </a:r>
            <a:r>
              <a:rPr kumimoji="0" lang="zh-CN" altLang="en-US"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rPr>
              <a:t>明确设问涉及的“主体”，根据材料中的信息及问题赋分的多少，决定是从某一个方面还是从某几个方面思考并总结。</a:t>
            </a:r>
            <a:endParaRPr kumimoji="0" lang="zh-CN" altLang="zh-CN" sz="2400" b="0" i="0" u="none" strike="noStrike" kern="100" cap="none" spc="0" normalizeH="0" baseline="0" noProof="0">
              <a:ln>
                <a:noFill/>
              </a:ln>
              <a:solidFill>
                <a:schemeClr val="tx1"/>
              </a:solidFill>
              <a:effectLst/>
              <a:uLnTx/>
              <a:uFillTx/>
              <a:latin typeface="Arial" pitchFamily="34" charset="0"/>
              <a:ea typeface="黑体" panose="02010609060101010101" pitchFamily="2" charset="-122"/>
              <a:cs typeface="Times New Roman" panose="02020603050405020304" pitchFamily="18" charset="0"/>
              <a:sym typeface="Arial" pitchFamily="34" charset="0"/>
            </a:endParaRPr>
          </a:p>
        </p:txBody>
      </p:sp>
      <p:sp>
        <p:nvSpPr>
          <p:cNvPr id="16395" name="文本框 16" title=""/>
          <p:cNvSpPr txBox="1">
            <a:spLocks noChangeArrowheads="1"/>
          </p:cNvSpPr>
          <p:nvPr/>
        </p:nvSpPr>
        <p:spPr bwMode="auto">
          <a:xfrm>
            <a:off x="501015" y="4608195"/>
            <a:ext cx="11284585" cy="1529715"/>
          </a:xfrm>
          <a:prstGeom prst="rect">
            <a:avLst/>
          </a:prstGeom>
          <a:noFill/>
          <a:ln>
            <a:noFill/>
          </a:ln>
        </p:spPr>
        <p:txBody>
          <a:bodyPr wrap="square">
            <a:spAutoFit/>
          </a:bodyPr>
          <a:lstStyle>
            <a:defPPr>
              <a:defRPr lang="en-US"/>
            </a:defPPr>
            <a:lvl1pPr marL="285750" indent="-285750" algn="l" defTabSz="457200" rtl="0" eaLnBrk="1" latinLnBrk="0" hangingPunct="1">
              <a:lnSpc>
                <a:spcPct val="120000"/>
              </a:lnSpc>
              <a:buFont typeface="Wingdings" panose="05000000000000000000" pitchFamily="2" charset="2"/>
              <a:buChar char="þ"/>
              <a:defRPr sz="2400" kern="1200">
                <a:solidFill>
                  <a:schemeClr val="tx1"/>
                </a:solidFill>
                <a:latin typeface="楷体_GB2312" panose="02010609030101010101" pitchFamily="49" charset="-122"/>
                <a:ea typeface="楷体_GB2312" panose="02010609030101010101" pitchFamily="49" charset="-122"/>
                <a:cs typeface="+mn-cs"/>
              </a:defRPr>
            </a:lvl1pPr>
            <a:lvl2pPr marL="742950" indent="-285750" algn="l" defTabSz="457200" rtl="0" eaLnBrk="1" latinLnBrk="0" hangingPunct="1">
              <a:defRPr sz="1800" kern="1200">
                <a:solidFill>
                  <a:schemeClr val="tx1"/>
                </a:solidFill>
                <a:latin typeface="+mn-lt"/>
                <a:ea typeface="+mn-ea"/>
                <a:cs typeface="+mn-cs"/>
              </a:defRPr>
            </a:lvl2pPr>
            <a:lvl3pPr marL="1143000" indent="-228600" algn="l" defTabSz="457200" rtl="0" eaLnBrk="1" latinLnBrk="0" hangingPunct="1">
              <a:defRPr sz="1800" kern="1200">
                <a:solidFill>
                  <a:schemeClr val="tx1"/>
                </a:solidFill>
                <a:latin typeface="+mn-lt"/>
                <a:ea typeface="+mn-ea"/>
                <a:cs typeface="+mn-cs"/>
              </a:defRPr>
            </a:lvl3pPr>
            <a:lvl4pPr marL="1600200" indent="-228600" algn="l" defTabSz="457200" rtl="0" eaLnBrk="1" latinLnBrk="0" hangingPunct="1">
              <a:defRPr sz="1800" kern="1200">
                <a:solidFill>
                  <a:schemeClr val="tx1"/>
                </a:solidFill>
                <a:latin typeface="+mn-lt"/>
                <a:ea typeface="+mn-ea"/>
                <a:cs typeface="+mn-cs"/>
              </a:defRPr>
            </a:lvl4pPr>
            <a:lvl5pPr marL="2057400" indent="-228600" algn="l" defTabSz="457200" rtl="0" eaLnBrk="1" latinLnBrk="0" hangingPunct="1">
              <a:defRPr sz="1800" kern="1200">
                <a:solidFill>
                  <a:schemeClr val="tx1"/>
                </a:solidFill>
                <a:latin typeface="+mn-lt"/>
                <a:ea typeface="+mn-ea"/>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mn-lt"/>
                <a:ea typeface="+mn-ea"/>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mn-lt"/>
                <a:ea typeface="+mn-ea"/>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mn-lt"/>
                <a:ea typeface="+mn-ea"/>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mn-lt"/>
                <a:ea typeface="+mn-ea"/>
                <a:cs typeface="+mn-cs"/>
              </a:defRPr>
            </a:lvl9pPr>
          </a:lstStyle>
          <a:p>
            <a:pPr marL="28575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þ"/>
              <a:defRPr/>
            </a:pPr>
            <a:r>
              <a:rPr kumimoji="0" lang="zh-CN" altLang="en-US"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rPr>
              <a:t>一般来说，根据历史事物的构成要素，可从以下几个方面考虑：</a:t>
            </a:r>
            <a:endParaRPr kumimoji="0" lang="zh-CN" altLang="en-US"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endParaRPr>
          </a:p>
          <a:p>
            <a:pPr marL="0" marR="0" lvl="0" indent="0" algn="l" defTabSz="457200" rtl="0" eaLnBrk="0" fontAlgn="base" latinLnBrk="0" hangingPunct="0">
              <a:lnSpc>
                <a:spcPct val="130000"/>
              </a:lnSpc>
              <a:spcBef>
                <a:spcPct val="0"/>
              </a:spcBef>
              <a:spcAft>
                <a:spcPct val="0"/>
              </a:spcAft>
              <a:buClrTx/>
              <a:buSzTx/>
              <a:buFont typeface="Wingdings" panose="05000000000000000000" pitchFamily="2" charset="2"/>
              <a:buNone/>
              <a:defRPr/>
            </a:pPr>
            <a:r>
              <a:rPr kumimoji="0" lang="en-US" altLang="zh-CN"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rPr>
              <a:t>  </a:t>
            </a:r>
            <a:r>
              <a:rPr kumimoji="0" lang="zh-CN" altLang="en-US"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rPr>
              <a:t>特点</a:t>
            </a:r>
            <a:r>
              <a:rPr kumimoji="0" lang="en-US" altLang="zh-CN"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rPr>
              <a:t>/</a:t>
            </a:r>
            <a:r>
              <a:rPr kumimoji="0" lang="zh-CN" altLang="en-US"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rPr>
              <a:t>特征＝背景（原因、条件、目的）＋过程（时间、主导力量、措施、内容、性质、变化趋势、规律）＋结果（地位、影响、评价）</a:t>
            </a:r>
            <a:endParaRPr kumimoji="0" lang="zh-CN" altLang="en-US" sz="2400" b="0" i="0" u="none" strike="noStrike" kern="1200" cap="none" spc="0" normalizeH="0" baseline="0" noProof="0">
              <a:ln>
                <a:noFill/>
              </a:ln>
              <a:solidFill>
                <a:schemeClr val="tx1"/>
              </a:solidFill>
              <a:effectLst/>
              <a:uLnTx/>
              <a:uFillTx/>
              <a:latin typeface="Arial" pitchFamily="34" charset="0"/>
              <a:ea typeface="黑体" panose="02010609060101010101" pitchFamily="2" charset="-122"/>
              <a:sym typeface="Arial" pitchFamily="34" charset="0"/>
            </a:endParaRPr>
          </a:p>
        </p:txBody>
      </p:sp>
      <p:sp>
        <p:nvSpPr>
          <p:cNvPr id="2" name="矩形 1" title=""/>
          <p:cNvSpPr/>
          <p:nvPr/>
        </p:nvSpPr>
        <p:spPr>
          <a:xfrm>
            <a:off x="2356685" y="155955"/>
            <a:ext cx="7050405" cy="607695"/>
          </a:xfrm>
          <a:prstGeom prst="rect">
            <a:avLst/>
          </a:prstGeom>
          <a:solidFill>
            <a:srgbClr val="FB5F63"/>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200" eaLnBrk="0" fontAlgn="base" hangingPunct="0">
              <a:lnSpc>
                <a:spcPct val="120000"/>
              </a:lnSpc>
              <a:spcBef>
                <a:spcPct val="0"/>
              </a:spcBef>
              <a:spcAft>
                <a:spcPct val="0"/>
              </a:spcAft>
              <a:defRPr/>
            </a:pPr>
            <a:r>
              <a:rPr lang="en-US" altLang="zh-CN" sz="2800" b="1" kern="100" smtClean="0">
                <a:solidFill>
                  <a:schemeClr val="bg1"/>
                </a:solidFill>
                <a:effectLst>
                  <a:outerShdw blurRad="38100" dist="38100" dir="2700000" algn="tl">
                    <a:srgbClr val="000000">
                      <a:alpha val="43137"/>
                    </a:srgbClr>
                  </a:outerShdw>
                </a:effectLst>
                <a:latin typeface="Arial" pitchFamily="34" charset="0"/>
                <a:ea typeface="黑体" panose="02010609060101010101" pitchFamily="2" charset="-122"/>
                <a:cs typeface="Times New Roman" panose="02020603050405020304" pitchFamily="18" charset="0"/>
                <a:sym typeface="Arial" pitchFamily="34" charset="0"/>
              </a:rPr>
              <a:t>2024</a:t>
            </a:r>
            <a:r>
              <a:rPr lang="zh-CN" altLang="en-US" sz="2800" b="1" kern="100" smtClean="0">
                <a:solidFill>
                  <a:schemeClr val="bg1"/>
                </a:solidFill>
                <a:effectLst>
                  <a:outerShdw blurRad="38100" dist="38100" dir="2700000" algn="tl">
                    <a:srgbClr val="000000">
                      <a:alpha val="43137"/>
                    </a:srgbClr>
                  </a:outerShdw>
                </a:effectLst>
                <a:latin typeface="Arial" pitchFamily="34" charset="0"/>
                <a:ea typeface="黑体" panose="02010609060101010101" pitchFamily="2" charset="-122"/>
                <a:cs typeface="Times New Roman" panose="02020603050405020304" pitchFamily="18" charset="0"/>
                <a:sym typeface="Arial" pitchFamily="34" charset="0"/>
              </a:rPr>
              <a:t>年新高考特点</a:t>
            </a:r>
            <a:r>
              <a:rPr lang="zh-CN" altLang="en-US" sz="2800" b="1" kern="100">
                <a:solidFill>
                  <a:schemeClr val="bg1"/>
                </a:solidFill>
                <a:effectLst>
                  <a:outerShdw blurRad="38100" dist="38100" dir="2700000" algn="tl">
                    <a:srgbClr val="000000">
                      <a:alpha val="43137"/>
                    </a:srgbClr>
                  </a:outerShdw>
                </a:effectLst>
                <a:latin typeface="Arial" pitchFamily="34" charset="0"/>
                <a:ea typeface="黑体" panose="02010609060101010101" pitchFamily="2" charset="-122"/>
                <a:cs typeface="Times New Roman" panose="02020603050405020304" pitchFamily="18" charset="0"/>
                <a:sym typeface="Arial" pitchFamily="34" charset="0"/>
              </a:rPr>
              <a:t>、</a:t>
            </a:r>
            <a:r>
              <a:rPr lang="zh-CN" altLang="en-US" sz="2800" b="1" kern="100" smtClean="0">
                <a:solidFill>
                  <a:schemeClr val="bg1"/>
                </a:solidFill>
                <a:effectLst>
                  <a:outerShdw blurRad="38100" dist="38100" dir="2700000" algn="tl">
                    <a:srgbClr val="000000">
                      <a:alpha val="43137"/>
                    </a:srgbClr>
                  </a:outerShdw>
                </a:effectLst>
                <a:latin typeface="Arial" pitchFamily="34" charset="0"/>
                <a:ea typeface="黑体" panose="02010609060101010101" pitchFamily="2" charset="-122"/>
                <a:cs typeface="Times New Roman" panose="02020603050405020304" pitchFamily="18" charset="0"/>
                <a:sym typeface="Arial" pitchFamily="34" charset="0"/>
              </a:rPr>
              <a:t>特征类主观题解题突破</a:t>
            </a:r>
            <a:endParaRPr lang="zh-CN" altLang="en-US" sz="2800" b="1" spc="50">
              <a:ln w="11430"/>
              <a:solidFill>
                <a:schemeClr val="bg1"/>
              </a:solidFill>
              <a:effectLst>
                <a:outerShdw blurRad="38100" dist="38100" dir="2700000" algn="tl" rotWithShape="0">
                  <a:srgbClr val="000000">
                    <a:alpha val="43137"/>
                  </a:srgbClr>
                </a:outerShdw>
              </a:effectLst>
              <a:latin typeface="Arial" pitchFamily="34" charset="0"/>
              <a:ea typeface="黑体" panose="02010609060101010101" pitchFamily="2" charset="-122"/>
              <a:sym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1000" fill="hold" grpId="0" nodeType="withEffect">
                                  <p:stCondLst>
                                    <p:cond delay="0"/>
                                  </p:stCondLst>
                                  <p:childTnLst>
                                    <p:set>
                                      <p:cBhvr>
                                        <p:cTn id="6" dur="1" fill="hold">
                                          <p:stCondLst>
                                            <p:cond delay="0"/>
                                          </p:stCondLst>
                                        </p:cTn>
                                        <p:tgtEl>
                                          <p:spTgt spid="16394"/>
                                        </p:tgtEl>
                                        <p:attrNameLst>
                                          <p:attrName>style.visibility</p:attrName>
                                        </p:attrNameLst>
                                      </p:cBhvr>
                                      <p:to>
                                        <p:strVal val="visible"/>
                                      </p:to>
                                    </p:set>
                                    <p:animEffect transition="in" filter="fade">
                                      <p:cBhvr>
                                        <p:cTn id="7" dur="1000"/>
                                        <p:tgtEl>
                                          <p:spTgt spid="16394"/>
                                        </p:tgtEl>
                                      </p:cBhvr>
                                    </p:animEffect>
                                    <p:anim calcmode="lin" valueType="num">
                                      <p:cBhvr>
                                        <p:cTn id="8" dur="1000" fill="hold"/>
                                        <p:tgtEl>
                                          <p:spTgt spid="16394"/>
                                        </p:tgtEl>
                                        <p:attrNameLst>
                                          <p:attrName>ppt_x</p:attrName>
                                        </p:attrNameLst>
                                      </p:cBhvr>
                                      <p:tavLst>
                                        <p:tav tm="0">
                                          <p:val>
                                            <p:strVal val="#ppt_x"/>
                                          </p:val>
                                        </p:tav>
                                        <p:tav tm="100000">
                                          <p:val>
                                            <p:strVal val="#ppt_x"/>
                                          </p:val>
                                        </p:tav>
                                      </p:tavLst>
                                    </p:anim>
                                    <p:anim calcmode="lin" valueType="num">
                                      <p:cBhvr>
                                        <p:cTn id="9" dur="1000" fill="hold"/>
                                        <p:tgtEl>
                                          <p:spTgt spid="16394"/>
                                        </p:tgtEl>
                                        <p:attrNameLst>
                                          <p:attrName>ppt_y</p:attrName>
                                        </p:attrNameLst>
                                      </p:cBhvr>
                                      <p:tavLst>
                                        <p:tav tm="0">
                                          <p:val>
                                            <p:strVal val="#ppt_y+.1"/>
                                          </p:val>
                                        </p:tav>
                                        <p:tav tm="100000">
                                          <p:val>
                                            <p:strVal val="#ppt_y"/>
                                          </p:val>
                                        </p:tav>
                                      </p:tavLst>
                                    </p:anim>
                                  </p:childTnLst>
                                </p:cTn>
                              </p:par>
                              <p:par>
                                <p:cTn id="10" presetID="42" presetClass="entr" presetSubtype="0" dur="1000" fill="hold" grpId="0" nodeType="withEffect">
                                  <p:stCondLst>
                                    <p:cond delay="0"/>
                                  </p:stCondLst>
                                  <p:childTnLst>
                                    <p:set>
                                      <p:cBhvr>
                                        <p:cTn id="11" dur="1" fill="hold">
                                          <p:stCondLst>
                                            <p:cond delay="0"/>
                                          </p:stCondLst>
                                        </p:cTn>
                                        <p:tgtEl>
                                          <p:spTgt spid="16395"/>
                                        </p:tgtEl>
                                        <p:attrNameLst>
                                          <p:attrName>style.visibility</p:attrName>
                                        </p:attrNameLst>
                                      </p:cBhvr>
                                      <p:to>
                                        <p:strVal val="visible"/>
                                      </p:to>
                                    </p:set>
                                    <p:animEffect transition="in" filter="fade">
                                      <p:cBhvr>
                                        <p:cTn id="12" dur="1000"/>
                                        <p:tgtEl>
                                          <p:spTgt spid="16395"/>
                                        </p:tgtEl>
                                      </p:cBhvr>
                                    </p:animEffect>
                                    <p:anim calcmode="lin" valueType="num">
                                      <p:cBhvr>
                                        <p:cTn id="13" dur="1000" fill="hold"/>
                                        <p:tgtEl>
                                          <p:spTgt spid="16395"/>
                                        </p:tgtEl>
                                        <p:attrNameLst>
                                          <p:attrName>ppt_x</p:attrName>
                                        </p:attrNameLst>
                                      </p:cBhvr>
                                      <p:tavLst>
                                        <p:tav tm="0">
                                          <p:val>
                                            <p:strVal val="#ppt_x"/>
                                          </p:val>
                                        </p:tav>
                                        <p:tav tm="100000">
                                          <p:val>
                                            <p:strVal val="#ppt_x"/>
                                          </p:val>
                                        </p:tav>
                                      </p:tavLst>
                                    </p:anim>
                                    <p:anim calcmode="lin" valueType="num">
                                      <p:cBhvr>
                                        <p:cTn id="14" dur="1000" fill="hold"/>
                                        <p:tgtEl>
                                          <p:spTgt spid="163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p:bldP spid="16395"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 name="表格 1" title=""/>
          <p:cNvGraphicFramePr>
            <a:graphicFrameLocks noGrp="1"/>
          </p:cNvGraphicFramePr>
          <p:nvPr>
            <p:custDataLst>
              <p:tags r:id="rId2"/>
            </p:custDataLst>
          </p:nvPr>
        </p:nvGraphicFramePr>
        <p:xfrm>
          <a:off x="266700" y="2218690"/>
          <a:ext cx="11502390" cy="4044315"/>
        </p:xfrm>
        <a:graphic>
          <a:graphicData uri="http://schemas.openxmlformats.org/drawingml/2006/table">
            <a:tbl>
              <a:tblPr firstRow="1" bandRow="1">
                <a:tableStyleId>{D7AC3CCA-C797-4891-BE02-D94E43425B78}</a:tableStyleId>
              </a:tblPr>
              <a:tblGrid>
                <a:gridCol w="1371600"/>
                <a:gridCol w="2972435"/>
                <a:gridCol w="7158355"/>
              </a:tblGrid>
              <a:tr h="457200">
                <a:tc gridSpan="2">
                  <a:txBody>
                    <a:bodyPr vert="horz" wrap="square"/>
                    <a:lstStyle/>
                    <a:p>
                      <a:pPr algn="ctr">
                        <a:buNone/>
                      </a:pPr>
                      <a:r>
                        <a:rPr lang="zh-CN" altLang="en-US" sz="2400"/>
                        <a:t>角度</a:t>
                      </a:r>
                      <a:endParaRPr lang="zh-CN" altLang="en-US" sz="2400"/>
                    </a:p>
                  </a:txBody>
                  <a:tcPr>
                    <a:solidFill>
                      <a:schemeClr val="bg1"/>
                    </a:solidFill>
                  </a:tcPr>
                </a:tc>
                <a:tc hMerge="1">
                  <a:txBody>
                    <a:bodyPr vert="horz" wrap="square"/>
                    <a:lstStyle/>
                    <a:p/>
                  </a:txBody>
                  <a:tcPr>
                    <a:solidFill>
                      <a:schemeClr val="bg1"/>
                    </a:solidFill>
                  </a:tcPr>
                </a:tc>
                <a:tc>
                  <a:txBody>
                    <a:bodyPr vert="horz" wrap="square"/>
                    <a:lstStyle/>
                    <a:p>
                      <a:pPr algn="ctr">
                        <a:buNone/>
                      </a:pPr>
                      <a:r>
                        <a:rPr lang="zh-CN" altLang="en-US" sz="2400"/>
                        <a:t>答题术语</a:t>
                      </a:r>
                      <a:endParaRPr lang="zh-CN" altLang="en-US" sz="2400"/>
                    </a:p>
                  </a:txBody>
                  <a:tcPr>
                    <a:solidFill>
                      <a:schemeClr val="bg1"/>
                    </a:solidFill>
                  </a:tcPr>
                </a:tc>
              </a:tr>
              <a:tr h="1463675">
                <a:tc>
                  <a:txBody>
                    <a:bodyPr vert="horz" wrap="square"/>
                    <a:lstStyle/>
                    <a:p>
                      <a:pPr algn="ctr">
                        <a:buNone/>
                      </a:pPr>
                      <a:endParaRPr lang="zh-CN" altLang="en-US" sz="2400" b="1"/>
                    </a:p>
                    <a:p>
                      <a:pPr algn="ctr">
                        <a:buNone/>
                      </a:pPr>
                      <a:r>
                        <a:rPr lang="zh-CN" altLang="en-US" sz="2400" b="1"/>
                        <a:t>背景</a:t>
                      </a:r>
                      <a:endParaRPr lang="zh-CN" altLang="en-US" sz="2400" b="1"/>
                    </a:p>
                  </a:txBody>
                  <a:tcPr>
                    <a:solidFill>
                      <a:schemeClr val="bg1"/>
                    </a:solidFill>
                  </a:tcPr>
                </a:tc>
                <a:tc gridSpan="2">
                  <a:txBody>
                    <a:bodyPr vert="horz" wrap="square"/>
                    <a:lstStyle/>
                    <a:p>
                      <a:pPr algn="l" fontAlgn="auto">
                        <a:lnSpc>
                          <a:spcPts val="3200"/>
                        </a:lnSpc>
                        <a:buNone/>
                      </a:pPr>
                      <a:r>
                        <a:rPr lang="zh-CN" altLang="en-US" sz="2400">
                          <a:sym typeface="+mn-ea"/>
                        </a:rPr>
                        <a:t>一看</a:t>
                      </a:r>
                      <a:r>
                        <a:rPr lang="zh-CN" altLang="en-US" sz="2400" b="0">
                          <a:solidFill>
                            <a:srgbClr val="FF0000"/>
                          </a:solidFill>
                        </a:rPr>
                        <a:t>某事件发生前是否产生了新的经济因素</a:t>
                      </a:r>
                      <a:r>
                        <a:rPr lang="zh-CN" altLang="en-US" sz="2400" b="0"/>
                        <a:t>（如明清启蒙思想的产生背景是资本主义萌芽的产生）、</a:t>
                      </a:r>
                      <a:r>
                        <a:rPr lang="zh-CN" altLang="en-US" sz="2400">
                          <a:sym typeface="+mn-ea"/>
                        </a:rPr>
                        <a:t>二看</a:t>
                      </a:r>
                      <a:r>
                        <a:rPr lang="zh-CN" altLang="en-US" sz="2400" b="0">
                          <a:solidFill>
                            <a:srgbClr val="FF0000"/>
                          </a:solidFill>
                        </a:rPr>
                        <a:t>阶级力量</a:t>
                      </a:r>
                      <a:r>
                        <a:rPr lang="zh-CN" altLang="en-US" sz="2400" b="0"/>
                        <a:t>（如十月革命是一场社会主义革命）,</a:t>
                      </a:r>
                      <a:r>
                        <a:rPr lang="zh-CN" altLang="en-US" sz="2400">
                          <a:sym typeface="+mn-ea"/>
                        </a:rPr>
                        <a:t>三看</a:t>
                      </a:r>
                      <a:r>
                        <a:rPr lang="zh-CN" altLang="en-US" sz="2400" b="0">
                          <a:solidFill>
                            <a:srgbClr val="FF0000"/>
                          </a:solidFill>
                        </a:rPr>
                        <a:t>是否受外部因素的影响等</a:t>
                      </a:r>
                      <a:r>
                        <a:rPr lang="zh-CN" altLang="en-US" sz="2400" b="0"/>
                        <a:t>（如近代中国的改革受到西方冲击）。</a:t>
                      </a:r>
                      <a:endParaRPr lang="zh-CN" altLang="en-US" sz="2400" b="0"/>
                    </a:p>
                  </a:txBody>
                  <a:tcPr>
                    <a:solidFill>
                      <a:schemeClr val="bg1"/>
                    </a:solidFill>
                  </a:tcPr>
                </a:tc>
                <a:tc hMerge="1">
                  <a:txBody>
                    <a:bodyPr vert="horz" wrap="square"/>
                    <a:lstStyle/>
                    <a:p/>
                  </a:txBody>
                  <a:tcPr>
                    <a:solidFill>
                      <a:schemeClr val="bg1"/>
                    </a:solidFill>
                  </a:tcPr>
                </a:tc>
              </a:tr>
              <a:tr h="1668780">
                <a:tc>
                  <a:txBody>
                    <a:bodyPr vert="horz" wrap="square"/>
                    <a:lstStyle/>
                    <a:p>
                      <a:pPr algn="ctr">
                        <a:buNone/>
                      </a:pPr>
                      <a:endParaRPr lang="zh-CN" altLang="en-US" sz="2400" b="1"/>
                    </a:p>
                    <a:p>
                      <a:pPr algn="ctr">
                        <a:buNone/>
                      </a:pPr>
                      <a:r>
                        <a:rPr lang="zh-CN" altLang="en-US" sz="2400" b="1"/>
                        <a:t>时间</a:t>
                      </a:r>
                      <a:endParaRPr lang="zh-CN" altLang="en-US" sz="2400" b="1"/>
                    </a:p>
                  </a:txBody>
                  <a:tcPr>
                    <a:solidFill>
                      <a:schemeClr val="bg1"/>
                    </a:solidFill>
                  </a:tcPr>
                </a:tc>
                <a:tc>
                  <a:txBody>
                    <a:bodyPr vert="horz" wrap="square"/>
                    <a:lstStyle/>
                    <a:p>
                      <a:pPr algn="ctr" fontAlgn="auto">
                        <a:lnSpc>
                          <a:spcPts val="3200"/>
                        </a:lnSpc>
                        <a:buNone/>
                      </a:pPr>
                      <a:r>
                        <a:rPr lang="zh-CN" altLang="en-US" sz="2400" b="0"/>
                        <a:t>一看起源早晚，二看持续长短，三看渐进变化</a:t>
                      </a:r>
                      <a:endParaRPr lang="zh-CN" altLang="en-US" sz="2400" b="0"/>
                    </a:p>
                  </a:txBody>
                  <a:tcPr>
                    <a:solidFill>
                      <a:schemeClr val="bg1"/>
                    </a:solidFill>
                  </a:tcPr>
                </a:tc>
                <a:tc>
                  <a:txBody>
                    <a:bodyPr vert="horz" wrap="square"/>
                    <a:lstStyle/>
                    <a:p>
                      <a:pPr algn="l" fontAlgn="auto">
                        <a:lnSpc>
                          <a:spcPts val="3200"/>
                        </a:lnSpc>
                        <a:buNone/>
                      </a:pPr>
                      <a:r>
                        <a:rPr lang="zh-CN" altLang="en-US" sz="2400" b="0">
                          <a:solidFill>
                            <a:srgbClr val="FF0000"/>
                          </a:solidFill>
                        </a:rPr>
                        <a:t>“历史悠久”</a:t>
                      </a:r>
                      <a:r>
                        <a:rPr lang="zh-CN" altLang="en-US" sz="2400" b="0"/>
                        <a:t>（题干中出现很早的时间或者朝代）；</a:t>
                      </a:r>
                      <a:r>
                        <a:rPr lang="zh-CN" altLang="en-US" sz="2400" b="0">
                          <a:solidFill>
                            <a:srgbClr val="FF0000"/>
                          </a:solidFill>
                        </a:rPr>
                        <a:t>“分阶段...”、“逐步...”</a:t>
                      </a:r>
                      <a:r>
                        <a:rPr lang="zh-CN" altLang="en-US" sz="2400" b="0"/>
                        <a:t>（题干中出现多个阶段性时间）；</a:t>
                      </a:r>
                      <a:r>
                        <a:rPr lang="zh-CN" altLang="en-US" sz="2400" b="0">
                          <a:solidFill>
                            <a:srgbClr val="FF0000"/>
                          </a:solidFill>
                        </a:rPr>
                        <a:t>“具有持续性”、</a:t>
                      </a:r>
                      <a:r>
                        <a:rPr lang="zh-CN" altLang="en-US" sz="2400">
                          <a:solidFill>
                            <a:srgbClr val="FF0000"/>
                          </a:solidFill>
                          <a:sym typeface="+mn-ea"/>
                        </a:rPr>
                        <a:t>具有渐进性”、</a:t>
                      </a:r>
                      <a:r>
                        <a:rPr lang="zh-CN" altLang="en-US" sz="2400" b="0">
                          <a:solidFill>
                            <a:srgbClr val="FF0000"/>
                          </a:solidFill>
                        </a:rPr>
                        <a:t>“持续时间长”</a:t>
                      </a:r>
                      <a:r>
                        <a:rPr lang="zh-CN" altLang="en-US" sz="2400" b="0"/>
                        <a:t>(题干中出现持续性时间）；</a:t>
                      </a:r>
                      <a:r>
                        <a:rPr lang="zh-CN" altLang="en-US" sz="2400" b="0">
                          <a:solidFill>
                            <a:srgbClr val="FF0000"/>
                          </a:solidFill>
                        </a:rPr>
                        <a:t>“出现在...之后”</a:t>
                      </a:r>
                      <a:r>
                        <a:rPr lang="zh-CN" altLang="en-US" sz="2400" b="0"/>
                        <a:t>（在题干中或者教材史实中某个重要时间节点之后）等</a:t>
                      </a:r>
                      <a:endParaRPr lang="zh-CN" altLang="en-US" sz="2400" b="0"/>
                    </a:p>
                  </a:txBody>
                  <a:tcPr>
                    <a:solidFill>
                      <a:schemeClr val="bg1"/>
                    </a:solidFill>
                  </a:tcPr>
                </a:tc>
              </a:tr>
            </a:tbl>
          </a:graphicData>
        </a:graphic>
      </p:graphicFrame>
      <p:sp>
        <p:nvSpPr>
          <p:cNvPr id="88075" name="Text Box 11" title=""/>
          <p:cNvSpPr txBox="1">
            <a:spLocks noChangeArrowheads="1"/>
          </p:cNvSpPr>
          <p:nvPr/>
        </p:nvSpPr>
        <p:spPr bwMode="auto">
          <a:xfrm>
            <a:off x="191770" y="871220"/>
            <a:ext cx="11809095" cy="10274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80" tIns="34290" rIns="68580" bIns="34290">
            <a:spAutoFit/>
          </a:bodyPr>
          <a:lstStyle>
            <a:defPPr>
              <a:defRPr lang="en-US"/>
            </a:defPPr>
            <a:lvl1pPr marL="0" algn="l" defTabSz="457200" rtl="0" eaLnBrk="1" latinLnBrk="0" hangingPunct="1">
              <a:defRPr sz="1800" kern="1200">
                <a:solidFill>
                  <a:srgbClr val="000000"/>
                </a:solidFill>
                <a:latin typeface="Gill Sans MT"/>
                <a:ea typeface="+mn-ea"/>
                <a:cs typeface="+mn-cs"/>
              </a:defRPr>
            </a:lvl1pPr>
            <a:lvl2pPr marL="457200" algn="l" defTabSz="457200" rtl="0" eaLnBrk="1" latinLnBrk="0" hangingPunct="1">
              <a:defRPr sz="1800" kern="1200">
                <a:solidFill>
                  <a:srgbClr val="000000"/>
                </a:solidFill>
                <a:latin typeface="Gill Sans MT"/>
                <a:ea typeface="+mn-ea"/>
                <a:cs typeface="+mn-cs"/>
              </a:defRPr>
            </a:lvl2pPr>
            <a:lvl3pPr marL="914400" algn="l" defTabSz="457200" rtl="0" eaLnBrk="1" latinLnBrk="0" hangingPunct="1">
              <a:defRPr sz="1800" kern="1200">
                <a:solidFill>
                  <a:srgbClr val="000000"/>
                </a:solidFill>
                <a:latin typeface="Gill Sans MT"/>
                <a:ea typeface="+mn-ea"/>
                <a:cs typeface="+mn-cs"/>
              </a:defRPr>
            </a:lvl3pPr>
            <a:lvl4pPr marL="1371600" algn="l" defTabSz="457200" rtl="0" eaLnBrk="1" latinLnBrk="0" hangingPunct="1">
              <a:defRPr sz="1800" kern="1200">
                <a:solidFill>
                  <a:srgbClr val="000000"/>
                </a:solidFill>
                <a:latin typeface="Gill Sans MT"/>
                <a:ea typeface="+mn-ea"/>
                <a:cs typeface="+mn-cs"/>
              </a:defRPr>
            </a:lvl4pPr>
            <a:lvl5pPr marL="1828800" algn="l" defTabSz="457200" rtl="0" eaLnBrk="1" latinLnBrk="0" hangingPunct="1">
              <a:defRPr sz="1800" kern="1200">
                <a:solidFill>
                  <a:srgbClr val="000000"/>
                </a:solidFill>
                <a:latin typeface="Gill Sans MT"/>
                <a:ea typeface="+mn-ea"/>
                <a:cs typeface="+mn-cs"/>
              </a:defRPr>
            </a:lvl5pPr>
            <a:lvl6pPr marL="2286000" algn="l" defTabSz="457200" rtl="0" eaLnBrk="1" latinLnBrk="0" hangingPunct="1">
              <a:defRPr sz="1800" kern="1200">
                <a:solidFill>
                  <a:srgbClr val="000000"/>
                </a:solidFill>
                <a:latin typeface="Gill Sans MT"/>
                <a:ea typeface="+mn-ea"/>
                <a:cs typeface="+mn-cs"/>
              </a:defRPr>
            </a:lvl6pPr>
            <a:lvl7pPr marL="2743200" algn="l" defTabSz="457200" rtl="0" eaLnBrk="1" latinLnBrk="0" hangingPunct="1">
              <a:defRPr sz="1800" kern="1200">
                <a:solidFill>
                  <a:srgbClr val="000000"/>
                </a:solidFill>
                <a:latin typeface="Gill Sans MT"/>
                <a:ea typeface="+mn-ea"/>
                <a:cs typeface="+mn-cs"/>
              </a:defRPr>
            </a:lvl7pPr>
            <a:lvl8pPr marL="3200400" algn="l" defTabSz="457200" rtl="0" eaLnBrk="1" latinLnBrk="0" hangingPunct="1">
              <a:defRPr sz="1800" kern="1200">
                <a:solidFill>
                  <a:srgbClr val="000000"/>
                </a:solidFill>
                <a:latin typeface="Gill Sans MT"/>
                <a:ea typeface="+mn-ea"/>
                <a:cs typeface="+mn-cs"/>
              </a:defRPr>
            </a:lvl8pPr>
            <a:lvl9pPr marL="3657600" algn="l" defTabSz="457200" rtl="0" eaLnBrk="1" latinLnBrk="0" hangingPunct="1">
              <a:defRPr sz="1800" kern="1200">
                <a:solidFill>
                  <a:srgbClr val="000000"/>
                </a:solidFill>
                <a:latin typeface="Gill Sans MT"/>
                <a:ea typeface="+mn-ea"/>
                <a:cs typeface="+mn-cs"/>
              </a:defRPr>
            </a:lvl9pPr>
          </a:lstStyle>
          <a:p>
            <a:pPr>
              <a:lnSpc>
                <a:spcPct val="130000"/>
              </a:lnSpc>
            </a:pPr>
            <a:r>
              <a:rPr lang="zh-CN" altLang="en-US" sz="2400">
                <a:solidFill>
                  <a:schemeClr val="tx1"/>
                </a:solidFill>
              </a:rPr>
              <a:t>特点类试题答题语言须简明扼要，一般不必分析说明；答案要点化，并结合分值尽量多分要点，</a:t>
            </a:r>
            <a:r>
              <a:rPr lang="zh-CN" altLang="en-US" sz="2400" b="1">
                <a:solidFill>
                  <a:srgbClr val="FF0000"/>
                </a:solidFill>
              </a:rPr>
              <a:t>要广度不要深度</a:t>
            </a:r>
            <a:r>
              <a:rPr lang="zh-CN" altLang="en-US" sz="2400">
                <a:solidFill>
                  <a:schemeClr val="tx1"/>
                </a:solidFill>
              </a:rPr>
              <a:t>。考查一个历史事件的特点一般从以下这些方面入手：</a:t>
            </a:r>
            <a:endParaRPr lang="zh-CN" altLang="en-US" sz="2400">
              <a:solidFill>
                <a:schemeClr val="tx1"/>
              </a:solidFill>
            </a:endParaRPr>
          </a:p>
        </p:txBody>
      </p:sp>
      <p:sp>
        <p:nvSpPr>
          <p:cNvPr id="3" name="文本框 2" title=""/>
          <p:cNvSpPr txBox="1"/>
          <p:nvPr/>
        </p:nvSpPr>
        <p:spPr>
          <a:xfrm>
            <a:off x="266700" y="95250"/>
            <a:ext cx="6096000" cy="58356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3200">
                <a:solidFill>
                  <a:srgbClr val="FF0000"/>
                </a:solidFill>
              </a:rPr>
              <a:t>破解特点类试题的秘诀</a:t>
            </a:r>
            <a:endParaRPr lang="zh-CN" altLang="en-US" sz="3200">
              <a:solidFill>
                <a:srgbClr val="FF0000"/>
              </a:solidFil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 name="表格 1" title=""/>
          <p:cNvGraphicFramePr>
            <a:graphicFrameLocks noGrp="1"/>
          </p:cNvGraphicFramePr>
          <p:nvPr>
            <p:custDataLst>
              <p:tags r:id="rId2"/>
            </p:custDataLst>
          </p:nvPr>
        </p:nvGraphicFramePr>
        <p:xfrm>
          <a:off x="344805" y="95885"/>
          <a:ext cx="11502390" cy="4458970"/>
        </p:xfrm>
        <a:graphic>
          <a:graphicData uri="http://schemas.openxmlformats.org/drawingml/2006/table">
            <a:tbl>
              <a:tblPr firstRow="1" bandRow="1">
                <a:tableStyleId>{D7AC3CCA-C797-4891-BE02-D94E43425B78}</a:tableStyleId>
              </a:tblPr>
              <a:tblGrid>
                <a:gridCol w="1018540"/>
                <a:gridCol w="3735070"/>
                <a:gridCol w="6748780"/>
              </a:tblGrid>
              <a:tr h="457200">
                <a:tc gridSpan="2">
                  <a:txBody>
                    <a:bodyPr vert="horz" wrap="square"/>
                    <a:lstStyle/>
                    <a:p>
                      <a:pPr algn="ctr">
                        <a:buNone/>
                      </a:pPr>
                      <a:r>
                        <a:rPr lang="zh-CN" altLang="en-US" sz="2400"/>
                        <a:t>角度</a:t>
                      </a:r>
                      <a:endParaRPr lang="zh-CN" altLang="en-US" sz="2400"/>
                    </a:p>
                  </a:txBody>
                  <a:tcPr>
                    <a:solidFill>
                      <a:schemeClr val="bg1"/>
                    </a:solidFill>
                  </a:tcPr>
                </a:tc>
                <a:tc hMerge="1">
                  <a:txBody>
                    <a:bodyPr vert="horz" wrap="square"/>
                    <a:lstStyle/>
                    <a:p/>
                  </a:txBody>
                  <a:tcPr>
                    <a:solidFill>
                      <a:schemeClr val="bg1"/>
                    </a:solidFill>
                  </a:tcPr>
                </a:tc>
                <a:tc>
                  <a:txBody>
                    <a:bodyPr vert="horz" wrap="square"/>
                    <a:lstStyle/>
                    <a:p>
                      <a:pPr algn="ctr">
                        <a:buNone/>
                      </a:pPr>
                      <a:r>
                        <a:rPr lang="zh-CN" altLang="en-US" sz="2400"/>
                        <a:t>答题术语</a:t>
                      </a:r>
                      <a:endParaRPr lang="zh-CN" altLang="en-US" sz="2400"/>
                    </a:p>
                  </a:txBody>
                  <a:tcPr>
                    <a:solidFill>
                      <a:schemeClr val="bg1"/>
                    </a:solidFill>
                  </a:tcPr>
                </a:tc>
              </a:tr>
              <a:tr h="904240">
                <a:tc>
                  <a:txBody>
                    <a:bodyPr vert="horz" wrap="square"/>
                    <a:lstStyle/>
                    <a:p>
                      <a:pPr algn="ctr">
                        <a:buNone/>
                      </a:pPr>
                      <a:endParaRPr lang="zh-CN" altLang="en-US" sz="2400" b="1"/>
                    </a:p>
                    <a:p>
                      <a:pPr algn="ctr">
                        <a:buNone/>
                      </a:pPr>
                      <a:r>
                        <a:rPr lang="zh-CN" altLang="en-US" sz="2400" b="1"/>
                        <a:t>内容</a:t>
                      </a:r>
                      <a:endParaRPr lang="zh-CN" altLang="en-US" sz="2400" b="1"/>
                    </a:p>
                  </a:txBody>
                  <a:tcPr>
                    <a:solidFill>
                      <a:schemeClr val="bg1"/>
                    </a:solidFill>
                  </a:tcPr>
                </a:tc>
                <a:tc>
                  <a:txBody>
                    <a:bodyPr vert="horz" wrap="square"/>
                    <a:lstStyle/>
                    <a:p>
                      <a:pPr algn="l" fontAlgn="auto">
                        <a:lnSpc>
                          <a:spcPts val="3200"/>
                        </a:lnSpc>
                        <a:buNone/>
                      </a:pPr>
                      <a:r>
                        <a:rPr lang="zh-CN" altLang="en-US" sz="2400" b="0"/>
                        <a:t>一看</a:t>
                      </a:r>
                      <a:r>
                        <a:rPr lang="zh-CN" altLang="en-US" sz="2400" b="0">
                          <a:solidFill>
                            <a:srgbClr val="FF0000"/>
                          </a:solidFill>
                        </a:rPr>
                        <a:t>发展变化</a:t>
                      </a:r>
                      <a:r>
                        <a:rPr lang="zh-CN" altLang="en-US" sz="2400" b="0"/>
                        <a:t>，二看</a:t>
                      </a:r>
                      <a:r>
                        <a:rPr lang="zh-CN" altLang="en-US" sz="2400" b="0">
                          <a:solidFill>
                            <a:srgbClr val="FF0000"/>
                          </a:solidFill>
                        </a:rPr>
                        <a:t>重点强调，</a:t>
                      </a:r>
                      <a:r>
                        <a:rPr lang="zh-CN" altLang="en-US" sz="2400">
                          <a:solidFill>
                            <a:srgbClr val="FF0000"/>
                          </a:solidFill>
                          <a:sym typeface="+mn-ea"/>
                        </a:rPr>
                        <a:t>内容最突出</a:t>
                      </a:r>
                      <a:r>
                        <a:rPr lang="zh-CN" altLang="en-US" sz="2400">
                          <a:sym typeface="+mn-ea"/>
                        </a:rPr>
                        <a:t>的地方</a:t>
                      </a:r>
                      <a:endParaRPr lang="zh-CN" altLang="en-US" sz="2400" b="0"/>
                    </a:p>
                    <a:p>
                      <a:pPr algn="l" fontAlgn="auto">
                        <a:lnSpc>
                          <a:spcPts val="3200"/>
                        </a:lnSpc>
                        <a:buNone/>
                      </a:pPr>
                      <a:r>
                        <a:rPr lang="zh-CN" altLang="en-US" sz="2400" b="0"/>
                        <a:t>三看丰富多样、涉及面是否</a:t>
                      </a:r>
                      <a:r>
                        <a:rPr lang="zh-CN" altLang="en-US" sz="2400" b="0">
                          <a:solidFill>
                            <a:srgbClr val="FF0000"/>
                          </a:solidFill>
                        </a:rPr>
                        <a:t>广泛</a:t>
                      </a:r>
                      <a:endParaRPr lang="zh-CN" altLang="en-US" sz="2400" b="0"/>
                    </a:p>
                  </a:txBody>
                  <a:tcPr>
                    <a:solidFill>
                      <a:schemeClr val="bg1"/>
                    </a:solidFill>
                  </a:tcPr>
                </a:tc>
                <a:tc>
                  <a:txBody>
                    <a:bodyPr vert="horz" wrap="square"/>
                    <a:lstStyle/>
                    <a:p>
                      <a:pPr algn="l" fontAlgn="auto">
                        <a:lnSpc>
                          <a:spcPts val="3200"/>
                        </a:lnSpc>
                        <a:buNone/>
                      </a:pPr>
                      <a:r>
                        <a:rPr lang="zh-CN" altLang="en-US" sz="2400" b="0"/>
                        <a:t>内容广泛、措施全面；侧重于</a:t>
                      </a:r>
                      <a:r>
                        <a:rPr lang="en-US" altLang="zh-CN" sz="2400" b="0"/>
                        <a:t>……</a:t>
                      </a:r>
                      <a:r>
                        <a:rPr lang="zh-CN" altLang="en-US" sz="2400" b="0"/>
                        <a:t>（注重</a:t>
                      </a:r>
                      <a:r>
                        <a:rPr lang="en-US" altLang="zh-CN" sz="2400" b="0"/>
                        <a:t>……</a:t>
                      </a:r>
                      <a:r>
                        <a:rPr lang="zh-CN" altLang="en-US" sz="2400" b="0"/>
                        <a:t>）；对</a:t>
                      </a:r>
                      <a:r>
                        <a:rPr lang="en-US" altLang="zh-CN" sz="2400" b="0"/>
                        <a:t>……</a:t>
                      </a:r>
                      <a:r>
                        <a:rPr lang="zh-CN" altLang="en-US" sz="2400" b="0"/>
                        <a:t>的继承发展（借鉴</a:t>
                      </a:r>
                      <a:r>
                        <a:rPr lang="en-US" altLang="zh-CN" sz="2400" b="0"/>
                        <a:t>……</a:t>
                      </a:r>
                      <a:r>
                        <a:rPr lang="zh-CN" altLang="en-US" sz="2400" b="0"/>
                        <a:t>）；服务于现实需要；</a:t>
                      </a:r>
                      <a:r>
                        <a:rPr lang="zh-CN" altLang="en-US" sz="2400" b="1" kern="0">
                          <a:solidFill>
                            <a:schemeClr val="tx1"/>
                          </a:solidFill>
                          <a:latin typeface="方正小标宋简体" panose="02010600030101010101" charset="-122"/>
                          <a:ea typeface="方正小标宋简体" panose="02010600030101010101" charset="-122"/>
                          <a:cs typeface="方正小标宋简体" panose="02010600030101010101" charset="-122"/>
                          <a:sym typeface="+mn-ea"/>
                        </a:rPr>
                        <a:t>体现某种思想。</a:t>
                      </a:r>
                      <a:endParaRPr lang="zh-CN" altLang="en-US" sz="2400" b="0"/>
                    </a:p>
                  </a:txBody>
                  <a:tcPr>
                    <a:solidFill>
                      <a:schemeClr val="bg1"/>
                    </a:solidFill>
                  </a:tcPr>
                </a:tc>
              </a:tr>
              <a:tr h="904240">
                <a:tc>
                  <a:txBody>
                    <a:bodyPr vert="horz" wrap="square"/>
                    <a:lstStyle/>
                    <a:p>
                      <a:pPr algn="ctr">
                        <a:buNone/>
                      </a:pPr>
                      <a:endParaRPr lang="zh-CN" altLang="en-US" sz="2400" b="1"/>
                    </a:p>
                    <a:p>
                      <a:pPr algn="ctr">
                        <a:buNone/>
                      </a:pPr>
                      <a:r>
                        <a:rPr lang="zh-CN" altLang="en-US" sz="2400" b="1"/>
                        <a:t>程度</a:t>
                      </a:r>
                      <a:endParaRPr lang="zh-CN" altLang="en-US" sz="2400" b="1"/>
                    </a:p>
                  </a:txBody>
                  <a:tcPr>
                    <a:solidFill>
                      <a:schemeClr val="bg1"/>
                    </a:solidFill>
                  </a:tcPr>
                </a:tc>
                <a:tc>
                  <a:txBody>
                    <a:bodyPr vert="horz" wrap="square"/>
                    <a:lstStyle/>
                    <a:p>
                      <a:pPr algn="l" fontAlgn="auto">
                        <a:lnSpc>
                          <a:spcPts val="3200"/>
                        </a:lnSpc>
                        <a:buNone/>
                      </a:pPr>
                      <a:r>
                        <a:rPr lang="zh-CN" altLang="en-US" sz="2400">
                          <a:sym typeface="+mn-ea"/>
                        </a:rPr>
                        <a:t>一看</a:t>
                      </a:r>
                      <a:r>
                        <a:rPr lang="zh-CN" altLang="en-US" sz="2400" b="0"/>
                        <a:t>完成或实现的情况、</a:t>
                      </a:r>
                      <a:r>
                        <a:rPr lang="zh-CN" altLang="en-US" sz="2400">
                          <a:sym typeface="+mn-ea"/>
                        </a:rPr>
                        <a:t>二看</a:t>
                      </a:r>
                      <a:r>
                        <a:rPr lang="zh-CN" altLang="en-US" sz="2400" b="0"/>
                        <a:t>是不是彻底、三看局限性等</a:t>
                      </a:r>
                      <a:endParaRPr lang="zh-CN" altLang="en-US" sz="2400" b="0"/>
                    </a:p>
                  </a:txBody>
                  <a:tcPr>
                    <a:solidFill>
                      <a:schemeClr val="bg1"/>
                    </a:solidFill>
                  </a:tcPr>
                </a:tc>
                <a:tc>
                  <a:txBody>
                    <a:bodyPr vert="horz" wrap="square"/>
                    <a:lstStyle/>
                    <a:p>
                      <a:pPr algn="l" fontAlgn="auto">
                        <a:lnSpc>
                          <a:spcPts val="3200"/>
                        </a:lnSpc>
                        <a:buNone/>
                      </a:pPr>
                      <a:r>
                        <a:rPr lang="zh-CN" altLang="en-US" sz="2400" b="0"/>
                        <a:t>一定程度上</a:t>
                      </a:r>
                      <a:r>
                        <a:rPr lang="en-US" altLang="zh-CN" sz="2400" b="0"/>
                        <a:t>……</a:t>
                      </a:r>
                      <a:r>
                        <a:rPr lang="zh-CN" altLang="en-US" sz="2400" b="0"/>
                        <a:t>；</a:t>
                      </a:r>
                      <a:r>
                        <a:rPr lang="zh-CN" altLang="en-US" sz="2400">
                          <a:sym typeface="+mn-ea"/>
                        </a:rPr>
                        <a:t>具有不彻底性；</a:t>
                      </a:r>
                      <a:endParaRPr lang="zh-CN" altLang="en-US" sz="2400" b="0"/>
                    </a:p>
                  </a:txBody>
                  <a:tcPr>
                    <a:solidFill>
                      <a:schemeClr val="bg1"/>
                    </a:solidFill>
                  </a:tcPr>
                </a:tc>
              </a:tr>
              <a:tr h="904240">
                <a:tc>
                  <a:txBody>
                    <a:bodyPr vert="horz" wrap="square"/>
                    <a:lstStyle/>
                    <a:p>
                      <a:pPr algn="ctr">
                        <a:buNone/>
                      </a:pPr>
                      <a:r>
                        <a:rPr lang="zh-CN" altLang="en-US" sz="2400" b="1"/>
                        <a:t>范围</a:t>
                      </a:r>
                      <a:endParaRPr lang="zh-CN" altLang="en-US" sz="2400" b="1"/>
                    </a:p>
                  </a:txBody>
                  <a:tcPr>
                    <a:solidFill>
                      <a:schemeClr val="bg1"/>
                    </a:solidFill>
                  </a:tcPr>
                </a:tc>
                <a:tc>
                  <a:txBody>
                    <a:bodyPr vert="horz" wrap="square"/>
                    <a:lstStyle/>
                    <a:p>
                      <a:pPr algn="l" fontAlgn="auto">
                        <a:lnSpc>
                          <a:spcPts val="3200"/>
                        </a:lnSpc>
                        <a:buNone/>
                      </a:pPr>
                      <a:r>
                        <a:rPr lang="zh-CN" altLang="en-US" sz="2400" b="0"/>
                        <a:t>一看地域大小，二看领域多少，三看覆盖群体</a:t>
                      </a:r>
                      <a:endParaRPr lang="zh-CN" altLang="en-US" sz="2400" b="0"/>
                    </a:p>
                  </a:txBody>
                  <a:tcPr>
                    <a:solidFill>
                      <a:schemeClr val="bg1"/>
                    </a:solidFill>
                  </a:tcPr>
                </a:tc>
                <a:tc>
                  <a:txBody>
                    <a:bodyPr vert="horz" wrap="square"/>
                    <a:lstStyle/>
                    <a:p>
                      <a:pPr algn="l" fontAlgn="auto">
                        <a:lnSpc>
                          <a:spcPts val="3200"/>
                        </a:lnSpc>
                        <a:buNone/>
                      </a:pPr>
                      <a:r>
                        <a:rPr lang="zh-CN" altLang="en-US" sz="2400" b="0"/>
                        <a:t>因地制宜、	涉及领域广（从中央到地方、社会各个领域）</a:t>
                      </a:r>
                      <a:endParaRPr lang="zh-CN" altLang="en-US" sz="2400" b="0"/>
                    </a:p>
                  </a:txBody>
                  <a:tcPr>
                    <a:solidFill>
                      <a:schemeClr val="bg1"/>
                    </a:solidFill>
                  </a:tcPr>
                </a:tc>
              </a:tr>
              <a:tr h="644525">
                <a:tc>
                  <a:txBody>
                    <a:bodyPr vert="horz" wrap="square"/>
                    <a:lstStyle/>
                    <a:p>
                      <a:pPr algn="ctr">
                        <a:buNone/>
                      </a:pPr>
                      <a:r>
                        <a:rPr lang="zh-CN" altLang="en-US" sz="2400" b="1"/>
                        <a:t>性质</a:t>
                      </a:r>
                      <a:endParaRPr lang="zh-CN" altLang="en-US" sz="2400" b="1"/>
                    </a:p>
                  </a:txBody>
                  <a:tcPr>
                    <a:solidFill>
                      <a:schemeClr val="bg1"/>
                    </a:solidFill>
                  </a:tcPr>
                </a:tc>
                <a:tc>
                  <a:txBody>
                    <a:bodyPr vert="horz" wrap="square"/>
                    <a:lstStyle/>
                    <a:p>
                      <a:pPr algn="l" fontAlgn="auto">
                        <a:lnSpc>
                          <a:spcPts val="3200"/>
                        </a:lnSpc>
                        <a:buNone/>
                      </a:pPr>
                      <a:r>
                        <a:rPr lang="zh-CN" altLang="en-US" sz="2400">
                          <a:sym typeface="+mn-ea"/>
                        </a:rPr>
                        <a:t>一看时代性、二看阶级性、三看是否</a:t>
                      </a:r>
                      <a:r>
                        <a:rPr lang="zh-CN" altLang="en-US" sz="2400" b="0"/>
                        <a:t>具有双重性、</a:t>
                      </a:r>
                      <a:endParaRPr lang="zh-CN" altLang="en-US" sz="2400" b="0"/>
                    </a:p>
                  </a:txBody>
                  <a:tcPr>
                    <a:solidFill>
                      <a:schemeClr val="bg1"/>
                    </a:solidFill>
                  </a:tcPr>
                </a:tc>
                <a:tc>
                  <a:txBody>
                    <a:bodyPr vert="horz" wrap="square"/>
                    <a:lstStyle/>
                    <a:p>
                      <a:pPr algn="l" fontAlgn="auto">
                        <a:lnSpc>
                          <a:spcPts val="3200"/>
                        </a:lnSpc>
                        <a:buNone/>
                      </a:pPr>
                      <a:r>
                        <a:rPr lang="zh-CN" altLang="en-US" sz="2400" b="0"/>
                        <a:t>带有浓厚的封建性、地主阶级、资本主义性质；</a:t>
                      </a:r>
                      <a:endParaRPr lang="zh-CN" altLang="en-US" sz="2400" b="0"/>
                    </a:p>
                    <a:p>
                      <a:pPr algn="l" fontAlgn="auto">
                        <a:lnSpc>
                          <a:spcPts val="3200"/>
                        </a:lnSpc>
                        <a:buNone/>
                      </a:pPr>
                      <a:r>
                        <a:rPr lang="zh-CN" altLang="en-US" sz="2400" b="1" kern="0">
                          <a:solidFill>
                            <a:schemeClr val="tx1"/>
                          </a:solidFill>
                          <a:latin typeface="方正小标宋简体" panose="02010600030101010101" charset="-122"/>
                          <a:ea typeface="方正小标宋简体" panose="02010600030101010101" charset="-122"/>
                          <a:cs typeface="方正小标宋简体" panose="02010600030101010101" charset="-122"/>
                          <a:sym typeface="+mn-ea"/>
                        </a:rPr>
                        <a:t>性质发生变化等</a:t>
                      </a:r>
                      <a:endParaRPr lang="zh-CN" altLang="en-US" sz="2400" b="0"/>
                    </a:p>
                  </a:txBody>
                  <a:tcPr>
                    <a:solidFill>
                      <a:schemeClr val="bg1"/>
                    </a:solidFill>
                  </a:tcPr>
                </a:tc>
              </a:tr>
              <a:tr h="644525">
                <a:tc>
                  <a:txBody>
                    <a:bodyPr vert="horz" wrap="square"/>
                    <a:lstStyle/>
                    <a:p>
                      <a:pPr algn="ctr">
                        <a:buNone/>
                      </a:pPr>
                      <a:r>
                        <a:rPr lang="zh-CN" altLang="en-US" sz="2400" b="1"/>
                        <a:t>影响</a:t>
                      </a:r>
                      <a:endParaRPr lang="zh-CN" altLang="en-US" sz="2400" b="1"/>
                    </a:p>
                  </a:txBody>
                  <a:tcPr>
                    <a:solidFill>
                      <a:schemeClr val="bg1"/>
                    </a:solidFill>
                  </a:tcPr>
                </a:tc>
                <a:tc>
                  <a:txBody>
                    <a:bodyPr vert="horz" wrap="square"/>
                    <a:lstStyle/>
                    <a:p>
                      <a:pPr algn="l" fontAlgn="auto">
                        <a:lnSpc>
                          <a:spcPts val="3200"/>
                        </a:lnSpc>
                        <a:buNone/>
                      </a:pPr>
                      <a:r>
                        <a:rPr lang="zh-CN" altLang="en-US" sz="2400" b="0"/>
                        <a:t>一看</a:t>
                      </a:r>
                      <a:r>
                        <a:rPr lang="zh-CN" altLang="en-US" sz="2400" b="1" kern="0">
                          <a:solidFill>
                            <a:schemeClr val="tx1"/>
                          </a:solidFill>
                          <a:latin typeface="方正小标宋简体" panose="02010600030101010101" charset="-122"/>
                          <a:ea typeface="方正小标宋简体" panose="02010600030101010101" charset="-122"/>
                          <a:cs typeface="方正小标宋简体" panose="02010600030101010101" charset="-122"/>
                          <a:sym typeface="+mn-ea"/>
                        </a:rPr>
                        <a:t>影响的广度、深度，二看积极影响和消极影响，三看社会转型等</a:t>
                      </a:r>
                      <a:endParaRPr lang="zh-CN" altLang="en-US" sz="2400" b="0"/>
                    </a:p>
                  </a:txBody>
                  <a:tcPr>
                    <a:solidFill>
                      <a:schemeClr val="bg1"/>
                    </a:solidFill>
                  </a:tcPr>
                </a:tc>
                <a:tc>
                  <a:txBody>
                    <a:bodyPr vert="horz" wrap="square"/>
                    <a:lstStyle/>
                    <a:p>
                      <a:pPr algn="l" fontAlgn="auto">
                        <a:lnSpc>
                          <a:spcPts val="3200"/>
                        </a:lnSpc>
                        <a:buNone/>
                      </a:pPr>
                      <a:r>
                        <a:rPr lang="zh-CN" altLang="en-US" sz="2400" b="0"/>
                        <a:t>影响深远（产生重大影响、影响后世）；效果显著；影响有限，没有推动社会转型</a:t>
                      </a:r>
                      <a:endParaRPr lang="zh-CN" altLang="en-US" sz="2400" b="0"/>
                    </a:p>
                  </a:txBody>
                  <a:tcPr>
                    <a:solidFill>
                      <a:schemeClr val="bg1"/>
                    </a:solidFill>
                  </a:tcPr>
                </a:tc>
              </a:tr>
            </a:tbl>
          </a:graphicData>
        </a:graphic>
      </p:graphicFrame>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VCG211309780305" title=""/>
          <p:cNvPicPr>
            <a:picLocks noChangeAspect="1"/>
          </p:cNvPicPr>
          <p:nvPr/>
        </p:nvPicPr>
        <p:blipFill>
          <a:blip r:embed="rId3"/>
          <a:srcRect l="19083" b="32144"/>
          <a:stretch>
            <a:fillRect/>
          </a:stretch>
        </p:blipFill>
        <p:spPr>
          <a:xfrm>
            <a:off x="0" y="4934353"/>
            <a:ext cx="2999328" cy="1923645"/>
          </a:xfrm>
          <a:prstGeom prst="rect">
            <a:avLst/>
          </a:prstGeom>
        </p:spPr>
      </p:pic>
      <p:pic>
        <p:nvPicPr>
          <p:cNvPr id="32" name="图片 32" title=""/>
          <p:cNvPicPr>
            <a:picLocks noChangeAspect="1"/>
          </p:cNvPicPr>
          <p:nvPr>
            <p:custDataLst>
              <p:tags r:id="rId5"/>
            </p:custDataLst>
          </p:nvPr>
        </p:nvPicPr>
        <p:blipFill>
          <a:blip r:embed="rId4">
            <a:grayscl/>
            <a:lum bright="-30000" contrast="48000"/>
          </a:blip>
          <a:srcRect t="13187"/>
          <a:stretch>
            <a:fillRect/>
          </a:stretch>
        </p:blipFill>
        <p:spPr>
          <a:xfrm>
            <a:off x="380365" y="1125855"/>
            <a:ext cx="10687685" cy="5104130"/>
          </a:xfrm>
          <a:prstGeom prst="rect">
            <a:avLst/>
          </a:prstGeom>
        </p:spPr>
      </p:pic>
      <p:sp>
        <p:nvSpPr>
          <p:cNvPr id="2" name="文本框 1" title=""/>
          <p:cNvSpPr txBox="1"/>
          <p:nvPr>
            <p:custDataLst>
              <p:tags r:id="rId6"/>
            </p:custDataLst>
          </p:nvPr>
        </p:nvSpPr>
        <p:spPr>
          <a:xfrm>
            <a:off x="266700" y="95250"/>
            <a:ext cx="6096000" cy="58356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3200">
                <a:solidFill>
                  <a:srgbClr val="FF0000"/>
                </a:solidFill>
              </a:rPr>
              <a:t>破解特点类试题的秘诀</a:t>
            </a:r>
            <a:endParaRPr lang="zh-CN" altLang="en-US" sz="3200">
              <a:solidFill>
                <a:srgbClr val="FF0000"/>
              </a:solidFil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34150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400" kern="100">
                <a:effectLst/>
                <a:latin typeface="Times New Roman" panose="02020603050405020304" pitchFamily="18" charset="0"/>
                <a:ea typeface="宋体" panose="02010600030101010101" pitchFamily="2" charset="-122"/>
              </a:rPr>
              <a:t>1．（2024·广东深圳一模·17）阅读材料并结合所学知识，完成下列要求。（14分）</a:t>
            </a:r>
            <a:endParaRPr lang="en-US" altLang="zh-CN" sz="24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1691年，康熙帝宣布停止修筑沿用了2000年的长城，长城内外即成“一体”，即成“一家”。1703年，清朝选择塞外之地创建避暑山庄，每年盛夏之际来此，接见边疆少数民族政教首领。历经康雍乾等朝纂修的《大清一统志》，备载天下山川、郡邑、政事、风俗，旨在构建国家广阔的疆域一统观，从而在观念上来代替“华夷之辨”。</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——摘编自李治亭《论清代“大一统”与避暑山庄》等</a:t>
            </a:r>
            <a:endParaRPr lang="en-US" altLang="zh-CN" sz="24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kern="100">
                <a:effectLst/>
                <a:latin typeface="Times New Roman" panose="02020603050405020304" pitchFamily="18" charset="0"/>
                <a:ea typeface="宋体" panose="02010600030101010101" pitchFamily="2" charset="-122"/>
              </a:rPr>
              <a:t>（1）根据材料一并结合所学知识，概括清代“大一统”思想的特点。（6分）</a:t>
            </a:r>
            <a:endParaRPr lang="en-US" altLang="zh-CN" sz="2400" kern="100">
              <a:effectLst/>
              <a:latin typeface="Times New Roman" panose="02020603050405020304" pitchFamily="18" charset="0"/>
              <a:ea typeface="宋体" panose="02010600030101010101" pitchFamily="2" charset="-122"/>
            </a:endParaRPr>
          </a:p>
        </p:txBody>
      </p:sp>
      <p:sp>
        <p:nvSpPr>
          <p:cNvPr id="2" name="文本框 1" title=""/>
          <p:cNvSpPr txBox="1"/>
          <p:nvPr/>
        </p:nvSpPr>
        <p:spPr>
          <a:xfrm>
            <a:off x="524510" y="4063365"/>
            <a:ext cx="11612245" cy="2491740"/>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000" kern="100">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【答案】</a:t>
            </a:r>
            <a:endParaRPr lang="en-US" altLang="zh-CN" sz="2000" kern="100">
              <a:solidFill>
                <a:srgbClr val="FF0000"/>
              </a:solidFill>
              <a:effectLst/>
              <a:latin typeface="宋体" panose="02010600030101010101" pitchFamily="2" charset="-122"/>
              <a:ea typeface="宋体" panose="02010600030101010101" pitchFamily="2" charset="-122"/>
              <a:cs typeface="宋体" panose="02010600030101010101" pitchFamily="2" charset="-122"/>
            </a:endParaRPr>
          </a:p>
          <a:p>
            <a:pPr hangingPunct="0">
              <a:lnSpc>
                <a:spcPct val="150000"/>
              </a:lnSpc>
            </a:pPr>
            <a:r>
              <a:rPr lang="en-US" altLang="zh-CN" sz="2800" kern="100">
                <a:effectLst/>
                <a:latin typeface="宋体" panose="02010600030101010101" pitchFamily="2" charset="-122"/>
                <a:ea typeface="宋体" panose="02010600030101010101" pitchFamily="2" charset="-122"/>
                <a:cs typeface="宋体" panose="02010600030101010101" pitchFamily="2" charset="-122"/>
                <a:sym typeface="+mn-ea"/>
              </a:rPr>
              <a:t>（14分）</a:t>
            </a:r>
            <a:endParaRPr lang="en-US" altLang="zh-CN" sz="2800" kern="100">
              <a:effectLst/>
              <a:latin typeface="宋体" panose="02010600030101010101" pitchFamily="2" charset="-122"/>
              <a:ea typeface="宋体" panose="02010600030101010101" pitchFamily="2" charset="-122"/>
              <a:cs typeface="宋体" panose="02010600030101010101" pitchFamily="2" charset="-122"/>
            </a:endParaRPr>
          </a:p>
          <a:p>
            <a:pPr marL="1247140" indent="-1247140" hangingPunct="0">
              <a:lnSpc>
                <a:spcPct val="150000"/>
              </a:lnSpc>
            </a:pPr>
            <a:r>
              <a:rPr lang="en-US" altLang="zh-CN" sz="2800" kern="100">
                <a:effectLst/>
                <a:latin typeface="宋体" panose="02010600030101010101" pitchFamily="2" charset="-122"/>
                <a:ea typeface="宋体" panose="02010600030101010101" pitchFamily="2" charset="-122"/>
                <a:cs typeface="宋体" panose="02010600030101010101" pitchFamily="2" charset="-122"/>
                <a:sym typeface="+mn-ea"/>
              </a:rPr>
              <a:t>（1）特点：突破“华夷之辨”，视各民族为一个整体；重视加强中央与边疆少数民族的联系；注重构建疆域“大一统”的观念。（6分）</a:t>
            </a:r>
            <a:endParaRPr lang="en-US" altLang="zh-CN" sz="2800" kern="100">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64718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2．（2024·哈师大附中、东北师大附中、辽宁省实验中学一模·17）中国长期是世界上最大的西瓜生产国，也是最大的西瓜消费国。阅读材料，完成下列要求。（12分）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西瓜起源于非洲。924年，契丹军队攻取西州回鹘后，西瓜种子被带回上京进行种植。1143年，南宋使臣洪皓从金国带回了西瓜种子进行试种。元代，西瓜在中国北方已经形成规模化种植，并且成为瓜农创收的重要经济作物。东南的江淮、闽浙地区也开始大范围推广栽培。明代，西瓜栽培技术更加成熟，品种资源也日益丰富，种植面积和规模都显著增加。清代的西瓜生产盛极一时，达到中国传统社会的顶峰。外洋品种的引进也进一步强化了中国西瓜种质资源的多样性。</a:t>
            </a:r>
            <a:endParaRPr lang="en-US" altLang="zh-CN" sz="2400" kern="100">
              <a:effectLst/>
              <a:latin typeface="Times New Roman" panose="02020603050405020304" pitchFamily="18" charset="0"/>
              <a:ea typeface="楷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关于西瓜的栽培技术，农书及许多地方志中都有详细记载。西瓜的生育期较短，又比较适宜进行间作套种，可以有效提高土地利用率，显著增加单位面积产量，历代瓜农不断总结和提高栽培技术经验，培育和推广优良品种。西瓜除直接生食之外，人们还把西瓜渍以糖；也可以用西瓜皮做成凉拌小菜；瓜子经过曝晒、炒制能够加工为荐茶佳品。西瓜不只具有食用、药用意义，它还可以被加工成玲珑可爱的工艺品，同中国传统节日风俗实现融合。</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——摘编自刘启振《西瓜在中国的引种、传播和本土化》</a:t>
            </a:r>
            <a:endParaRPr lang="en-US" altLang="zh-CN" sz="2400" kern="100">
              <a:effectLst/>
              <a:latin typeface="Times New Roman" panose="02020603050405020304" pitchFamily="18" charset="0"/>
              <a:ea typeface="楷体" panose="02010609060101010101" pitchFamily="2" charset="-122"/>
            </a:endParaRPr>
          </a:p>
          <a:p>
            <a:pPr marL="567055" indent="-567055" hangingPunct="0">
              <a:lnSpc>
                <a:spcPct val="150000"/>
              </a:lnSpc>
            </a:pPr>
            <a:endParaRPr lang="en-US" altLang="zh-CN" sz="2400" kern="100">
              <a:effectLst/>
              <a:latin typeface="Times New Roman" panose="02020603050405020304" pitchFamily="18" charset="0"/>
              <a:ea typeface="楷体" panose="02010609060101010101" pitchFamily="2"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4" title=""/>
          <p:cNvSpPr txBox="1"/>
          <p:nvPr/>
        </p:nvSpPr>
        <p:spPr>
          <a:xfrm>
            <a:off x="492034" y="2710789"/>
            <a:ext cx="11700000" cy="230695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400" kern="100">
                <a:solidFill>
                  <a:srgbClr val="FF0000"/>
                </a:solidFill>
                <a:effectLst/>
                <a:latin typeface="宋体" panose="02010600030101010101" pitchFamily="2" charset="-122"/>
                <a:ea typeface="宋体" panose="02010600030101010101" pitchFamily="2" charset="-122"/>
                <a:cs typeface="宋体" panose="02010600030101010101" pitchFamily="2" charset="-122"/>
              </a:rPr>
              <a:t>【答案】</a:t>
            </a:r>
            <a:endParaRPr lang="en-US" altLang="zh-CN" sz="2400" kern="100">
              <a:solidFill>
                <a:srgbClr val="FF0000"/>
              </a:solidFill>
              <a:effectLst/>
              <a:latin typeface="宋体" panose="02010600030101010101" pitchFamily="2" charset="-122"/>
              <a:ea typeface="宋体" panose="02010600030101010101" pitchFamily="2" charset="-122"/>
              <a:cs typeface="宋体" panose="02010600030101010101" pitchFamily="2" charset="-122"/>
            </a:endParaRPr>
          </a:p>
          <a:p>
            <a:pPr hangingPunct="0">
              <a:lnSpc>
                <a:spcPct val="150000"/>
              </a:lnSpc>
            </a:pPr>
            <a:r>
              <a:rPr lang="en-US" altLang="zh-CN" sz="2400" kern="100">
                <a:effectLst/>
                <a:latin typeface="宋体" panose="02010600030101010101" pitchFamily="2" charset="-122"/>
                <a:ea typeface="宋体" panose="02010600030101010101" pitchFamily="2" charset="-122"/>
                <a:cs typeface="宋体" panose="02010600030101010101" pitchFamily="2" charset="-122"/>
              </a:rPr>
              <a:t>（8分）</a:t>
            </a:r>
            <a:endParaRPr lang="en-US" altLang="zh-CN" sz="2400" kern="100">
              <a:effectLst/>
              <a:latin typeface="宋体" panose="02010600030101010101" pitchFamily="2" charset="-122"/>
              <a:ea typeface="宋体" panose="02010600030101010101" pitchFamily="2" charset="-122"/>
              <a:cs typeface="宋体" panose="02010600030101010101" pitchFamily="2" charset="-122"/>
            </a:endParaRPr>
          </a:p>
          <a:p>
            <a:pPr marL="567055" indent="-567055" hangingPunct="0">
              <a:lnSpc>
                <a:spcPct val="150000"/>
              </a:lnSpc>
            </a:pPr>
            <a:r>
              <a:rPr lang="en-US" altLang="zh-CN" sz="2400" kern="100">
                <a:effectLst/>
                <a:latin typeface="宋体" panose="02010600030101010101" pitchFamily="2" charset="-122"/>
                <a:ea typeface="宋体" panose="02010600030101010101" pitchFamily="2" charset="-122"/>
                <a:cs typeface="宋体" panose="02010600030101010101" pitchFamily="2" charset="-122"/>
              </a:rPr>
              <a:t>（1）引进外来物种；栽培历史悠久；规模化种植，种植范围广；农书对劳动人民实践经验的总结与推广；品种多样，用途广泛。（8分）</a:t>
            </a:r>
            <a:endParaRPr lang="en-US" altLang="zh-CN" sz="2400" kern="10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title=""/>
          <p:cNvSpPr txBox="1"/>
          <p:nvPr/>
        </p:nvSpPr>
        <p:spPr>
          <a:xfrm>
            <a:off x="424180" y="896620"/>
            <a:ext cx="11167745" cy="645160"/>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67055" indent="-567055" hangingPunct="0">
              <a:lnSpc>
                <a:spcPct val="150000"/>
              </a:lnSpc>
            </a:pPr>
            <a:r>
              <a:rPr lang="en-US" altLang="zh-CN" sz="2400" b="1" kern="100">
                <a:effectLst/>
                <a:latin typeface="宋体" panose="02010600030101010101" pitchFamily="2" charset="-122"/>
                <a:ea typeface="宋体" panose="02010600030101010101" pitchFamily="2" charset="-122"/>
                <a:cs typeface="宋体" panose="02010600030101010101" pitchFamily="2" charset="-122"/>
                <a:sym typeface="+mn-ea"/>
              </a:rPr>
              <a:t>（1）根据材料并结合所学知识，概括我国历史上种植利用西瓜的特点。（8分）</a:t>
            </a:r>
            <a:endParaRPr lang="en-US" altLang="zh-CN" sz="2400" b="1" kern="100">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500062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4．（2024·九省联考河南高三·45）阅读材料，完成下列要求。（15分）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材料</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indent="453390" algn="l"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1933～1935年，为推广国货、促进铁路与沿线实业交互发展，南京国民政府举办了四届铁路沿线出产货品展览会（简称“铁展会”）。铁道部向各铁路部门征集展览货品，进行巡回展览。1933年10月举行的第二届南京铁展会在第一届上海铁展会的基础上，在选址、交通、展览内容和方式上进行完善，尤其是津浦馆装置彩色字图灯片以突显铁路线路，并将各路沿线的美景拍摄成电影，每日开演。此外，关外馆悬挂的日本侵略东三省地图上写着“勿忘”两字。鉴于前两届的经验，第三、四届铁展会在景观的展示规模和技术上更是倾力谋划。1934年5月举行的第三届北平铁展会，各场馆充分利用可视化技术展示名山大川、石窟碑帖、宫殿建筑等景观。在平汉馆入口处悬挂着一副对联：“铁展不是赛会，是要请社会人士明了国产品的真像；国内农村破产，我们应该用全副力量来提倡国产品。”第四届青岛铁展会创新性设立专业性的电影礼堂，每日下午放映全国铁路沿线城镇地理风光纪录片。</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algn="r"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——摘编自闻虹《民国时期的铁展会与铁路旅行文化推进》</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（1）根据材料，概括南京国民政府时期铁展会的特点。（7分）</a:t>
            </a:r>
            <a:endParaRPr lang="en-US" altLang="zh-CN" sz="2400" b="1"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
        <p:nvSpPr>
          <p:cNvPr id="2" name="文本框 1" title=""/>
          <p:cNvSpPr txBox="1"/>
          <p:nvPr/>
        </p:nvSpPr>
        <p:spPr>
          <a:xfrm>
            <a:off x="423545" y="4591685"/>
            <a:ext cx="11268710" cy="175323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1800"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kern="100">
                <a:effectLst/>
                <a:latin typeface="Times New Roman" panose="02020603050405020304" pitchFamily="18" charset="0"/>
                <a:ea typeface="宋体" panose="02010600030101010101" pitchFamily="2" charset="-122"/>
                <a:sym typeface="+mn-ea"/>
              </a:rPr>
              <a:t>（15分）</a:t>
            </a:r>
            <a:endParaRPr lang="en-US" altLang="zh-CN" sz="18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kern="100">
                <a:effectLst/>
                <a:latin typeface="Times New Roman" panose="02020603050405020304" pitchFamily="18" charset="0"/>
                <a:ea typeface="宋体" panose="02010600030101010101" pitchFamily="2" charset="-122"/>
                <a:sym typeface="+mn-ea"/>
              </a:rPr>
              <a:t>（1）特点：政府主导；吸取往届教训，筹备周祥；展品丰富，布置匠心独运；宣传方式灵活多样；适应时代需求，具有爱国性。</a:t>
            </a:r>
            <a:endParaRPr lang="en-US" altLang="zh-CN"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dur="50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498475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5．（2024·九省联考新疆高三·42）阅读材料，完成下列要求。（25分）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1939年1月17日至2月4日，中国共产党在延安举行第一届参议会。到会的参议员有145人，其中有共产党员，也有国民党员和无党派人士；有工农、小资产阶级的代表，也有商人、地主、富农的代表。1941年11月，在陕甘宁边区第二届参议会第一次会议召开期间，边区参议会参议员、边区政府副主席、无党派人士李鼎铭等11人提出了“精兵简政”的提案，得到参议会表决通过。1943年1月29日，西北局召集政府和参议会常驻议员中的党外人士举行座谈会，向他们通报了西北局高干会的情况，并听取他们的批评与意见。《陕甘宁边区施政纲领》中明文规定：人民有用任何方式控告任何公务人员非法行为的权利。在各级参议会开会的时候，人民大胆地批评政府，积极提出意见。</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——摘编自薛锋、贾民伟《陕甘宁边区“三三制”政权的人民性论析》</a:t>
            </a:r>
            <a:endParaRPr lang="en-US" altLang="zh-CN" sz="2400" kern="100">
              <a:effectLst/>
              <a:latin typeface="Times New Roman" panose="02020603050405020304" pitchFamily="18" charset="0"/>
              <a:ea typeface="楷体" panose="02010609060101010101" pitchFamily="2" charset="-122"/>
            </a:endParaRPr>
          </a:p>
          <a:p>
            <a:pPr algn="l" hangingPunct="0">
              <a:lnSpc>
                <a:spcPct val="150000"/>
              </a:lnSpc>
            </a:pPr>
            <a:endParaRPr lang="en-US" altLang="zh-CN" sz="1800" kern="100">
              <a:effectLst/>
              <a:latin typeface="Times New Roman" panose="02020603050405020304" pitchFamily="18" charset="0"/>
              <a:ea typeface="黑体" panose="02010609060101010101" pitchFamily="2" charset="-122"/>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378460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453390" algn="l" fontAlgn="auto" hangingPunct="0">
              <a:lnSpc>
                <a:spcPct val="100000"/>
              </a:lnSpc>
            </a:pPr>
            <a:r>
              <a:rPr lang="en-US" altLang="zh-CN" sz="2000" kern="100">
                <a:effectLst/>
                <a:latin typeface="Times New Roman" panose="02020603050405020304" pitchFamily="18" charset="0"/>
                <a:ea typeface="黑体" panose="02010609060101010101" pitchFamily="2" charset="-122"/>
                <a:sym typeface="+mn-ea"/>
              </a:rPr>
              <a:t>材料二</a:t>
            </a:r>
            <a:endParaRPr lang="en-US" altLang="zh-CN" sz="2000" kern="100">
              <a:effectLst/>
              <a:latin typeface="Times New Roman" panose="02020603050405020304" pitchFamily="18" charset="0"/>
              <a:ea typeface="楷体" panose="0201060906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1948年上半年，各民主党派一致要求民主、和平，反对独裁、内战，赞成、支持中国共产党建立民主联合政府的主张。1948年5月1日，毛泽东致函李济深、沈钧儒：在当前的形势下，召集人民代表大会，成立民主联合政府，加强各民主党派、人民团体的相互合作，并拟订民主联合政府的施政纲领，业已成为必要。1949年3月，中共七届二中全会批准了由中国共产党发起，协同各民主党派、人民团体及民主人士，共同召开没有反动分子参加的新政治协商会议并成立民主联合政府的建议。至此，中国共产党同各民主党派和民主人士就筹备召开新政协的有关事项取得一致意见，并成为新政协筹备与召开所遵循的基本原则。</a:t>
            </a:r>
            <a:endParaRPr lang="en-US" altLang="zh-CN" sz="20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000" kern="100">
                <a:effectLst/>
                <a:latin typeface="Times New Roman" panose="02020603050405020304" pitchFamily="18" charset="0"/>
                <a:ea typeface="楷体" panose="02010609060101010101" pitchFamily="2" charset="-122"/>
              </a:rPr>
              <a:t>——摘编自崔利宏、樊祎冰《西柏坡时期协商民主实践及当代启示》</a:t>
            </a:r>
            <a:endParaRPr lang="en-US" altLang="zh-CN" sz="20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000" b="1" kern="100">
                <a:effectLst/>
                <a:latin typeface="Times New Roman" panose="02020603050405020304" pitchFamily="18" charset="0"/>
                <a:ea typeface="宋体" panose="02010600030101010101" pitchFamily="2" charset="-122"/>
              </a:rPr>
              <a:t>（1）根据材料一并结合所学知识，概括抗战时期中国共产党“三三制”政权建设的特点。（8分）</a:t>
            </a:r>
            <a:endParaRPr lang="en-US" altLang="zh-CN" sz="2000" b="1"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000" b="1" kern="100">
              <a:effectLst/>
              <a:latin typeface="Times New Roman" panose="02020603050405020304" pitchFamily="18" charset="0"/>
              <a:ea typeface="宋体" panose="02010600030101010101" pitchFamily="2" charset="-122"/>
            </a:endParaRPr>
          </a:p>
        </p:txBody>
      </p:sp>
      <p:sp>
        <p:nvSpPr>
          <p:cNvPr id="2" name="文本框 1" title=""/>
          <p:cNvSpPr txBox="1"/>
          <p:nvPr/>
        </p:nvSpPr>
        <p:spPr>
          <a:xfrm>
            <a:off x="236855" y="3805555"/>
            <a:ext cx="11427460" cy="230695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400" b="1"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b="1"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sz="2400" b="1" kern="100">
                <a:effectLst/>
                <a:latin typeface="Times New Roman" panose="02020603050405020304" pitchFamily="18" charset="0"/>
                <a:ea typeface="宋体" panose="02010600030101010101" pitchFamily="2" charset="-122"/>
                <a:sym typeface="+mn-ea"/>
              </a:rPr>
              <a:t>（25分）</a:t>
            </a:r>
            <a:endParaRPr lang="en-US" altLang="zh-CN" sz="2400" b="1"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b="1" kern="100">
                <a:effectLst/>
                <a:latin typeface="Times New Roman" panose="02020603050405020304" pitchFamily="18" charset="0"/>
                <a:ea typeface="宋体" panose="02010600030101010101" pitchFamily="2" charset="-122"/>
                <a:sym typeface="+mn-ea"/>
              </a:rPr>
              <a:t>（1）特点：中国共产党居于主导地位；鲜明的人民性；参与阶层广泛；民主性；适应抗战形势的需要；体现抗日民族统一战线思想。（8分，任答4点即可）</a:t>
            </a:r>
            <a:endParaRPr lang="en-US" altLang="zh-CN" sz="2400" b="1"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7" presetClass="entr" presetSubtype="0" dur="1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04710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6．（2024·九省联考河南高三·43）阅读材料，完成下列要求。（25分）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万隆会议后，中国同非洲各国的关系不断加强。1956～1964年，中国政府以无息或低息贷款的方式对非洲提供经济援助，在需要的时候延长还款期限，以尽量减少受援国的负担。1970～1976年，中国援非金额高达18．15亿美元，接受中国经济援助的非洲国家由1966年以前的11个增至1977年的29个，中非贸易总额也从1970年的1.7721亿美元增至1975年的6.7126亿美元。1975年10月，中国对非洲国家最大的援建项目坦赞铁路（全长1860公里）建成通车。此外，中国向非洲派遣大量的专业教师，到中国留学的非洲学生也越来越多。</a:t>
            </a:r>
            <a:endParaRPr lang="en-US" altLang="zh-CN" sz="2400" kern="100">
              <a:effectLst/>
              <a:latin typeface="Times New Roman" panose="02020603050405020304" pitchFamily="18" charset="0"/>
              <a:ea typeface="楷体" panose="0201060906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材料二</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第二次世界大战后，许多非洲国家逐步实现了民族独立和解放，但英、法等西欧国家仍力图保持其在非洲的影响力。即使他们政治上放弃殖民统治，但仍然以援助、投资及培训干部等方式继续维持他们与非洲国家的关系。西欧国家对非洲的援助在很多时候使非洲国家更加依赖外援，根本做不到授人以渔。1966～1969年尼日利亚内战期间，法国就曾向要求独立的伊格博共和国提供大量援助，希望借此染指该地区丰富的石油资源。</a:t>
            </a:r>
            <a:endParaRPr lang="en-US" altLang="zh-CN" sz="2400" kern="100">
              <a:effectLst/>
              <a:latin typeface="Times New Roman" panose="02020603050405020304" pitchFamily="18" charset="0"/>
              <a:ea typeface="楷体" panose="02010609060101010101" pitchFamily="2"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66675" y="379730"/>
            <a:ext cx="12124690" cy="821690"/>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67055" indent="-567055" hangingPunct="0">
              <a:lnSpc>
                <a:spcPct val="150000"/>
              </a:lnSpc>
            </a:pPr>
            <a:r>
              <a:rPr lang="en-US" altLang="zh-CN" sz="2000" b="1" kern="100">
                <a:effectLst/>
                <a:latin typeface="Times New Roman" panose="02020603050405020304" pitchFamily="18" charset="0"/>
                <a:ea typeface="宋体" panose="02010600030101010101" pitchFamily="2" charset="-122"/>
              </a:rPr>
              <a:t>（1）根据材料并结合所学知识，分别概括20世纪50～70年代中国、西欧国家对非洲援助的特点。（12分）</a:t>
            </a:r>
            <a:endParaRPr lang="en-US" altLang="zh-CN" sz="2000" b="1"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000" b="1" kern="100">
              <a:effectLst/>
              <a:latin typeface="Times New Roman" panose="02020603050405020304" pitchFamily="18" charset="0"/>
              <a:ea typeface="宋体" panose="02010600030101010101" pitchFamily="2" charset="-122"/>
            </a:endParaRPr>
          </a:p>
        </p:txBody>
      </p:sp>
      <p:sp>
        <p:nvSpPr>
          <p:cNvPr id="2" name="文本框 4" title=""/>
          <p:cNvSpPr txBox="1"/>
          <p:nvPr/>
        </p:nvSpPr>
        <p:spPr>
          <a:xfrm>
            <a:off x="246289" y="1433239"/>
            <a:ext cx="11700000" cy="43383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000" kern="100">
                <a:solidFill>
                  <a:srgbClr val="FF0000"/>
                </a:solidFill>
                <a:effectLst/>
                <a:latin typeface="Times New Roman" panose="02020603050405020304" pitchFamily="18" charset="0"/>
                <a:ea typeface="黑体" panose="02010609060101010101" pitchFamily="2" charset="-122"/>
              </a:rPr>
              <a:t>【答案】</a:t>
            </a:r>
            <a:endParaRPr lang="en-US" altLang="zh-CN" sz="2000"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sz="2000" kern="100">
                <a:effectLst/>
                <a:latin typeface="Times New Roman" panose="02020603050405020304" pitchFamily="18" charset="0"/>
                <a:ea typeface="宋体" panose="02010600030101010101" pitchFamily="2" charset="-122"/>
              </a:rPr>
              <a:t>（12分）</a:t>
            </a:r>
            <a:endParaRPr lang="en-US" altLang="zh-CN" sz="20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rPr>
              <a:t>（1）特点： 中国：中国援助非洲基于平等互利的原则；尊重他国主权；以无息、或者低息贷款的方式提供援助，尽量减少受援国的负担；提供外援的目的是帮助受援国逐步走上自力更生、经济独立发展的道路。</a:t>
            </a:r>
            <a:endParaRPr lang="en-US" altLang="zh-CN" sz="2400" kern="100">
              <a:effectLst/>
              <a:latin typeface="Times New Roman" panose="02020603050405020304" pitchFamily="18" charset="0"/>
              <a:ea typeface="宋体" panose="02010600030101010101" pitchFamily="2" charset="-122"/>
            </a:endParaRPr>
          </a:p>
          <a:p>
            <a:pPr marL="1701165" indent="-1134110" hangingPunct="0">
              <a:lnSpc>
                <a:spcPct val="150000"/>
              </a:lnSpc>
            </a:pPr>
            <a:r>
              <a:rPr lang="en-US" altLang="zh-CN" sz="2400" kern="100">
                <a:effectLst/>
                <a:latin typeface="Times New Roman" panose="02020603050405020304" pitchFamily="18" charset="0"/>
                <a:ea typeface="宋体" panose="02010600030101010101" pitchFamily="2" charset="-122"/>
              </a:rPr>
              <a:t>西欧国家：援助非洲附带政治条件；具有功利性，其根本目的是维护本国在非洲地区的地位和利益。</a:t>
            </a:r>
            <a:endParaRPr lang="en-US" altLang="zh-CN" sz="2400" kern="100">
              <a:effectLst/>
              <a:latin typeface="Times New Roman" panose="02020603050405020304" pitchFamily="18" charset="0"/>
              <a:ea typeface="宋体" panose="02010600030101010101" pitchFamily="2" charset="-122"/>
            </a:endParaRPr>
          </a:p>
          <a:p>
            <a:pPr marL="1701165" indent="-1701165" hangingPunct="0">
              <a:lnSpc>
                <a:spcPct val="150000"/>
              </a:lnSpc>
            </a:pPr>
            <a:endParaRPr lang="en-US" altLang="zh-CN" sz="2400"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492315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7．（2024·江西赣州高三上期末·20）人类发展史表明，不同文明间的交流是文明发展的强大动力，是构建人类命运共同体的重要途径。阅读材料，完成下列要求。（14分）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材料一</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indent="453390" algn="l"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两汉时期，丝绸之路初步形成，隋唐尤其是唐朝陆上丝绸之路逐渐进入繁盛时期。随着造船、航海技术的进步，海运成本的比较优势，使海路逐渐兴起，陆路逐渐式微，海上丝路逐步占据主导地位，并大有取而代之趋势。就中国而言，在统一的时代中原王朝国力强盛，国强则丝路盛，在分裂的时代中原割据、国力较弱时，往往周边民族或政权势力强盛，这时陆路丝路阻断甚至废弃。古丝路主要是一条商贸物资流通的通道，物物交换、货物交易是主要形式，输出的依次是以丝绸、瓷器、茶叶等为大宗的中国特色物产，输入的则多半是香料、药材、珠宝玉器、珍禽异兽等域外奢侈品。古丝路也是中外人文交流的桥梁和纽带，人员往来与文化交流、宗教传播等相随而至，对中华文明发展和人类文明进步做出了很大的贡献。</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algn="r" fontAlgn="auto" hangingPunct="0">
              <a:lnSpc>
                <a:spcPct val="100000"/>
              </a:lnSpc>
            </a:pPr>
            <a:r>
              <a:rPr lang="en-US" altLang="zh-CN" sz="2000" kern="100">
                <a:effectLst/>
                <a:latin typeface="宋体" panose="02010600030101010101" pitchFamily="2" charset="-122"/>
                <a:ea typeface="宋体" panose="02010600030101010101" pitchFamily="2" charset="-122"/>
                <a:cs typeface="宋体" panose="02010600030101010101" pitchFamily="2" charset="-122"/>
              </a:rPr>
              <a:t>——摘编自《从“丝绸之路”到“一带一路”》</a:t>
            </a:r>
            <a:endParaRPr lang="en-US" altLang="zh-CN" sz="2000" kern="100">
              <a:effectLst/>
              <a:latin typeface="宋体" panose="02010600030101010101" pitchFamily="2" charset="-122"/>
              <a:ea typeface="宋体" panose="02010600030101010101" pitchFamily="2" charset="-122"/>
              <a:cs typeface="宋体" panose="02010600030101010101" pitchFamily="2" charset="-122"/>
            </a:endParaRPr>
          </a:p>
          <a:p>
            <a:pPr algn="l" hangingPunct="0">
              <a:lnSpc>
                <a:spcPct val="150000"/>
              </a:lnSpc>
            </a:pPr>
            <a:r>
              <a:rPr lang="en-US" altLang="zh-CN" sz="2000" b="1" kern="100">
                <a:effectLst/>
                <a:latin typeface="Times New Roman" panose="02020603050405020304" pitchFamily="18" charset="0"/>
                <a:ea typeface="宋体" panose="02010600030101010101" pitchFamily="2" charset="-122"/>
                <a:sym typeface="+mn-ea"/>
              </a:rPr>
              <a:t>（1）根据材料一并结合所学知识，指出古代丝绸之路兴起和发展的特点。（8分）</a:t>
            </a:r>
            <a:endParaRPr lang="en-US" altLang="zh-CN" sz="2000" b="1" kern="100">
              <a:effectLst/>
              <a:latin typeface="Times New Roman" panose="02020603050405020304" pitchFamily="18" charset="0"/>
              <a:ea typeface="宋体" panose="02010600030101010101" pitchFamily="2" charset="-122"/>
            </a:endParaRPr>
          </a:p>
          <a:p>
            <a:pPr algn="l" hangingPunct="0">
              <a:lnSpc>
                <a:spcPct val="150000"/>
              </a:lnSpc>
            </a:pPr>
            <a:endParaRPr lang="en-US" altLang="zh-CN" sz="2000" b="1" kern="100">
              <a:effectLst/>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title=""/>
          <p:cNvSpPr txBox="1"/>
          <p:nvPr/>
        </p:nvSpPr>
        <p:spPr>
          <a:xfrm>
            <a:off x="236855" y="4770120"/>
            <a:ext cx="11780520" cy="163004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hangingPunct="0">
              <a:lnSpc>
                <a:spcPct val="100000"/>
              </a:lnSpc>
            </a:pPr>
            <a:r>
              <a:rPr lang="en-US" altLang="zh-CN" sz="20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000" kern="100">
              <a:solidFill>
                <a:srgbClr val="FF0000"/>
              </a:solidFill>
              <a:effectLst/>
              <a:latin typeface="Times New Roman" panose="02020603050405020304" pitchFamily="18" charset="0"/>
              <a:ea typeface="黑体" panose="02010609060101010101" pitchFamily="2" charset="-122"/>
            </a:endParaRPr>
          </a:p>
          <a:p>
            <a:pPr marL="1247140" indent="-1247140" fontAlgn="auto" hangingPunct="0">
              <a:lnSpc>
                <a:spcPct val="100000"/>
              </a:lnSpc>
            </a:pPr>
            <a:r>
              <a:rPr lang="en-US" altLang="zh-CN" sz="2000" kern="100">
                <a:effectLst/>
                <a:latin typeface="Times New Roman" panose="02020603050405020304" pitchFamily="18" charset="0"/>
                <a:ea typeface="宋体" panose="02010600030101010101" pitchFamily="2" charset="-122"/>
                <a:sym typeface="+mn-ea"/>
              </a:rPr>
              <a:t>（1）特点：（8分）</a:t>
            </a:r>
            <a:endParaRPr lang="en-US" altLang="zh-CN" sz="2000" kern="100">
              <a:effectLst/>
              <a:latin typeface="Times New Roman" panose="02020603050405020304" pitchFamily="18" charset="0"/>
              <a:ea typeface="宋体" panose="02010600030101010101" pitchFamily="2" charset="-122"/>
            </a:endParaRPr>
          </a:p>
          <a:p>
            <a:pPr marL="1247140" fontAlgn="auto" hangingPunct="0">
              <a:lnSpc>
                <a:spcPct val="100000"/>
              </a:lnSpc>
            </a:pPr>
            <a:r>
              <a:rPr lang="en-US" altLang="zh-CN" sz="2000" kern="100">
                <a:effectLst/>
                <a:latin typeface="Times New Roman" panose="02020603050405020304" pitchFamily="18" charset="0"/>
                <a:ea typeface="宋体" panose="02010600030101010101" pitchFamily="2" charset="-122"/>
                <a:sym typeface="+mn-ea"/>
              </a:rPr>
              <a:t>经历了陆上丝路逐渐式微和海上丝路兴起的变化过程；丝路的兴衰受朝代治乱兴衰的影响；是中外人文交流的桥梁、纽带；古代丝路贸易输入的主要是奢侈品，输出的主要是中国特产；促进了中华文明发展和人类文明进步。（每点2分，任意4点得8分）</a:t>
            </a:r>
            <a:endParaRPr lang="en-US" altLang="zh-CN" sz="2000"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313817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8．（2023·江苏高考·17）阅读材料，完成下列要求。（16分）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1800" kern="100">
                <a:effectLst/>
                <a:latin typeface="Times New Roman" panose="02020603050405020304" pitchFamily="18" charset="0"/>
                <a:ea typeface="黑体" panose="02010609060101010101" pitchFamily="2" charset="-122"/>
              </a:rPr>
              <a:t>材料二</a:t>
            </a:r>
            <a:endParaRPr lang="en-US" altLang="zh-CN" sz="18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kern="100">
                <a:effectLst/>
                <a:latin typeface="Times New Roman" panose="02020603050405020304" pitchFamily="18" charset="0"/>
                <a:ea typeface="楷体" panose="02010609060101010101" pitchFamily="2" charset="-122"/>
                <a:sym typeface="+mn-ea"/>
              </a:rPr>
              <a:t>晚清时期，大量的舶来品进入中国，西方服饰在沿海商埠随之出现，有些中国人开始穿西服。民国政府在1912年颁布《服制条例》，规定标准礼服以西服为主，后来各地出现了不少西服店。当时的北京，虽然作为外套的西服并未得到普及，但西式衬衣、针织衫、西裤等已逐渐得到推广。社会上也有反对易服的声音，认为穿西服是“崇洋媚外”“冒充上等人”。有人在《申报》上发文反驳：“欧化逐渐东开，国人多喜穿西装，取其穿之能有活泼的气象与振作的态度，而且便捷无拖沓。”与孙中山有关的中山装，其设计受到西服的影响，但衣领等部位仍保持民族特色。</a:t>
            </a:r>
            <a:endParaRPr lang="en-US" altLang="zh-CN"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kern="100">
                <a:effectLst/>
                <a:latin typeface="Times New Roman" panose="02020603050405020304" pitchFamily="18" charset="0"/>
                <a:ea typeface="楷体" panose="02010609060101010101" pitchFamily="2" charset="-122"/>
                <a:sym typeface="+mn-ea"/>
              </a:rPr>
              <a:t>——摘编自王建朗《两岸新编中国近代史·民国卷》</a:t>
            </a:r>
            <a:endParaRPr lang="en-US" altLang="zh-CN" kern="100">
              <a:effectLst/>
              <a:latin typeface="Times New Roman" panose="02020603050405020304" pitchFamily="18" charset="0"/>
              <a:ea typeface="楷体" panose="02010609060101010101" pitchFamily="2" charset="-122"/>
            </a:endParaRPr>
          </a:p>
          <a:p>
            <a:pPr algn="l" hangingPunct="0">
              <a:lnSpc>
                <a:spcPct val="150000"/>
              </a:lnSpc>
            </a:pPr>
            <a:endParaRPr lang="en-US" altLang="zh-CN" sz="1800" kern="100">
              <a:effectLst/>
              <a:latin typeface="Times New Roman" panose="02020603050405020304" pitchFamily="18" charset="0"/>
              <a:ea typeface="黑体" panose="02010609060101010101" pitchFamily="2" charset="-122"/>
            </a:endParaRPr>
          </a:p>
        </p:txBody>
      </p:sp>
      <p:sp>
        <p:nvSpPr>
          <p:cNvPr id="2" name="文本框 4" title=""/>
          <p:cNvSpPr txBox="1"/>
          <p:nvPr/>
        </p:nvSpPr>
        <p:spPr>
          <a:xfrm>
            <a:off x="176530" y="3093720"/>
            <a:ext cx="12015470" cy="28613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（2）据材料二概括指出西服在近代中国传播的特点。（4分）</a:t>
            </a:r>
            <a:endParaRPr lang="en-US" altLang="zh-CN" sz="2400" b="1"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（2）特点：与西方侵略伴随而来；得到民国政府法令形式认可、推广；推广过程中亦存在反对呼声；普及程度不高；使中国服饰受到外来影响。</a:t>
            </a:r>
            <a:endParaRPr lang="en-US" altLang="zh-CN" sz="2400"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7" presetClass="entr" presetSubtype="0" dur="100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dur="100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277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10．（2024·江苏无锡高三上期末·17）阅读材料，完成下列要求。（14分）</a:t>
            </a:r>
            <a:endParaRPr lang="en-US" altLang="zh-CN" sz="1800"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1800" kern="100">
                <a:effectLst/>
                <a:latin typeface="Times New Roman" panose="02020603050405020304" pitchFamily="18" charset="0"/>
                <a:ea typeface="黑体" panose="02010609060101010101" pitchFamily="2" charset="-122"/>
              </a:rPr>
              <a:t>材料一</a:t>
            </a:r>
            <a:endParaRPr lang="en-US" altLang="zh-CN" sz="1800" kern="100">
              <a:effectLst/>
              <a:latin typeface="Times New Roman" panose="02020603050405020304" pitchFamily="18" charset="0"/>
              <a:ea typeface="黑体" panose="02010609060101010101" pitchFamily="2" charset="-122"/>
            </a:endParaRPr>
          </a:p>
          <a:p>
            <a:pPr indent="453390" algn="l" hangingPunct="0">
              <a:lnSpc>
                <a:spcPct val="150000"/>
              </a:lnSpc>
            </a:pPr>
            <a:r>
              <a:rPr lang="en-US" altLang="zh-CN" sz="1800" kern="100">
                <a:effectLst/>
                <a:latin typeface="Times New Roman" panose="02020603050405020304" pitchFamily="18" charset="0"/>
                <a:ea typeface="楷体" panose="02010609060101010101" pitchFamily="2" charset="-122"/>
              </a:rPr>
              <a:t>湖北云梦县睡虎地秦墓竹简，法律令文书有《秦律十八种》：《田律》《工律》《徭律》《法律问答》《军爵律》等。人民生活的一举一动都在秦律中规定下来。其中《秦律·金布律》有载，“有买及卖也，各婴（挂）其贾（价）”。从事手工业和为官府出售产品的人，“受钱必辄入其钱缿（陶制容钱器）中，令市者见其入，不从令者赀（罚）一甲”。《法律问答》记载：“五人盗，臧（赃）一钱以上斩左止（趾）。”在秦律中规定了对轻微小罪也处很重的刑罚，这与商鞅、韩非等法家认为只有用重刑才能杜绝犯罪的主张一脉相承。</a:t>
            </a:r>
            <a:endParaRPr lang="en-US" altLang="zh-CN" sz="1800" kern="100">
              <a:effectLst/>
              <a:latin typeface="Times New Roman" panose="02020603050405020304" pitchFamily="18" charset="0"/>
              <a:ea typeface="楷体" panose="02010609060101010101" pitchFamily="2" charset="-122"/>
            </a:endParaRPr>
          </a:p>
          <a:p>
            <a:pPr algn="r" hangingPunct="0">
              <a:lnSpc>
                <a:spcPct val="150000"/>
              </a:lnSpc>
            </a:pPr>
            <a:r>
              <a:rPr lang="en-US" altLang="zh-CN" sz="1800" kern="100">
                <a:effectLst/>
                <a:latin typeface="Times New Roman" panose="02020603050405020304" pitchFamily="18" charset="0"/>
                <a:ea typeface="楷体" panose="02010609060101010101" pitchFamily="2" charset="-122"/>
              </a:rPr>
              <a:t>——摘编自《云梦秦简研究》</a:t>
            </a:r>
            <a:endParaRPr lang="en-US" altLang="zh-CN" sz="18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000" b="1" kern="100">
                <a:effectLst/>
                <a:latin typeface="Times New Roman" panose="02020603050405020304" pitchFamily="18" charset="0"/>
                <a:ea typeface="宋体" panose="02010600030101010101" pitchFamily="2" charset="-122"/>
                <a:sym typeface="+mn-ea"/>
              </a:rPr>
              <a:t>（1）根据材料一，指出秦朝对商品贸易的法律规定，并结合所学知识概括秦朝法律制度的主要特点。（6分）</a:t>
            </a:r>
            <a:endParaRPr lang="en-US" altLang="zh-CN" sz="2000" b="1"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2800" kern="100">
                <a:effectLst/>
                <a:latin typeface="Times New Roman" panose="02020603050405020304" pitchFamily="18" charset="0"/>
                <a:ea typeface="宋体" panose="02010600030101010101" pitchFamily="2" charset="-122"/>
                <a:sym typeface="+mn-ea"/>
              </a:rPr>
              <a:t>特点：法律文书丰富；法律条文细致；法律严苛（轻罪重罚）；以法家思想作为立法指导。（6分）</a:t>
            </a:r>
            <a:endParaRPr lang="en-US" altLang="zh-CN" sz="2800" kern="100">
              <a:effectLst/>
              <a:latin typeface="Times New Roman" panose="02020603050405020304" pitchFamily="18" charset="0"/>
              <a:ea typeface="宋体" panose="02010600030101010101" pitchFamily="2" charset="-122"/>
            </a:endParaRPr>
          </a:p>
          <a:p>
            <a:pPr algn="l" hangingPunct="0">
              <a:lnSpc>
                <a:spcPct val="150000"/>
              </a:lnSpc>
            </a:pPr>
            <a:endParaRPr lang="en-US" altLang="zh-CN" sz="28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dur="500" decel="1000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 calcmode="lin" valueType="num">
                                      <p:cBhvr>
                                        <p:cTn id="7" dur="500" fill="hold"/>
                                        <p:tgtEl>
                                          <p:spTgt spid="9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99">
                                            <p:txEl>
                                              <p:pRg st="5" end="5"/>
                                            </p:txEl>
                                          </p:spTgt>
                                        </p:tgtEl>
                                        <p:attrNameLst>
                                          <p:attrName>ppt_h</p:attrName>
                                        </p:attrNameLst>
                                      </p:cBhvr>
                                      <p:tavLst>
                                        <p:tav tm="0">
                                          <p:val>
                                            <p:fltVal val="0"/>
                                          </p:val>
                                        </p:tav>
                                        <p:tav tm="100000">
                                          <p:val>
                                            <p:strVal val="#ppt_h"/>
                                          </p:val>
                                        </p:tav>
                                      </p:tavLst>
                                    </p:anim>
                                    <p:anim calcmode="lin" valueType="num">
                                      <p:cBhvr>
                                        <p:cTn id="9" dur="500" fill="hold"/>
                                        <p:tgtEl>
                                          <p:spTgt spid="99">
                                            <p:txEl>
                                              <p:pRg st="5" end="5"/>
                                            </p:txEl>
                                          </p:spTgt>
                                        </p:tgtEl>
                                        <p:attrNameLst>
                                          <p:attrName>style.rotation</p:attrName>
                                        </p:attrNameLst>
                                      </p:cBhvr>
                                      <p:tavLst>
                                        <p:tav tm="0">
                                          <p:val>
                                            <p:fltVal val="360"/>
                                          </p:val>
                                        </p:tav>
                                        <p:tav tm="100000">
                                          <p:val>
                                            <p:fltVal val="0"/>
                                          </p:val>
                                        </p:tav>
                                      </p:tavLst>
                                    </p:anim>
                                    <p:animEffect transition="in" filter="fade">
                                      <p:cBhvr>
                                        <p:cTn id="10" dur="500"/>
                                        <p:tgtEl>
                                          <p:spTgt spid="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875770" cy="355346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11．（2024·广东深圳罗湖区高三上期末·18）阅读材料并结合所学知识，完成下列要求。（14分）</a:t>
            </a:r>
            <a:endParaRPr lang="en-US" altLang="zh-CN" sz="1800"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1800" kern="100">
                <a:effectLst/>
                <a:latin typeface="Times New Roman" panose="02020603050405020304" pitchFamily="18" charset="0"/>
                <a:ea typeface="黑体" panose="02010609060101010101" pitchFamily="2" charset="-122"/>
              </a:rPr>
              <a:t>材料二</a:t>
            </a:r>
            <a:endParaRPr lang="en-US" altLang="zh-CN" sz="1800" kern="100">
              <a:effectLst/>
              <a:latin typeface="Times New Roman" panose="02020603050405020304" pitchFamily="18" charset="0"/>
              <a:ea typeface="黑体" panose="02010609060101010101" pitchFamily="2" charset="-122"/>
            </a:endParaRPr>
          </a:p>
          <a:p>
            <a:pPr indent="453390" algn="l" hangingPunct="0">
              <a:lnSpc>
                <a:spcPct val="150000"/>
              </a:lnSpc>
            </a:pPr>
            <a:r>
              <a:rPr lang="en-US" altLang="zh-CN" sz="1800" kern="100">
                <a:effectLst/>
                <a:latin typeface="Times New Roman" panose="02020603050405020304" pitchFamily="18" charset="0"/>
                <a:ea typeface="楷体" panose="02010609060101010101" pitchFamily="2" charset="-122"/>
              </a:rPr>
              <a:t>20世纪最初的20年，欧洲国家开始试图改善住房条件。自20世纪40年代末以来，瑞典等北欧国家成立了专门机构负责资助住宅建设，所有住房都有补贴。20世纪60年代，大量人口从乡村迁入城市，政府要为不断扩大的城市制定总体规划。至20世纪70年代，住宅量的需求已经得到满足，居民对建筑质量和建筑形式提出了进一步的要求。大量的再投资不可避免，这成为北欧国家政治生活中的一个普遍性危机，带来了社会经济的分化。</a:t>
            </a:r>
            <a:endParaRPr lang="en-US" altLang="zh-CN" sz="1800" kern="100">
              <a:effectLst/>
              <a:latin typeface="Times New Roman" panose="02020603050405020304" pitchFamily="18" charset="0"/>
              <a:ea typeface="楷体" panose="02010609060101010101" pitchFamily="2" charset="-122"/>
            </a:endParaRPr>
          </a:p>
          <a:p>
            <a:pPr algn="r" hangingPunct="0">
              <a:lnSpc>
                <a:spcPct val="150000"/>
              </a:lnSpc>
            </a:pPr>
            <a:r>
              <a:rPr lang="en-US" altLang="zh-CN" sz="1800" kern="100">
                <a:effectLst/>
                <a:latin typeface="Times New Roman" panose="02020603050405020304" pitchFamily="18" charset="0"/>
                <a:ea typeface="楷体" panose="02010609060101010101" pitchFamily="2" charset="-122"/>
              </a:rPr>
              <a:t>——摘编自《福利制度下的住房发展——战后北欧住宅建设》</a:t>
            </a:r>
            <a:endParaRPr lang="en-US" altLang="zh-CN" sz="18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400" b="1" kern="100">
                <a:effectLst/>
                <a:latin typeface="宋体" panose="02010600030101010101" pitchFamily="2" charset="-122"/>
                <a:ea typeface="宋体" panose="02010600030101010101" pitchFamily="2" charset="-122"/>
                <a:cs typeface="宋体" panose="02010600030101010101" pitchFamily="2" charset="-122"/>
                <a:sym typeface="+mn-ea"/>
              </a:rPr>
              <a:t>（2）根据材料二并结合所学知识，分析二战后北欧国家住房管理制度的特点。（6分）</a:t>
            </a:r>
            <a:endParaRPr lang="en-US" altLang="zh-CN" sz="2400" b="1" kern="100">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 name="文本框 1" title=""/>
          <p:cNvSpPr txBox="1"/>
          <p:nvPr/>
        </p:nvSpPr>
        <p:spPr>
          <a:xfrm>
            <a:off x="482600" y="4316095"/>
            <a:ext cx="11081385" cy="230695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47140" indent="-1247140" hangingPunct="0">
              <a:lnSpc>
                <a:spcPct val="150000"/>
              </a:lnSpc>
            </a:pPr>
            <a:r>
              <a:rPr lang="en-US" altLang="zh-CN" sz="3200" kern="100">
                <a:effectLst/>
                <a:latin typeface="Times New Roman" panose="02020603050405020304" pitchFamily="18" charset="0"/>
                <a:ea typeface="宋体" panose="02010600030101010101" pitchFamily="2" charset="-122"/>
                <a:sym typeface="+mn-ea"/>
              </a:rPr>
              <a:t>（2）特点：从中央到地方成立专门机构负责，并发放补贴；制定总体规划；大量的再投资不可避免，由此诱发社会危机。（任意两点得6分）</a:t>
            </a:r>
            <a:endParaRPr lang="en-US" altLang="zh-CN" sz="3200"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9703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12．（2024·重庆一模（康德卷）·18）阅读材料，回答问题。（24分）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1871年，日本政府正式推行“废藩置县”政策，颁布《户籍法》，次年进行首次全国户口调查，开始编制全国性户籍。《户籍法》规定“户籍旧习错综复杂，在于按照族属而不按地域编制，虽有遗漏而不便检查。此度编制之法采用臣民同等，华族、士族、卒族、神官、僧侣乃至平民，均按照地域编之”，“以其居住之地专收无遗漏为宗旨”，“根据各地方的土地的基本情况划分区域，以区为单位，各区设户长掌握其辖区内户数，人员生死出入等详细情况”。居住在同一地的家族全体成员为一“户”，“户主、直系长辈、户主配偶、直系晚辈、旁系亲属均须记录在册”。户主是家族之长，一户之主，家族成员按照尊卑、男女、长幼顺序记载，无论入籍、除籍、转籍均需户主申报。</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——摘编自王鹏飞《近代日本户籍制度的建立与变迁》</a:t>
            </a:r>
            <a:endParaRPr lang="en-US" altLang="zh-CN" sz="18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400" b="1" kern="100">
                <a:effectLst/>
                <a:latin typeface="Times New Roman" panose="02020603050405020304" pitchFamily="18" charset="0"/>
                <a:ea typeface="宋体" panose="02010600030101010101" pitchFamily="2" charset="-122"/>
                <a:sym typeface="+mn-ea"/>
              </a:rPr>
              <a:t>（1）根据材料一分析指出日本近代户籍制度的特点。（5分）</a:t>
            </a:r>
            <a:endParaRPr lang="en-US" altLang="zh-CN" sz="2400" b="1" kern="100">
              <a:effectLst/>
              <a:latin typeface="Times New Roman" panose="02020603050405020304" pitchFamily="18" charset="0"/>
              <a:ea typeface="宋体" panose="02010600030101010101" pitchFamily="2" charset="-122"/>
              <a:sym typeface="+mn-ea"/>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（1）特点：以地域为基础编制户籍；户籍人口的身份平等；以户为单位，户主权力大。（1点2分，答3点得5分）</a:t>
            </a:r>
            <a:endParaRPr lang="en-US" altLang="zh-CN" sz="2400" b="1" kern="100">
              <a:effectLst/>
              <a:latin typeface="Times New Roman" panose="02020603050405020304" pitchFamily="18" charset="0"/>
              <a:ea typeface="宋体" panose="02010600030101010101" pitchFamily="2" charset="-122"/>
            </a:endParaRPr>
          </a:p>
          <a:p>
            <a:pPr algn="l"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dur="500" decel="1000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 calcmode="lin" valueType="num">
                                      <p:cBhvr>
                                        <p:cTn id="7" dur="500" fill="hold"/>
                                        <p:tgtEl>
                                          <p:spTgt spid="9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99">
                                            <p:txEl>
                                              <p:pRg st="5" end="5"/>
                                            </p:txEl>
                                          </p:spTgt>
                                        </p:tgtEl>
                                        <p:attrNameLst>
                                          <p:attrName>ppt_h</p:attrName>
                                        </p:attrNameLst>
                                      </p:cBhvr>
                                      <p:tavLst>
                                        <p:tav tm="0">
                                          <p:val>
                                            <p:fltVal val="0"/>
                                          </p:val>
                                        </p:tav>
                                        <p:tav tm="100000">
                                          <p:val>
                                            <p:strVal val="#ppt_h"/>
                                          </p:val>
                                        </p:tav>
                                      </p:tavLst>
                                    </p:anim>
                                    <p:anim calcmode="lin" valueType="num">
                                      <p:cBhvr>
                                        <p:cTn id="9" dur="500" fill="hold"/>
                                        <p:tgtEl>
                                          <p:spTgt spid="99">
                                            <p:txEl>
                                              <p:pRg st="5" end="5"/>
                                            </p:txEl>
                                          </p:spTgt>
                                        </p:tgtEl>
                                        <p:attrNameLst>
                                          <p:attrName>style.rotation</p:attrName>
                                        </p:attrNameLst>
                                      </p:cBhvr>
                                      <p:tavLst>
                                        <p:tav tm="0">
                                          <p:val>
                                            <p:fltVal val="360"/>
                                          </p:val>
                                        </p:tav>
                                        <p:tav tm="100000">
                                          <p:val>
                                            <p:fltVal val="0"/>
                                          </p:val>
                                        </p:tav>
                                      </p:tavLst>
                                    </p:anim>
                                    <p:animEffect transition="in" filter="fade">
                                      <p:cBhvr>
                                        <p:cTn id="10" dur="500"/>
                                        <p:tgtEl>
                                          <p:spTgt spid="99">
                                            <p:txEl>
                                              <p:pRg st="5" end="5"/>
                                            </p:txEl>
                                          </p:spTgt>
                                        </p:tgtEl>
                                      </p:cBhvr>
                                    </p:animEffect>
                                  </p:childTnLst>
                                </p:cTn>
                              </p:par>
                              <p:par>
                                <p:cTn id="11" presetID="49" presetClass="entr" presetSubtype="0" dur="500" decel="100000" fill="hold" nodeType="withEffect">
                                  <p:stCondLst>
                                    <p:cond delay="0"/>
                                  </p:stCondLst>
                                  <p:childTnLst>
                                    <p:set>
                                      <p:cBhvr>
                                        <p:cTn id="12" dur="1" fill="hold">
                                          <p:stCondLst>
                                            <p:cond delay="0"/>
                                          </p:stCondLst>
                                        </p:cTn>
                                        <p:tgtEl>
                                          <p:spTgt spid="99">
                                            <p:txEl>
                                              <p:pRg st="6" end="6"/>
                                            </p:txEl>
                                          </p:spTgt>
                                        </p:tgtEl>
                                        <p:attrNameLst>
                                          <p:attrName>style.visibility</p:attrName>
                                        </p:attrNameLst>
                                      </p:cBhvr>
                                      <p:to>
                                        <p:strVal val="visible"/>
                                      </p:to>
                                    </p:set>
                                    <p:anim calcmode="lin" valueType="num">
                                      <p:cBhvr>
                                        <p:cTn id="13" dur="500" fill="hold"/>
                                        <p:tgtEl>
                                          <p:spTgt spid="99">
                                            <p:txEl>
                                              <p:pRg st="6" end="6"/>
                                            </p:txEl>
                                          </p:spTgt>
                                        </p:tgtEl>
                                        <p:attrNameLst>
                                          <p:attrName>ppt_w</p:attrName>
                                        </p:attrNameLst>
                                      </p:cBhvr>
                                      <p:tavLst>
                                        <p:tav tm="0">
                                          <p:val>
                                            <p:fltVal val="0"/>
                                          </p:val>
                                        </p:tav>
                                        <p:tav tm="100000">
                                          <p:val>
                                            <p:strVal val="#ppt_w"/>
                                          </p:val>
                                        </p:tav>
                                      </p:tavLst>
                                    </p:anim>
                                    <p:anim calcmode="lin" valueType="num">
                                      <p:cBhvr>
                                        <p:cTn id="14" dur="500" fill="hold"/>
                                        <p:tgtEl>
                                          <p:spTgt spid="99">
                                            <p:txEl>
                                              <p:pRg st="6" end="6"/>
                                            </p:txEl>
                                          </p:spTgt>
                                        </p:tgtEl>
                                        <p:attrNameLst>
                                          <p:attrName>ppt_h</p:attrName>
                                        </p:attrNameLst>
                                      </p:cBhvr>
                                      <p:tavLst>
                                        <p:tav tm="0">
                                          <p:val>
                                            <p:fltVal val="0"/>
                                          </p:val>
                                        </p:tav>
                                        <p:tav tm="100000">
                                          <p:val>
                                            <p:strVal val="#ppt_h"/>
                                          </p:val>
                                        </p:tav>
                                      </p:tavLst>
                                    </p:anim>
                                    <p:anim calcmode="lin" valueType="num">
                                      <p:cBhvr>
                                        <p:cTn id="15" dur="500" fill="hold"/>
                                        <p:tgtEl>
                                          <p:spTgt spid="99">
                                            <p:txEl>
                                              <p:pRg st="6" end="6"/>
                                            </p:txEl>
                                          </p:spTgt>
                                        </p:tgtEl>
                                        <p:attrNameLst>
                                          <p:attrName>style.rotation</p:attrName>
                                        </p:attrNameLst>
                                      </p:cBhvr>
                                      <p:tavLst>
                                        <p:tav tm="0">
                                          <p:val>
                                            <p:fltVal val="360"/>
                                          </p:val>
                                        </p:tav>
                                        <p:tav tm="100000">
                                          <p:val>
                                            <p:fltVal val="0"/>
                                          </p:val>
                                        </p:tav>
                                      </p:tavLst>
                                    </p:anim>
                                    <p:animEffect transition="in" filter="fade">
                                      <p:cBhvr>
                                        <p:cTn id="16" dur="500"/>
                                        <p:tgtEl>
                                          <p:spTgt spid="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364617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13．（2024·广东东莞高三上期末·17）阅读材料并结合所学知识，完成下列要求。（14分）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信息是历代政府决策的重要依据，事关重大。宋代在信息的搜集和处理上，除章奏、面奏等历代类似的制度外，还有其独特之处。群臣面对、臣僚章奏、经筵议论乃至士民上书都是君主了解社情民意的途径。同时政府以行政、监察系统为主，财政、司法等专门机构为辅，建立起多层多途错落纵横的政绩考察途径来丰富信息搜集渠道。信息的搜集和处理强调时效，情报的最终汇聚点，是君主所在的“御前”。</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——摘编自邓小南《宋代信息渠道举隅：以宋廷对地方政绩的考察为例》</a:t>
            </a:r>
            <a:endParaRPr lang="en-US" altLang="zh-CN" sz="18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（1）根据材料一并结合所学知识，概括宋代信息搜集和处理的特点。（4分）</a:t>
            </a:r>
            <a:endParaRPr lang="en-US" altLang="zh-CN" sz="2400" b="1" kern="100">
              <a:effectLst/>
              <a:latin typeface="Times New Roman" panose="02020603050405020304" pitchFamily="18" charset="0"/>
              <a:ea typeface="宋体" panose="02010600030101010101" pitchFamily="2" charset="-122"/>
            </a:endParaRPr>
          </a:p>
        </p:txBody>
      </p:sp>
      <p:sp>
        <p:nvSpPr>
          <p:cNvPr id="2" name="文本框 1" title=""/>
          <p:cNvSpPr txBox="1"/>
          <p:nvPr/>
        </p:nvSpPr>
        <p:spPr>
          <a:xfrm>
            <a:off x="340360" y="4105275"/>
            <a:ext cx="11134090" cy="2306955"/>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（4分）</a:t>
            </a:r>
            <a:endParaRPr lang="en-US" altLang="zh-CN" sz="24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（1）特点：途径多样；内容丰富；重视实效；服务君权；作用重大。（4分，任意两点4分，言之成理亦可酌情给分）</a:t>
            </a:r>
            <a:endParaRPr lang="en-US" altLang="zh-CN" sz="2400"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dur="1"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752411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14．（2024·山东泰安高三上期末·17）阅读材料，回答问题。（13分）</a:t>
            </a:r>
            <a:endParaRPr lang="en-US" altLang="zh-CN" sz="2000" kern="100">
              <a:effectLst/>
              <a:latin typeface="Times New Roman" panose="02020603050405020304" pitchFamily="18" charset="0"/>
              <a:ea typeface="黑体" panose="02010609060101010101" pitchFamily="2" charset="-122"/>
            </a:endParaRPr>
          </a:p>
          <a:p>
            <a:pPr algn="ctr" fontAlgn="auto" hangingPunct="0">
              <a:lnSpc>
                <a:spcPct val="100000"/>
              </a:lnSpc>
            </a:pPr>
            <a:r>
              <a:rPr lang="en-US" altLang="zh-CN" sz="2000" kern="100">
                <a:effectLst/>
                <a:latin typeface="Times New Roman" panose="02020603050405020304" pitchFamily="18" charset="0"/>
                <a:ea typeface="宋体" panose="02010600030101010101" pitchFamily="2" charset="-122"/>
              </a:rPr>
              <a:t>万里茶道</a:t>
            </a:r>
            <a:endParaRPr lang="en-US" altLang="zh-CN" sz="2000" kern="100">
              <a:effectLst/>
              <a:latin typeface="Times New Roman" panose="02020603050405020304" pitchFamily="18" charset="0"/>
              <a:ea typeface="宋体" panose="0201060003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从18世纪中期到20世纪初，中俄之间形成了一条横跨亚欧大陆，长达13000多公里，以茶叶为大宗商品的长距离贸易线路，被称为“万里茶道”。</a:t>
            </a:r>
            <a:endParaRPr lang="en-US" altLang="zh-CN" sz="2000" kern="100">
              <a:effectLst/>
              <a:latin typeface="Times New Roman" panose="02020603050405020304" pitchFamily="18" charset="0"/>
              <a:ea typeface="楷体" panose="0201060906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它以汉口为起点，经恰克图到达俄国，又从俄国传入中亚和欧洲其他国家。最初，茶叶贸易的经营者是来自非产茶之省的晋商，他们采运两湖茶叶就地加工成茶砖，运至中俄边境口岸，再由俄商贩运至莫斯科和圣彼得堡。19世纪中叶，中俄茶叶贸易进入鼎盛时期，汉口成为对俄输出砖茶最主要的港口，俄国人依靠大规模的机械化生产垄断了汉口茶市，相继开办了顺丰、新泰、阜昌和百昌等砖茶厂，实现了茶叶采购、制造、销售和贩运的系列操作。19世纪末期，由于印度茶、锡兰茶的竞争，汉口茶叶港的地位受到威胁，汉口茶市的英国商人转而收购印度茶叶。1905年，横贯西伯利亚的大铁路全线通车，汉口的茶叶绝大部分由火车输往俄国。十月革命后，前苏联政府对华茶进口采取的关税壁垒政策，输俄茶叶贸易日趋衰落，在汉口的几家俄商茶厂相继关停，俄商独占汉口茶市半个多世纪的局面从此结束，长达两个世纪的万里茶道终于淡出历史舞台。</a:t>
            </a:r>
            <a:endParaRPr lang="en-US" altLang="zh-CN" sz="20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000" kern="100">
                <a:effectLst/>
                <a:latin typeface="Times New Roman" panose="02020603050405020304" pitchFamily="18" charset="0"/>
                <a:ea typeface="楷体" panose="02010609060101010101" pitchFamily="2" charset="-122"/>
              </a:rPr>
              <a:t>——摘编自刘再起《中俄茶叶之路：繁荣了200年的国际商道》</a:t>
            </a:r>
            <a:endParaRPr lang="en-US" altLang="zh-CN" sz="2000" kern="100">
              <a:effectLst/>
              <a:latin typeface="Times New Roman" panose="02020603050405020304" pitchFamily="18" charset="0"/>
              <a:ea typeface="楷体" panose="02010609060101010101" pitchFamily="2" charset="-122"/>
            </a:endParaRPr>
          </a:p>
          <a:p>
            <a:pPr algn="l" fontAlgn="auto" hangingPunct="0">
              <a:lnSpc>
                <a:spcPct val="100000"/>
              </a:lnSpc>
            </a:pPr>
            <a:r>
              <a:rPr lang="en-US" altLang="zh-CN" sz="2800" b="1" kern="100">
                <a:effectLst/>
                <a:latin typeface="Times New Roman" panose="02020603050405020304" pitchFamily="18" charset="0"/>
                <a:ea typeface="宋体" panose="02010600030101010101" pitchFamily="2" charset="-122"/>
                <a:sym typeface="+mn-ea"/>
              </a:rPr>
              <a:t>（1）指出中俄“万里茶道”的主要特点。（4分）</a:t>
            </a:r>
            <a:endParaRPr lang="en-US" altLang="zh-CN" sz="2800" b="1" kern="100">
              <a:effectLst/>
              <a:latin typeface="Times New Roman" panose="02020603050405020304" pitchFamily="18" charset="0"/>
              <a:ea typeface="宋体" panose="02010600030101010101" pitchFamily="2" charset="-122"/>
              <a:sym typeface="+mn-ea"/>
            </a:endParaRPr>
          </a:p>
          <a:p>
            <a:pPr fontAlgn="auto" hangingPunct="0">
              <a:lnSpc>
                <a:spcPct val="100000"/>
              </a:lnSpc>
            </a:pPr>
            <a:r>
              <a:rPr lang="en-US" altLang="zh-CN" sz="28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800" kern="100">
              <a:effectLst/>
              <a:latin typeface="Times New Roman" panose="02020603050405020304" pitchFamily="18" charset="0"/>
              <a:ea typeface="宋体" panose="02010600030101010101" pitchFamily="2" charset="-122"/>
            </a:endParaRPr>
          </a:p>
          <a:p>
            <a:pPr marL="1247140" indent="-1247140" fontAlgn="auto" hangingPunct="0">
              <a:lnSpc>
                <a:spcPct val="100000"/>
              </a:lnSpc>
            </a:pPr>
            <a:r>
              <a:rPr lang="en-US" altLang="zh-CN" sz="2800" kern="100">
                <a:effectLst/>
                <a:latin typeface="Times New Roman" panose="02020603050405020304" pitchFamily="18" charset="0"/>
                <a:ea typeface="宋体" panose="02010600030101010101" pitchFamily="2" charset="-122"/>
                <a:sym typeface="+mn-ea"/>
              </a:rPr>
              <a:t>（1）特点：以汉口和恰克图为中心，贸易路线长，横跨欧亚大陆；最初由晋商主导，与俄商合作开辟，持续时间长；后期俄商垄断茶市的生产和销售，带一定的殖民色彩；20世纪初日趋衰落。（4分）</a:t>
            </a:r>
            <a:endParaRPr lang="en-US" altLang="zh-CN" sz="2800" kern="100">
              <a:effectLst/>
              <a:latin typeface="Times New Roman" panose="02020603050405020304" pitchFamily="18" charset="0"/>
              <a:ea typeface="宋体" panose="02010600030101010101" pitchFamily="2" charset="-122"/>
            </a:endParaRPr>
          </a:p>
          <a:p>
            <a:pPr algn="l" fontAlgn="auto" hangingPunct="0">
              <a:lnSpc>
                <a:spcPct val="100000"/>
              </a:lnSpc>
            </a:pPr>
            <a:endParaRPr lang="en-US" altLang="zh-CN" sz="2800" b="1" kern="100">
              <a:effectLst/>
              <a:latin typeface="Times New Roman" panose="02020603050405020304" pitchFamily="18" charset="0"/>
              <a:ea typeface="宋体" panose="02010600030101010101" pitchFamily="2" charset="-122"/>
            </a:endParaRPr>
          </a:p>
          <a:p>
            <a:pPr algn="l" fontAlgn="auto" hangingPunct="0">
              <a:lnSpc>
                <a:spcPct val="100000"/>
              </a:lnSpc>
            </a:pPr>
            <a:endParaRPr lang="en-US" altLang="zh-CN" sz="28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99">
                                            <p:txEl>
                                              <p:pRg st="6" end="6"/>
                                            </p:txEl>
                                          </p:spTgt>
                                        </p:tgtEl>
                                        <p:attrNameLst>
                                          <p:attrName>style.visibility</p:attrName>
                                        </p:attrNameLst>
                                      </p:cBhvr>
                                      <p:to>
                                        <p:strVal val="visible"/>
                                      </p:to>
                                    </p:set>
                                    <p:animEffect transition="in" filter="fade">
                                      <p:cBhvr>
                                        <p:cTn id="7" dur="1000"/>
                                        <p:tgtEl>
                                          <p:spTgt spid="99">
                                            <p:txEl>
                                              <p:pRg st="6" end="6"/>
                                            </p:txEl>
                                          </p:spTgt>
                                        </p:tgtEl>
                                      </p:cBhvr>
                                    </p:animEffect>
                                    <p:anim calcmode="lin" valueType="num">
                                      <p:cBhvr>
                                        <p:cTn id="8" dur="1000" fill="hold"/>
                                        <p:tgtEl>
                                          <p:spTgt spid="99">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99">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99">
                                            <p:txEl>
                                              <p:pRg st="7" end="7"/>
                                            </p:txEl>
                                          </p:spTgt>
                                        </p:tgtEl>
                                        <p:attrNameLst>
                                          <p:attrName>style.visibility</p:attrName>
                                        </p:attrNameLst>
                                      </p:cBhvr>
                                      <p:to>
                                        <p:strVal val="visible"/>
                                      </p:to>
                                    </p:set>
                                    <p:animEffect transition="in" filter="fade">
                                      <p:cBhvr>
                                        <p:cTn id="12" dur="1000"/>
                                        <p:tgtEl>
                                          <p:spTgt spid="99">
                                            <p:txEl>
                                              <p:pRg st="7" end="7"/>
                                            </p:txEl>
                                          </p:spTgt>
                                        </p:tgtEl>
                                      </p:cBhvr>
                                    </p:animEffect>
                                    <p:anim calcmode="lin" valueType="num">
                                      <p:cBhvr>
                                        <p:cTn id="13" dur="1000" fill="hold"/>
                                        <p:tgtEl>
                                          <p:spTgt spid="99">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53079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15．（2024·河北保定高三上期末·17）根据材料并结合所学完成下列要求。（10分）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大唐令）诸户以百户为里，五里为乡，四家为邻，五家为保。每里置正一人，（若山谷阻险，地远人稀之处，听随便量置。）掌按比户口，课植农桑，检察非违，催驱赋役。在邑居者为坊，别置正一人，掌坊门管钥，督察奸非，并免其课役。在田野者为村，别置村正一人。其村满百家，增置一人，掌同坊正。其村居如满十家者，隶入大村，不须别置村正。</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——《通典》卷三《食货三·乡党》</a:t>
            </a:r>
            <a:endParaRPr lang="en-US" altLang="zh-CN" sz="18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400" b="1" kern="100">
                <a:effectLst/>
                <a:latin typeface="Times New Roman" panose="02020603050405020304" pitchFamily="18" charset="0"/>
                <a:ea typeface="宋体" panose="02010600030101010101" pitchFamily="2" charset="-122"/>
                <a:sym typeface="+mn-ea"/>
              </a:rPr>
              <a:t>（1）根据材料一并结合所学知识，概括唐代乡村治理的特征。（4分）</a:t>
            </a:r>
            <a:endParaRPr lang="en-US" altLang="zh-CN"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marL="567055" indent="-567055"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（1）设置“行政村”；“行政村”兼有地方治安与赋役管理的制度（自然区划村坊制与行政区划统一）；伦理亲情与农业力田均加以重视。（4分）</a:t>
            </a:r>
            <a:endParaRPr lang="en-US" altLang="zh-CN" sz="2400"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dur="5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 calcmode="lin" valueType="num">
                                      <p:cBhvr>
                                        <p:cTn id="7" dur="500" fill="hold"/>
                                        <p:tgtEl>
                                          <p:spTgt spid="9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99">
                                            <p:txEl>
                                              <p:pRg st="5" end="5"/>
                                            </p:txEl>
                                          </p:spTgt>
                                        </p:tgtEl>
                                        <p:attrNameLst>
                                          <p:attrName>ppt_h</p:attrName>
                                        </p:attrNameLst>
                                      </p:cBhvr>
                                      <p:tavLst>
                                        <p:tav tm="0">
                                          <p:val>
                                            <p:strVal val="#ppt_h"/>
                                          </p:val>
                                        </p:tav>
                                        <p:tav tm="100000">
                                          <p:val>
                                            <p:strVal val="#ppt_h"/>
                                          </p:val>
                                        </p:tav>
                                      </p:tavLst>
                                    </p:anim>
                                  </p:childTnLst>
                                </p:cTn>
                              </p:par>
                              <p:par>
                                <p:cTn id="9" presetID="17" presetClass="entr" presetSubtype="10" dur="500" fill="hold" nodeType="withEffect">
                                  <p:stCondLst>
                                    <p:cond delay="0"/>
                                  </p:stCondLst>
                                  <p:childTnLst>
                                    <p:set>
                                      <p:cBhvr>
                                        <p:cTn id="10" dur="1" fill="hold">
                                          <p:stCondLst>
                                            <p:cond delay="0"/>
                                          </p:stCondLst>
                                        </p:cTn>
                                        <p:tgtEl>
                                          <p:spTgt spid="99">
                                            <p:txEl>
                                              <p:pRg st="6" end="6"/>
                                            </p:txEl>
                                          </p:spTgt>
                                        </p:tgtEl>
                                        <p:attrNameLst>
                                          <p:attrName>style.visibility</p:attrName>
                                        </p:attrNameLst>
                                      </p:cBhvr>
                                      <p:to>
                                        <p:strVal val="visible"/>
                                      </p:to>
                                    </p:set>
                                    <p:anim calcmode="lin" valueType="num">
                                      <p:cBhvr>
                                        <p:cTn id="11" dur="500" fill="hold"/>
                                        <p:tgtEl>
                                          <p:spTgt spid="99">
                                            <p:txEl>
                                              <p:pRg st="6" end="6"/>
                                            </p:txEl>
                                          </p:spTgt>
                                        </p:tgtEl>
                                        <p:attrNameLst>
                                          <p:attrName>ppt_w</p:attrName>
                                        </p:attrNameLst>
                                      </p:cBhvr>
                                      <p:tavLst>
                                        <p:tav tm="0">
                                          <p:val>
                                            <p:fltVal val="0"/>
                                          </p:val>
                                        </p:tav>
                                        <p:tav tm="100000">
                                          <p:val>
                                            <p:strVal val="#ppt_w"/>
                                          </p:val>
                                        </p:tav>
                                      </p:tavLst>
                                    </p:anim>
                                    <p:anim calcmode="lin" valueType="num">
                                      <p:cBhvr>
                                        <p:cTn id="12" dur="500" fill="hold"/>
                                        <p:tgtEl>
                                          <p:spTgt spid="99">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699875" cy="6485255"/>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17．（2024·河北高三大数据应用调研联合测评Ⅳ·18）阅读材料，完成下列要求。（12分）</a:t>
            </a:r>
            <a:endParaRPr lang="en-US" altLang="zh-CN" sz="1800"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hangingPunct="0">
              <a:lnSpc>
                <a:spcPct val="150000"/>
              </a:lnSpc>
            </a:pPr>
            <a:r>
              <a:rPr lang="en-US" altLang="zh-CN" sz="2400" kern="100">
                <a:effectLst/>
                <a:latin typeface="Times New Roman" panose="02020603050405020304" pitchFamily="18" charset="0"/>
                <a:ea typeface="楷体" panose="02010609060101010101" pitchFamily="2" charset="-122"/>
              </a:rPr>
              <a:t>据统计，在《太平广记》摘录的唐人笔记中，涉及到北方地区饮食共有86次，除了14次没有记载食品种类外，在其他72次中，面食57次，稻米8次。其中还提到“江南之俗，火耕水耨，食鱼与稻，以渔猎为业，虽无蓄积之资，然而亦无饥馁”。唐文宗开成六年（841年），日本圆仁和尚曾在长安食用胡饼，称“时行胡饼，俗家皆然”。长安辅兴坊胡饼店制作的芝麻胡饼最为有名。到了唐代，随着高足坐具的传入和流行，人们的就餐习俗由席地而坐的分餐制转而成为高凳（或椅）大桌的合食制。</a:t>
            </a:r>
            <a:endParaRPr lang="en-US" altLang="zh-CN" sz="24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800" b="1" kern="100">
                <a:effectLst/>
                <a:latin typeface="Times New Roman" panose="02020603050405020304" pitchFamily="18" charset="0"/>
                <a:ea typeface="宋体" panose="02010600030101010101" pitchFamily="2" charset="-122"/>
                <a:sym typeface="+mn-ea"/>
              </a:rPr>
              <a:t>（1）根据材料一，概括唐朝饮食的特点。（6分）</a:t>
            </a:r>
            <a:endParaRPr lang="en-US" altLang="zh-CN" sz="2800" b="1"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（1）特点：南北区域差异明显；受到周边民族饮食影响；合餐制形成。（6分，每点2分）</a:t>
            </a:r>
            <a:endParaRPr lang="en-US" altLang="zh-CN" sz="2400" kern="100">
              <a:effectLst/>
              <a:latin typeface="Times New Roman" panose="02020603050405020304" pitchFamily="18" charset="0"/>
              <a:ea typeface="宋体" panose="02010600030101010101" pitchFamily="2" charset="-122"/>
            </a:endParaRPr>
          </a:p>
          <a:p>
            <a:pPr algn="l"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99">
                                            <p:txEl>
                                              <p:pRg st="4" end="4"/>
                                            </p:txEl>
                                          </p:spTgt>
                                        </p:tgtEl>
                                        <p:attrNameLst>
                                          <p:attrName>style.visibility</p:attrName>
                                        </p:attrNameLst>
                                      </p:cBhvr>
                                      <p:to>
                                        <p:strVal val="visible"/>
                                      </p:to>
                                    </p:set>
                                    <p:animEffect transition="in" filter="fade">
                                      <p:cBhvr>
                                        <p:cTn id="7" dur="1000"/>
                                        <p:tgtEl>
                                          <p:spTgt spid="99">
                                            <p:txEl>
                                              <p:pRg st="4" end="4"/>
                                            </p:txEl>
                                          </p:spTgt>
                                        </p:tgtEl>
                                      </p:cBhvr>
                                    </p:animEffect>
                                    <p:anim calcmode="lin" valueType="num">
                                      <p:cBhvr>
                                        <p:cTn id="8" dur="1000" fill="hold"/>
                                        <p:tgtEl>
                                          <p:spTgt spid="9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9">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99">
                                            <p:txEl>
                                              <p:pRg st="5" end="5"/>
                                            </p:txEl>
                                          </p:spTgt>
                                        </p:tgtEl>
                                        <p:attrNameLst>
                                          <p:attrName>style.visibility</p:attrName>
                                        </p:attrNameLst>
                                      </p:cBhvr>
                                      <p:to>
                                        <p:strVal val="visible"/>
                                      </p:to>
                                    </p:set>
                                    <p:animEffect transition="in" filter="fade">
                                      <p:cBhvr>
                                        <p:cTn id="12" dur="1000"/>
                                        <p:tgtEl>
                                          <p:spTgt spid="99">
                                            <p:txEl>
                                              <p:pRg st="5" end="5"/>
                                            </p:txEl>
                                          </p:spTgt>
                                        </p:tgtEl>
                                      </p:cBhvr>
                                    </p:animEffect>
                                    <p:anim calcmode="lin" valueType="num">
                                      <p:cBhvr>
                                        <p:cTn id="13" dur="1000" fill="hold"/>
                                        <p:tgtEl>
                                          <p:spTgt spid="99">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9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699875" cy="1167765"/>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18．（2023·广东大湾区一模·18）阅读材料，完成下列要求。（14分）</a:t>
            </a:r>
            <a:endParaRPr lang="en-US" altLang="zh-CN" sz="1800"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1800" kern="100">
                <a:effectLst/>
                <a:latin typeface="Times New Roman" panose="02020603050405020304" pitchFamily="18" charset="0"/>
                <a:ea typeface="黑体" panose="02010609060101010101" pitchFamily="2" charset="-122"/>
              </a:rPr>
              <a:t>材料一</a:t>
            </a:r>
            <a:endParaRPr lang="en-US" altLang="zh-CN" sz="1800" kern="100">
              <a:effectLst/>
              <a:latin typeface="Times New Roman" panose="02020603050405020304" pitchFamily="18" charset="0"/>
              <a:ea typeface="黑体" panose="02010609060101010101" pitchFamily="2" charset="-122"/>
            </a:endParaRPr>
          </a:p>
          <a:p>
            <a:pPr algn="ctr" hangingPunct="0">
              <a:lnSpc>
                <a:spcPct val="150000"/>
              </a:lnSpc>
            </a:pPr>
            <a:r>
              <a:rPr lang="en-US" altLang="zh-CN" sz="1800" kern="100">
                <a:effectLst/>
                <a:latin typeface="Times New Roman" panose="02020603050405020304" pitchFamily="18" charset="0"/>
                <a:ea typeface="宋体" panose="02010600030101010101" pitchFamily="2" charset="-122"/>
              </a:rPr>
              <a:t>表2 晚清国内公债筹募概况（节选）</a:t>
            </a:r>
            <a:endParaRPr lang="en-US" altLang="zh-CN" sz="1800" kern="100">
              <a:effectLst/>
              <a:latin typeface="Times New Roman" panose="02020603050405020304" pitchFamily="18" charset="0"/>
              <a:ea typeface="宋体" panose="02010600030101010101" pitchFamily="2" charset="-122"/>
            </a:endParaRPr>
          </a:p>
        </p:txBody>
      </p:sp>
      <p:pic>
        <p:nvPicPr>
          <p:cNvPr id="2" name="My Shape" titl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591319"/>
            <a:ext cx="8534400" cy="3263555"/>
          </a:xfrm>
          <a:prstGeom prst="rect">
            <a:avLst/>
          </a:prstGeom>
        </p:spPr>
      </p:pic>
      <p:sp>
        <p:nvSpPr>
          <p:cNvPr id="3" name="文本框 4" title=""/>
          <p:cNvSpPr txBox="1"/>
          <p:nvPr/>
        </p:nvSpPr>
        <p:spPr>
          <a:xfrm>
            <a:off x="236855" y="4720590"/>
            <a:ext cx="11699875" cy="461645"/>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hangingPunct="0">
              <a:lnSpc>
                <a:spcPct val="150000"/>
              </a:lnSpc>
            </a:pPr>
            <a:r>
              <a:rPr lang="en-US" altLang="zh-CN" sz="1800" kern="100">
                <a:effectLst/>
                <a:latin typeface="Times New Roman" panose="02020603050405020304" pitchFamily="18" charset="0"/>
                <a:ea typeface="楷体" panose="02010609060101010101" pitchFamily="2" charset="-122"/>
              </a:rPr>
              <a:t>——摘编自刘杰《辛亥鼎革与财政举债：晚清民初“爱国公债”的发行与偿还》</a:t>
            </a:r>
            <a:endParaRPr lang="en-US" altLang="zh-CN" sz="1800" kern="100">
              <a:effectLst/>
              <a:latin typeface="Times New Roman" panose="02020603050405020304" pitchFamily="18" charset="0"/>
              <a:ea typeface="楷体" panose="02010609060101010101" pitchFamily="2" charset="-122"/>
            </a:endParaRPr>
          </a:p>
          <a:p>
            <a:pPr algn="l" hangingPunct="0">
              <a:lnSpc>
                <a:spcPct val="150000"/>
              </a:lnSpc>
            </a:pPr>
            <a:r>
              <a:rPr lang="en-US" altLang="zh-CN" sz="2000" b="1" kern="100">
                <a:effectLst/>
                <a:latin typeface="Times New Roman" panose="02020603050405020304" pitchFamily="18" charset="0"/>
                <a:ea typeface="宋体" panose="02010600030101010101" pitchFamily="2" charset="-122"/>
                <a:sym typeface="+mn-ea"/>
              </a:rPr>
              <a:t>（1）依据材料一并结合所学知识，归纳晚清公债发行的特点。（4分）</a:t>
            </a:r>
            <a:endParaRPr lang="en-US" altLang="zh-CN" sz="2000" b="1" kern="100">
              <a:effectLst/>
              <a:latin typeface="Times New Roman" panose="02020603050405020304" pitchFamily="18" charset="0"/>
              <a:ea typeface="宋体" panose="02010600030101010101" pitchFamily="2" charset="-122"/>
            </a:endParaRPr>
          </a:p>
          <a:p>
            <a:pPr algn="l" hangingPunct="0">
              <a:lnSpc>
                <a:spcPct val="150000"/>
              </a:lnSpc>
            </a:pPr>
            <a:r>
              <a:rPr lang="zh-CN" altLang="en-US" sz="2000" kern="100">
                <a:solidFill>
                  <a:srgbClr val="FF0000"/>
                </a:solidFill>
                <a:effectLst/>
                <a:latin typeface="Times New Roman" panose="02020603050405020304" pitchFamily="18" charset="0"/>
                <a:ea typeface="宋体" panose="02010600030101010101" pitchFamily="2" charset="-122"/>
                <a:sym typeface="+mn-ea"/>
              </a:rPr>
              <a:t>答案</a:t>
            </a:r>
            <a:r>
              <a:rPr lang="en-US" altLang="zh-CN" sz="2000" kern="100">
                <a:effectLst/>
                <a:latin typeface="Times New Roman" panose="02020603050405020304" pitchFamily="18" charset="0"/>
                <a:ea typeface="宋体" panose="02010600030101010101" pitchFamily="2" charset="-122"/>
                <a:sym typeface="+mn-ea"/>
              </a:rPr>
              <a:t>（1）特点：兼具中央公债与地方公债；主要用于应对军事和财政危机；凭借特权摊销公债仍无法完成发行目标；公债承销的主体多样；人们对政府的信任不足；数额巨大。（每点2分，共4分）</a:t>
            </a:r>
            <a:endParaRPr lang="en-US" altLang="zh-CN" kern="100">
              <a:effectLst/>
              <a:latin typeface="Times New Roman" panose="02020603050405020304" pitchFamily="18" charset="0"/>
              <a:ea typeface="宋体" panose="02010600030101010101" pitchFamily="2" charset="-122"/>
            </a:endParaRPr>
          </a:p>
          <a:p>
            <a:pPr algn="l" hangingPunct="0">
              <a:lnSpc>
                <a:spcPct val="150000"/>
              </a:lnSpc>
            </a:pPr>
            <a:endParaRPr lang="en-US" altLang="zh-CN" sz="1800" kern="100">
              <a:effectLst/>
              <a:latin typeface="Times New Roman" panose="02020603050405020304" pitchFamily="18" charset="0"/>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dur="50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54463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19．（2024·陕西宝鸡一模·41）阅读材料，完成下列要求。（25分）</a:t>
            </a:r>
            <a:endParaRPr lang="en-US" altLang="zh-CN" sz="1800" kern="100">
              <a:effectLst/>
              <a:latin typeface="Times New Roman" panose="02020603050405020304" pitchFamily="18" charset="0"/>
              <a:ea typeface="宋体" panose="02010600030101010101" pitchFamily="2" charset="-122"/>
            </a:endParaRPr>
          </a:p>
          <a:p>
            <a:pPr indent="453390" algn="l" hangingPunct="0">
              <a:lnSpc>
                <a:spcPct val="150000"/>
              </a:lnSpc>
            </a:pPr>
            <a:r>
              <a:rPr lang="en-US" altLang="zh-CN" sz="1800" kern="100">
                <a:effectLst/>
                <a:latin typeface="Times New Roman" panose="02020603050405020304" pitchFamily="18" charset="0"/>
                <a:ea typeface="宋体" panose="02010600030101010101" pitchFamily="2" charset="-122"/>
              </a:rPr>
              <a:t>唐律是中华法系的代表，《唐律疏议》是唐律的精髓和骨干；东罗马皇帝查士丁尼敕定的《法学阶梯》既是罗马法的重要组成部分，又是罗马“全部法学的基本原理”。</a:t>
            </a:r>
            <a:endParaRPr lang="en-US" altLang="zh-CN" sz="1800" kern="100">
              <a:effectLst/>
              <a:latin typeface="Times New Roman" panose="02020603050405020304" pitchFamily="18" charset="0"/>
              <a:ea typeface="宋体" panose="02010600030101010101" pitchFamily="2" charset="-122"/>
            </a:endParaRPr>
          </a:p>
          <a:p>
            <a:pPr algn="l" hangingPunct="0">
              <a:lnSpc>
                <a:spcPct val="150000"/>
              </a:lnSpc>
            </a:pPr>
            <a:r>
              <a:rPr lang="en-US" altLang="zh-CN" sz="2000" kern="100">
                <a:effectLst/>
                <a:latin typeface="Times New Roman" panose="02020603050405020304" pitchFamily="18" charset="0"/>
                <a:ea typeface="黑体" panose="02010609060101010101" pitchFamily="2" charset="-122"/>
              </a:rPr>
              <a:t>材料一</a:t>
            </a:r>
            <a:endParaRPr lang="en-US" altLang="zh-CN" sz="2000" kern="100">
              <a:effectLst/>
              <a:latin typeface="Times New Roman" panose="02020603050405020304" pitchFamily="18" charset="0"/>
              <a:ea typeface="黑体" panose="02010609060101010101" pitchFamily="2" charset="-122"/>
            </a:endParaRPr>
          </a:p>
          <a:p>
            <a:pPr indent="453390" algn="l" hangingPunct="0">
              <a:lnSpc>
                <a:spcPct val="150000"/>
              </a:lnSpc>
            </a:pPr>
            <a:r>
              <a:rPr lang="en-US" altLang="zh-CN" sz="2000" kern="100">
                <a:effectLst/>
                <a:latin typeface="Times New Roman" panose="02020603050405020304" pitchFamily="18" charset="0"/>
                <a:ea typeface="楷体" panose="02010609060101010101" pitchFamily="2" charset="-122"/>
              </a:rPr>
              <a:t>《唐律疏议》继承了此前数百年的成果，共30卷500条，分列为名例、卫禁、职制、户婚等12篇，《唐六典》对其内容和性质作了简洁准确的说明：“凡律以正刑定罪”，即有关犯罪和处罚的法律规定。《唐律疏议》开篇说：“德礼为政教之本，刑罚为政教之用，两者犹晨昏阳秋相须而成者也”，因此在关于斗、杀、伤等的规定中，同一种行为甚至可能出现“尊长不坐、卑幼处斩”的判罚。当然，《唐律疏议》仅仅是唐代法律体系中的一部分，其他法律形式还有令、格、式等，均由中央最高权力机构和它的代表皇帝发布。《唐律疏议》被宋元明清所继承，为东南亚诸国效仿，直至近代面对侵略被迫“变法”，中华法系才最终瓦解。</a:t>
            </a:r>
            <a:endParaRPr lang="en-US" altLang="zh-CN" sz="2000" kern="100">
              <a:effectLst/>
              <a:latin typeface="Times New Roman" panose="02020603050405020304" pitchFamily="18" charset="0"/>
              <a:ea typeface="楷体" panose="02010609060101010101" pitchFamily="2" charset="-122"/>
            </a:endParaRPr>
          </a:p>
          <a:p>
            <a:pPr algn="l" hangingPunct="0">
              <a:lnSpc>
                <a:spcPct val="150000"/>
              </a:lnSpc>
            </a:pPr>
            <a:endParaRPr lang="en-US" altLang="zh-CN" sz="1800" kern="100">
              <a:effectLst/>
              <a:latin typeface="Times New Roman" panose="02020603050405020304" pitchFamily="18" charset="0"/>
              <a:ea typeface="黑体" panose="02010609060101010101" pitchFamily="2" charset="-122"/>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58159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453390" algn="l" hangingPunct="0">
              <a:lnSpc>
                <a:spcPct val="150000"/>
              </a:lnSpc>
            </a:pPr>
            <a:r>
              <a:rPr lang="en-US" altLang="zh-CN" sz="2000" kern="100">
                <a:effectLst/>
                <a:latin typeface="Times New Roman" panose="02020603050405020304" pitchFamily="18" charset="0"/>
                <a:ea typeface="黑体" panose="02010609060101010101" pitchFamily="2" charset="-122"/>
                <a:sym typeface="+mn-ea"/>
              </a:rPr>
              <a:t>材料二</a:t>
            </a:r>
            <a:endParaRPr lang="en-US" altLang="zh-CN" sz="2000" kern="100">
              <a:effectLst/>
              <a:latin typeface="Times New Roman" panose="02020603050405020304" pitchFamily="18" charset="0"/>
              <a:ea typeface="楷体" panose="02010609060101010101" pitchFamily="2" charset="-122"/>
            </a:endParaRPr>
          </a:p>
          <a:p>
            <a:pPr indent="453390" algn="l" hangingPunct="0">
              <a:lnSpc>
                <a:spcPct val="150000"/>
              </a:lnSpc>
            </a:pPr>
            <a:r>
              <a:rPr lang="en-US" altLang="zh-CN" sz="2000" kern="100">
                <a:effectLst/>
                <a:latin typeface="Times New Roman" panose="02020603050405020304" pitchFamily="18" charset="0"/>
                <a:ea typeface="楷体" panose="02010609060101010101" pitchFamily="2" charset="-122"/>
              </a:rPr>
              <a:t>帝国五大法学家的部分学说经整理后，集中于《法学阶梯》《学说汇纂》中，和“法律、平民或元老院决议、皇帝的敕令和长官的告示”一样，可直接作为司法审判的依据。《法学阶梯》共4卷，涉及“自然人和家庭法，物权及遗嘱，法定继承、债务契约以及由侵权所生之债和诉讼”等内容。《法学阶梯》开篇说：“法学是关于神和人的事物的知识……实际上，法是善良和公正的艺术”，但第三编开头又接着说：“关于人的法律的主要区分如下：一切人不是自由人就是奴隶。”《法学阶梯》随帝国衰败而逐渐湮没，但人类开始迈向近代时，它和罗马法的其他部分被重新发现并开始复兴，最后加入到近代欧洲大陆法系之中。</a:t>
            </a:r>
            <a:endParaRPr lang="en-US" altLang="zh-CN" sz="2000" kern="100">
              <a:effectLst/>
              <a:latin typeface="Times New Roman" panose="02020603050405020304" pitchFamily="18" charset="0"/>
              <a:ea typeface="楷体" panose="02010609060101010101" pitchFamily="2" charset="-122"/>
            </a:endParaRPr>
          </a:p>
          <a:p>
            <a:pPr algn="r" hangingPunct="0">
              <a:lnSpc>
                <a:spcPct val="150000"/>
              </a:lnSpc>
            </a:pPr>
            <a:r>
              <a:rPr lang="en-US" altLang="zh-CN" sz="2000" kern="100">
                <a:effectLst/>
                <a:latin typeface="Times New Roman" panose="02020603050405020304" pitchFamily="18" charset="0"/>
                <a:ea typeface="楷体" panose="02010609060101010101" pitchFamily="2" charset="-122"/>
              </a:rPr>
              <a:t>——均摘编自张中秋《中西法律文化比较研究》</a:t>
            </a:r>
            <a:endParaRPr lang="en-US" altLang="zh-CN" sz="20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（1）根据材料并结合所学知识，分别概括《唐律疏议》和《法学阶梯》的特点。（12分）</a:t>
            </a:r>
            <a:endParaRPr lang="en-US" altLang="zh-CN" sz="2000"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000" kern="100">
              <a:effectLst/>
              <a:latin typeface="Times New Roman" panose="02020603050405020304" pitchFamily="18" charset="0"/>
              <a:ea typeface="宋体" panose="02010600030101010101" pitchFamily="2" charset="-122"/>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49390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solidFill>
                  <a:srgbClr val="FF0000"/>
                </a:solidFill>
                <a:effectLst/>
                <a:latin typeface="Times New Roman" panose="02020603050405020304" pitchFamily="18" charset="0"/>
                <a:ea typeface="黑体" panose="02010609060101010101" pitchFamily="2" charset="-122"/>
              </a:rPr>
              <a:t>【答案】</a:t>
            </a:r>
            <a:endParaRPr lang="en-US" altLang="zh-CN" sz="1800" kern="100">
              <a:solidFill>
                <a:srgbClr val="FF0000"/>
              </a:solidFill>
              <a:effectLst/>
              <a:latin typeface="Times New Roman" panose="02020603050405020304" pitchFamily="18" charset="0"/>
              <a:ea typeface="黑体" panose="02010609060101010101" pitchFamily="2" charset="-122"/>
            </a:endParaRPr>
          </a:p>
          <a:p>
            <a:pPr fontAlgn="auto" hangingPunct="0">
              <a:lnSpc>
                <a:spcPct val="100000"/>
              </a:lnSpc>
            </a:pPr>
            <a:r>
              <a:rPr lang="en-US" altLang="zh-CN" sz="2400" kern="100">
                <a:effectLst/>
                <a:latin typeface="Times New Roman" panose="02020603050405020304" pitchFamily="18" charset="0"/>
                <a:ea typeface="宋体" panose="02010600030101010101" pitchFamily="2" charset="-122"/>
              </a:rPr>
              <a:t>（12分）</a:t>
            </a:r>
            <a:endParaRPr lang="en-US" altLang="zh-CN" sz="2400" kern="100">
              <a:effectLst/>
              <a:latin typeface="Times New Roman" panose="02020603050405020304" pitchFamily="18" charset="0"/>
              <a:ea typeface="宋体" panose="02010600030101010101" pitchFamily="2" charset="-122"/>
            </a:endParaRPr>
          </a:p>
          <a:p>
            <a:pPr marL="567055" indent="-567055" fontAlgn="auto" hangingPunct="0">
              <a:lnSpc>
                <a:spcPct val="100000"/>
              </a:lnSpc>
            </a:pPr>
            <a:r>
              <a:rPr lang="en-US" altLang="zh-CN" sz="2400" kern="100">
                <a:effectLst/>
                <a:latin typeface="Times New Roman" panose="02020603050405020304" pitchFamily="18" charset="0"/>
                <a:ea typeface="宋体" panose="02010600030101010101" pitchFamily="2" charset="-122"/>
              </a:rPr>
              <a:t>（1）《唐律疏议》：是一部刑法典（以刑法为主/对民事问题进行刑事化处理/刑法发达），民法薄弱；礼法结合（深受儒家思想影响/完成律令儒家化/以亲属之间的尊卑亲疏作为量刑的重要原则之一/维护儒家提倡的三纲五常）；行政与司法合一；立法主体单一（由国家权力机构制定和认可/是国家和皇帝意志的体现）；维护封建专制统治和等级秩序；在封建社会长期沿用，近代遭到废止。（每点2分，3点共6分，其他答案言之有理即可得分） </a:t>
            </a:r>
            <a:endParaRPr lang="en-US" altLang="zh-CN" sz="2400" kern="100">
              <a:effectLst/>
              <a:latin typeface="Times New Roman" panose="02020603050405020304" pitchFamily="18" charset="0"/>
              <a:ea typeface="宋体" panose="02010600030101010101" pitchFamily="2" charset="-122"/>
            </a:endParaRPr>
          </a:p>
          <a:p>
            <a:pPr marL="567055" fontAlgn="auto" hangingPunct="0">
              <a:lnSpc>
                <a:spcPct val="100000"/>
              </a:lnSpc>
            </a:pPr>
            <a:r>
              <a:rPr lang="en-US" altLang="zh-CN" sz="2400" kern="100">
                <a:effectLst/>
                <a:latin typeface="Times New Roman" panose="02020603050405020304" pitchFamily="18" charset="0"/>
                <a:ea typeface="宋体" panose="02010600030101010101" pitchFamily="2" charset="-122"/>
              </a:rPr>
              <a:t>《法学阶梯》：是对杰出法学家学说的整理汇编；内容以私法为主（主要用于处理民事和经济纠纷）；受到基督教思想（自然法思想/希腊斯多亚学派哲学的影响）；维护奴隶制；重技术而轻精神；在近代得到复兴。（每点2分，3点共6分，其他答案言之有理即可得分）</a:t>
            </a:r>
            <a:endParaRPr lang="en-US" altLang="zh-CN" sz="2400" kern="100">
              <a:effectLst/>
              <a:latin typeface="Times New Roman" panose="02020603050405020304" pitchFamily="18" charset="0"/>
              <a:ea typeface="宋体" panose="02010600030101010101" pitchFamily="2" charset="-122"/>
            </a:endParaRPr>
          </a:p>
          <a:p>
            <a:pPr marL="567055" fontAlgn="auto" hangingPunct="0">
              <a:lnSpc>
                <a:spcPct val="100000"/>
              </a:lnSpc>
            </a:pPr>
            <a:r>
              <a:rPr lang="en-US" altLang="zh-CN" sz="2400" kern="100">
                <a:effectLst/>
                <a:latin typeface="Times New Roman" panose="02020603050405020304" pitchFamily="18" charset="0"/>
                <a:ea typeface="宋体" panose="02010600030101010101" pitchFamily="2" charset="-122"/>
              </a:rPr>
              <a:t>（两部法律的特点不必一一对应）</a:t>
            </a:r>
            <a:endParaRPr lang="en-US" altLang="zh-CN" sz="2400" kern="100">
              <a:effectLst/>
              <a:latin typeface="Times New Roman" panose="02020603050405020304" pitchFamily="18" charset="0"/>
              <a:ea typeface="宋体" panose="02010600030101010101" pitchFamily="2" charset="-122"/>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23125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21．（2023·河北张家口二模·18）阅读材料，完成下列要求。（14分）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材料一</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1924年，以国共合作为特征的革命统一战线的建立，加速了中国革命的进程，国民革命席卷全国。国民政府迁往武汉后，在政治、军事、刑事、土地、人权和经济方面颁布了系列法律条文，如《中华民国国民政府组织法》《中华民国暂行新刑律》《陆军刑律》《商民运动决议案》《佃农保护法》《工人运动决议案》《妇女运动决议案》等。在共产党作用下，法律制度建设倾向工农等下层人民，注意到人民的重要地位，使得社会身份得以重视，这在近代中国法制史上公开颁令是第一次。</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——摘编自姚庆《论中国近代法治建设转型之路》</a:t>
            </a:r>
            <a:endParaRPr lang="en-US" altLang="zh-CN" sz="2400" kern="100">
              <a:effectLst/>
              <a:latin typeface="Times New Roman" panose="02020603050405020304" pitchFamily="18" charset="0"/>
              <a:ea typeface="楷体" panose="02010609060101010101" pitchFamily="2" charset="-122"/>
            </a:endParaRPr>
          </a:p>
          <a:p>
            <a:pPr algn="l" fontAlgn="auto" hangingPunct="0">
              <a:lnSpc>
                <a:spcPct val="100000"/>
              </a:lnSpc>
            </a:pPr>
            <a:r>
              <a:rPr lang="en-US" altLang="zh-CN" sz="2400" b="1" kern="100">
                <a:effectLst/>
                <a:latin typeface="Times New Roman" panose="02020603050405020304" pitchFamily="18" charset="0"/>
                <a:ea typeface="宋体" panose="02010600030101010101" pitchFamily="2" charset="-122"/>
                <a:sym typeface="+mn-ea"/>
              </a:rPr>
              <a:t>（1）根据材料一，概括武汉国民政府法治建设的特点，并结合所学知识分析其主要原因。（8分）</a:t>
            </a:r>
            <a:endParaRPr lang="en-US" altLang="zh-CN" sz="2400" b="1"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（1）特点：涉及范围广、呈体系化；注重保护普通民众的利益；具有进步性和首创性。（共4分，每点2分，答出其中2点即可）</a:t>
            </a:r>
            <a:endParaRPr lang="en-US" altLang="zh-CN" sz="2400" kern="100">
              <a:effectLst/>
              <a:latin typeface="Times New Roman" panose="02020603050405020304" pitchFamily="18" charset="0"/>
              <a:ea typeface="宋体" panose="02010600030101010101" pitchFamily="2" charset="-122"/>
            </a:endParaRPr>
          </a:p>
          <a:p>
            <a:pPr algn="l" fontAlgn="auto" hangingPunct="0">
              <a:lnSpc>
                <a:spcPct val="100000"/>
              </a:lnSpc>
            </a:pPr>
            <a:endParaRPr lang="en-US" altLang="zh-CN" sz="2400" b="1" kern="100">
              <a:effectLst/>
              <a:latin typeface="Times New Roman" panose="02020603050405020304" pitchFamily="18" charset="0"/>
              <a:ea typeface="楷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7" presetClass="entr" presetSubtype="0" dur="10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Effect transition="in" filter="fade">
                                      <p:cBhvr>
                                        <p:cTn id="7" dur="1000"/>
                                        <p:tgtEl>
                                          <p:spTgt spid="99">
                                            <p:txEl>
                                              <p:pRg st="5" end="5"/>
                                            </p:txEl>
                                          </p:spTgt>
                                        </p:tgtEl>
                                      </p:cBhvr>
                                    </p:animEffect>
                                    <p:anim calcmode="lin" valueType="num">
                                      <p:cBhvr>
                                        <p:cTn id="8" dur="1000" fill="hold"/>
                                        <p:tgtEl>
                                          <p:spTgt spid="99">
                                            <p:txEl>
                                              <p:pRg st="5" end="5"/>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9">
                                            <p:txEl>
                                              <p:pRg st="5" end="5"/>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9">
                                            <p:txEl>
                                              <p:pRg st="5" end="5"/>
                                            </p:txEl>
                                          </p:spTgt>
                                        </p:tgtEl>
                                        <p:attrNameLst>
                                          <p:attrName>ppt_y</p:attrName>
                                        </p:attrNameLst>
                                      </p:cBhvr>
                                      <p:tavLst>
                                        <p:tav tm="0">
                                          <p:val>
                                            <p:strVal val="#ppt_y-.03"/>
                                          </p:val>
                                        </p:tav>
                                        <p:tav tm="100000">
                                          <p:val>
                                            <p:strVal val="#ppt_y"/>
                                          </p:val>
                                        </p:tav>
                                      </p:tavLst>
                                    </p:anim>
                                  </p:childTnLst>
                                </p:cTn>
                              </p:par>
                              <p:par>
                                <p:cTn id="11" presetID="37" presetClass="entr" presetSubtype="0" dur="1000" fill="hold" nodeType="withEffect">
                                  <p:stCondLst>
                                    <p:cond delay="0"/>
                                  </p:stCondLst>
                                  <p:childTnLst>
                                    <p:set>
                                      <p:cBhvr>
                                        <p:cTn id="12" dur="1" fill="hold">
                                          <p:stCondLst>
                                            <p:cond delay="0"/>
                                          </p:stCondLst>
                                        </p:cTn>
                                        <p:tgtEl>
                                          <p:spTgt spid="99">
                                            <p:txEl>
                                              <p:pRg st="6" end="6"/>
                                            </p:txEl>
                                          </p:spTgt>
                                        </p:tgtEl>
                                        <p:attrNameLst>
                                          <p:attrName>style.visibility</p:attrName>
                                        </p:attrNameLst>
                                      </p:cBhvr>
                                      <p:to>
                                        <p:strVal val="visible"/>
                                      </p:to>
                                    </p:set>
                                    <p:animEffect transition="in" filter="fade">
                                      <p:cBhvr>
                                        <p:cTn id="13" dur="1000"/>
                                        <p:tgtEl>
                                          <p:spTgt spid="99">
                                            <p:txEl>
                                              <p:pRg st="6" end="6"/>
                                            </p:txEl>
                                          </p:spTgt>
                                        </p:tgtEl>
                                      </p:cBhvr>
                                    </p:animEffect>
                                    <p:anim calcmode="lin" valueType="num">
                                      <p:cBhvr>
                                        <p:cTn id="14" dur="1000" fill="hold"/>
                                        <p:tgtEl>
                                          <p:spTgt spid="99">
                                            <p:txEl>
                                              <p:pRg st="6" end="6"/>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99">
                                            <p:txEl>
                                              <p:pRg st="6" end="6"/>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9">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641604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22．（2024·江苏南京、盐城高三上期末·17）阅读材料，完成下列要求。（16分）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材料二</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宋朝磨勘制度作为考课制度的一个补充，专门用于官员在叙迁本官或寄禄官阶时的审查和考核。宋朝在磨勘年资方面有十分具体和详细的规定，“考绩之法，一以岁月为劳，而不以亲辣为异尔”；把官员在差遣期间的课绩减否，即在任时的功绩、才能、作风、治效等各方面表现作为磨勘的主要标准；以官员的各类文状为依据对官员进行磨勘，甚至在某种意义上可以说，磨勘制度就是以审核各类文状为主要形式的考核制度，各级官员非经有司审核放行，就不能转改官阶。宋朝磨勘法还规定高级官僚无磨勘，“升朝官至后行郎中更不磨勘”。</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——摘编自曾小华《略论宋朝磨勘制度的特点及其社会原因》</a:t>
            </a:r>
            <a:endParaRPr lang="en-US" altLang="zh-CN" sz="2400" kern="100">
              <a:effectLst/>
              <a:latin typeface="Times New Roman" panose="02020603050405020304" pitchFamily="18" charset="0"/>
              <a:ea typeface="楷体" panose="02010609060101010101" pitchFamily="2" charset="-122"/>
            </a:endParaRPr>
          </a:p>
          <a:p>
            <a:pPr algn="l" fontAlgn="auto" hangingPunct="0">
              <a:lnSpc>
                <a:spcPct val="100000"/>
              </a:lnSpc>
            </a:pPr>
            <a:r>
              <a:rPr lang="en-US" altLang="zh-CN" sz="2800" b="1" kern="100">
                <a:effectLst/>
                <a:latin typeface="Times New Roman" panose="02020603050405020304" pitchFamily="18" charset="0"/>
                <a:ea typeface="宋体" panose="02010600030101010101" pitchFamily="2" charset="-122"/>
                <a:sym typeface="+mn-ea"/>
              </a:rPr>
              <a:t>（2）据材料二，概括宋朝磨勘制度的特点。（6分）</a:t>
            </a:r>
            <a:endParaRPr lang="en-US" altLang="zh-CN" sz="2800" b="1" kern="100">
              <a:effectLst/>
              <a:latin typeface="Times New Roman" panose="02020603050405020304" pitchFamily="18" charset="0"/>
              <a:ea typeface="宋体" panose="02010600030101010101" pitchFamily="2" charset="-122"/>
            </a:endParaRPr>
          </a:p>
          <a:p>
            <a:pPr algn="l" fontAlgn="auto" hangingPunct="0">
              <a:lnSpc>
                <a:spcPct val="100000"/>
              </a:lnSpc>
            </a:pPr>
            <a:endParaRPr lang="zh-CN" altLang="en-US" sz="2800" kern="100">
              <a:effectLst/>
              <a:latin typeface="Times New Roman" panose="02020603050405020304" pitchFamily="18" charset="0"/>
              <a:ea typeface="宋体" panose="02010600030101010101" pitchFamily="2" charset="-122"/>
              <a:sym typeface="+mn-ea"/>
            </a:endParaRPr>
          </a:p>
          <a:p>
            <a:pPr algn="l" fontAlgn="auto" hangingPunct="0">
              <a:lnSpc>
                <a:spcPct val="100000"/>
              </a:lnSpc>
            </a:pPr>
            <a:r>
              <a:rPr lang="zh-CN" altLang="en-US" sz="2800" kern="100">
                <a:solidFill>
                  <a:srgbClr val="FF0000"/>
                </a:solidFill>
                <a:effectLst/>
                <a:latin typeface="Times New Roman" panose="02020603050405020304" pitchFamily="18" charset="0"/>
                <a:ea typeface="宋体" panose="02010600030101010101" pitchFamily="2" charset="-122"/>
                <a:sym typeface="+mn-ea"/>
              </a:rPr>
              <a:t>答案</a:t>
            </a:r>
            <a:r>
              <a:rPr lang="en-US" altLang="zh-CN" sz="2800" kern="100">
                <a:effectLst/>
                <a:latin typeface="Times New Roman" panose="02020603050405020304" pitchFamily="18" charset="0"/>
                <a:ea typeface="宋体" panose="02010600030101010101" pitchFamily="2" charset="-122"/>
                <a:sym typeface="+mn-ea"/>
              </a:rPr>
              <a:t> 特点：官员考核制度的组成部分；考核规定具体而详细；考核标准全面；考核方式依据文书；考核结果运用严格；考核对象为中下级官员。（6分）</a:t>
            </a:r>
            <a:endParaRPr lang="en-US" altLang="zh-CN" sz="2800" kern="100">
              <a:effectLst/>
              <a:latin typeface="Times New Roman" panose="02020603050405020304" pitchFamily="18" charset="0"/>
              <a:ea typeface="宋体" panose="02010600030101010101" pitchFamily="2" charset="-122"/>
            </a:endParaRPr>
          </a:p>
          <a:p>
            <a:pPr algn="l" fontAlgn="auto" hangingPunct="0">
              <a:lnSpc>
                <a:spcPct val="100000"/>
              </a:lnSpc>
            </a:pPr>
            <a:endParaRPr lang="en-US" altLang="zh-CN" sz="28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99">
                                            <p:txEl>
                                              <p:pRg st="6" end="6"/>
                                            </p:txEl>
                                          </p:spTgt>
                                        </p:tgtEl>
                                        <p:attrNameLst>
                                          <p:attrName>style.visibility</p:attrName>
                                        </p:attrNameLst>
                                      </p:cBhvr>
                                      <p:to>
                                        <p:strVal val="visible"/>
                                      </p:to>
                                    </p:set>
                                    <p:animEffect transition="in" filter="fade">
                                      <p:cBhvr>
                                        <p:cTn id="7" dur="1000"/>
                                        <p:tgtEl>
                                          <p:spTgt spid="99">
                                            <p:txEl>
                                              <p:pRg st="6" end="6"/>
                                            </p:txEl>
                                          </p:spTgt>
                                        </p:tgtEl>
                                      </p:cBhvr>
                                    </p:animEffect>
                                    <p:anim calcmode="lin" valueType="num">
                                      <p:cBhvr>
                                        <p:cTn id="8" dur="1000" fill="hold"/>
                                        <p:tgtEl>
                                          <p:spTgt spid="99">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9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699875" cy="6614160"/>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23．（2024·四川南充一模·45）【历史——选修1：历史上重大改革回眸】阅读材料，完成下列要求。（15分）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宋太祖继承唐代的道制同时设路，路属于半监察区半行政区。宋太宗按天下土地形势，分路而治，始分全国为15路：“边防、盗贼、刑讼、金谷、按廉之任，皆委于转运使”，这样主掌财赋监察的转运使大有成为节度使的苗头。宋真宗增设提点刑狱司和安抚使司，分管一路司法与军政。宋神宗时又设提举常平司主管常平仓、市场等。四司互不统属，各自拥有独立的机构，分别隶属于中央部门，办公地点也不在同一州内。为防止诸司徇私舞弊还颁布了《诸路监司互查法》。宋代路制的创新，化解了地方割据导致国家分裂的弊病，它的分权精神和运行原理，成为后来行省制度的蓝本。</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——摘编自张小稳《宋代的路：划时代的地方行政制度设计》</a:t>
            </a:r>
            <a:endParaRPr lang="en-US" altLang="zh-CN" sz="18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（1）根据材料，概括宋代路制改革的特点。（6分）</a:t>
            </a:r>
            <a:endParaRPr lang="en-US" altLang="zh-CN" sz="2400" b="1"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（6分）</a:t>
            </a:r>
            <a:endParaRPr lang="en-US" altLang="zh-CN" sz="24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（1）特点：分权制衡；双重性（机构重叠）；持续改革；立法保障；影响深远。（6分）</a:t>
            </a:r>
            <a:endParaRPr lang="en-US" altLang="zh-CN" sz="2400"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dur="5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 calcmode="lin" valueType="num">
                                      <p:cBhvr>
                                        <p:cTn id="7" dur="500" fill="hold"/>
                                        <p:tgtEl>
                                          <p:spTgt spid="9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99">
                                            <p:txEl>
                                              <p:pRg st="5" end="5"/>
                                            </p:txEl>
                                          </p:spTgt>
                                        </p:tgtEl>
                                        <p:attrNameLst>
                                          <p:attrName>ppt_h</p:attrName>
                                        </p:attrNameLst>
                                      </p:cBhvr>
                                      <p:tavLst>
                                        <p:tav tm="0">
                                          <p:val>
                                            <p:strVal val="#ppt_h"/>
                                          </p:val>
                                        </p:tav>
                                        <p:tav tm="100000">
                                          <p:val>
                                            <p:strVal val="#ppt_h"/>
                                          </p:val>
                                        </p:tav>
                                      </p:tavLst>
                                    </p:anim>
                                  </p:childTnLst>
                                </p:cTn>
                              </p:par>
                              <p:par>
                                <p:cTn id="9" presetID="17" presetClass="entr" presetSubtype="10" dur="500" fill="hold" nodeType="withEffect">
                                  <p:stCondLst>
                                    <p:cond delay="0"/>
                                  </p:stCondLst>
                                  <p:childTnLst>
                                    <p:set>
                                      <p:cBhvr>
                                        <p:cTn id="10" dur="1" fill="hold">
                                          <p:stCondLst>
                                            <p:cond delay="0"/>
                                          </p:stCondLst>
                                        </p:cTn>
                                        <p:tgtEl>
                                          <p:spTgt spid="99">
                                            <p:txEl>
                                              <p:pRg st="6" end="6"/>
                                            </p:txEl>
                                          </p:spTgt>
                                        </p:tgtEl>
                                        <p:attrNameLst>
                                          <p:attrName>style.visibility</p:attrName>
                                        </p:attrNameLst>
                                      </p:cBhvr>
                                      <p:to>
                                        <p:strVal val="visible"/>
                                      </p:to>
                                    </p:set>
                                    <p:anim calcmode="lin" valueType="num">
                                      <p:cBhvr>
                                        <p:cTn id="11" dur="500" fill="hold"/>
                                        <p:tgtEl>
                                          <p:spTgt spid="99">
                                            <p:txEl>
                                              <p:pRg st="6" end="6"/>
                                            </p:txEl>
                                          </p:spTgt>
                                        </p:tgtEl>
                                        <p:attrNameLst>
                                          <p:attrName>ppt_w</p:attrName>
                                        </p:attrNameLst>
                                      </p:cBhvr>
                                      <p:tavLst>
                                        <p:tav tm="0">
                                          <p:val>
                                            <p:fltVal val="0"/>
                                          </p:val>
                                        </p:tav>
                                        <p:tav tm="100000">
                                          <p:val>
                                            <p:strVal val="#ppt_w"/>
                                          </p:val>
                                        </p:tav>
                                      </p:tavLst>
                                    </p:anim>
                                    <p:anim calcmode="lin" valueType="num">
                                      <p:cBhvr>
                                        <p:cTn id="12" dur="500" fill="hold"/>
                                        <p:tgtEl>
                                          <p:spTgt spid="99">
                                            <p:txEl>
                                              <p:pRg st="6" end="6"/>
                                            </p:txEl>
                                          </p:spTgt>
                                        </p:tgtEl>
                                        <p:attrNameLst>
                                          <p:attrName>ppt_h</p:attrName>
                                        </p:attrNameLst>
                                      </p:cBhvr>
                                      <p:tavLst>
                                        <p:tav tm="0">
                                          <p:val>
                                            <p:strVal val="#ppt_h"/>
                                          </p:val>
                                        </p:tav>
                                        <p:tav tm="100000">
                                          <p:val>
                                            <p:strVal val="#ppt_h"/>
                                          </p:val>
                                        </p:tav>
                                      </p:tavLst>
                                    </p:anim>
                                  </p:childTnLst>
                                </p:cTn>
                              </p:par>
                              <p:par>
                                <p:cTn id="13" presetID="17" presetClass="entr" presetSubtype="10" dur="500" fill="hold" nodeType="withEffect">
                                  <p:stCondLst>
                                    <p:cond delay="0"/>
                                  </p:stCondLst>
                                  <p:childTnLst>
                                    <p:set>
                                      <p:cBhvr>
                                        <p:cTn id="14" dur="1" fill="hold">
                                          <p:stCondLst>
                                            <p:cond delay="0"/>
                                          </p:stCondLst>
                                        </p:cTn>
                                        <p:tgtEl>
                                          <p:spTgt spid="99">
                                            <p:txEl>
                                              <p:pRg st="7" end="7"/>
                                            </p:txEl>
                                          </p:spTgt>
                                        </p:tgtEl>
                                        <p:attrNameLst>
                                          <p:attrName>style.visibility</p:attrName>
                                        </p:attrNameLst>
                                      </p:cBhvr>
                                      <p:to>
                                        <p:strVal val="visible"/>
                                      </p:to>
                                    </p:set>
                                    <p:anim calcmode="lin" valueType="num">
                                      <p:cBhvr>
                                        <p:cTn id="15" dur="500" fill="hold"/>
                                        <p:tgtEl>
                                          <p:spTgt spid="99">
                                            <p:txEl>
                                              <p:pRg st="7" end="7"/>
                                            </p:txEl>
                                          </p:spTgt>
                                        </p:tgtEl>
                                        <p:attrNameLst>
                                          <p:attrName>ppt_w</p:attrName>
                                        </p:attrNameLst>
                                      </p:cBhvr>
                                      <p:tavLst>
                                        <p:tav tm="0">
                                          <p:val>
                                            <p:fltVal val="0"/>
                                          </p:val>
                                        </p:tav>
                                        <p:tav tm="100000">
                                          <p:val>
                                            <p:strVal val="#ppt_w"/>
                                          </p:val>
                                        </p:tav>
                                      </p:tavLst>
                                    </p:anim>
                                    <p:anim calcmode="lin" valueType="num">
                                      <p:cBhvr>
                                        <p:cTn id="16" dur="500" fill="hold"/>
                                        <p:tgtEl>
                                          <p:spTgt spid="99">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764" y="243479"/>
            <a:ext cx="11700000" cy="721614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24．（2023·天津高考·16）阅读材料，完成下列要求。</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000" kern="100">
                <a:effectLst/>
                <a:latin typeface="Times New Roman" panose="02020603050405020304" pitchFamily="18" charset="0"/>
                <a:ea typeface="黑体" panose="02010609060101010101" pitchFamily="2" charset="-122"/>
              </a:rPr>
              <a:t>材料</a:t>
            </a:r>
            <a:endParaRPr lang="en-US" altLang="zh-CN" sz="20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徐光启的《农政全书》共70多万字，分农本、田制、农事、水利、农器、树艺、桑蚕、种植等12个门类。徐光启撰写6万多字，皆为亲身体验所得。他在书中转录了大量前代和同时代的农业文献，并附有自己的见解或评论。</a:t>
            </a:r>
            <a:endParaRPr lang="en-US" altLang="zh-CN" sz="2000" kern="100">
              <a:effectLst/>
              <a:latin typeface="Times New Roman" panose="02020603050405020304" pitchFamily="18" charset="0"/>
              <a:ea typeface="楷体" panose="0201060906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17世纪末至18世纪，《农政全书》传至日本和朝鲜。日本学者据《农政全书》整理、编写了“救荒本草”“野菜谱”“甘薯记”，此后，这些内容在日本应对历次大饥荒中起到了重要作用。日本实现了农业现代化后，《农政全书》仍然受到重视，为推进现代有机农业的发展提供了重要借鉴。</a:t>
            </a:r>
            <a:endParaRPr lang="en-US" altLang="zh-CN" sz="2000" kern="100">
              <a:effectLst/>
              <a:latin typeface="Times New Roman" panose="02020603050405020304" pitchFamily="18" charset="0"/>
              <a:ea typeface="楷体" panose="02010609060101010101" pitchFamily="2" charset="-122"/>
            </a:endParaRPr>
          </a:p>
          <a:p>
            <a:pPr indent="453390" algn="l" fontAlgn="auto" hangingPunct="0">
              <a:lnSpc>
                <a:spcPct val="100000"/>
              </a:lnSpc>
            </a:pPr>
            <a:r>
              <a:rPr lang="en-US" altLang="zh-CN" sz="2000" kern="100">
                <a:effectLst/>
                <a:latin typeface="Times New Roman" panose="02020603050405020304" pitchFamily="18" charset="0"/>
                <a:ea typeface="楷体" panose="02010609060101010101" pitchFamily="2" charset="-122"/>
              </a:rPr>
              <a:t>1735年，法国人杜赫德等编写的《中华帝国全志》出版，书中含有《农政全书》等中国科技典籍的部分内容；1738年，该书英译本在伦敦出版，中国桑蚕织造技术和经验促进了法英两国丝织业的发展。18～19世纪，俄国翻译了《农政全书》，推广了中国的桑蚕织造技术。</a:t>
            </a:r>
            <a:endParaRPr lang="en-US" altLang="zh-CN" sz="20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000" kern="100">
                <a:effectLst/>
                <a:latin typeface="Times New Roman" panose="02020603050405020304" pitchFamily="18" charset="0"/>
                <a:ea typeface="楷体" panose="02010609060101010101" pitchFamily="2" charset="-122"/>
              </a:rPr>
              <a:t>——摘编自《科学技术史》等</a:t>
            </a:r>
            <a:endParaRPr lang="en-US" altLang="zh-CN" sz="20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（1）根据材料并结合所学内容，概括《农政全书》的基本特点</a:t>
            </a:r>
            <a:r>
              <a:rPr lang="zh-CN" altLang="en-US" sz="2400" b="1" kern="100">
                <a:effectLst/>
                <a:latin typeface="Times New Roman" panose="02020603050405020304" pitchFamily="18" charset="0"/>
                <a:ea typeface="宋体" panose="02010600030101010101" pitchFamily="2" charset="-122"/>
              </a:rPr>
              <a:t>（</a:t>
            </a:r>
            <a:r>
              <a:rPr lang="en-US" altLang="zh-CN" sz="2400" b="1" kern="100">
                <a:effectLst/>
                <a:latin typeface="Times New Roman" panose="02020603050405020304" pitchFamily="18" charset="0"/>
                <a:ea typeface="宋体" panose="02010600030101010101" pitchFamily="2" charset="-122"/>
              </a:rPr>
              <a:t>6</a:t>
            </a:r>
            <a:r>
              <a:rPr lang="zh-CN" altLang="en-US" sz="2400" b="1" kern="100">
                <a:effectLst/>
                <a:latin typeface="Times New Roman" panose="02020603050405020304" pitchFamily="18" charset="0"/>
                <a:ea typeface="宋体" panose="02010600030101010101" pitchFamily="2" charset="-122"/>
              </a:rPr>
              <a:t>分）</a:t>
            </a:r>
            <a:endParaRPr lang="en-US" altLang="zh-CN" sz="2400" b="1" kern="100">
              <a:effectLst/>
              <a:latin typeface="Times New Roman" panose="02020603050405020304" pitchFamily="18" charset="0"/>
              <a:ea typeface="宋体" panose="02010600030101010101" pitchFamily="2" charset="-122"/>
            </a:endParaRPr>
          </a:p>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【6</a:t>
            </a:r>
            <a:r>
              <a:rPr lang="zh-CN" altLang="en-US" sz="2400" kern="100">
                <a:effectLst/>
                <a:latin typeface="Times New Roman" panose="02020603050405020304" pitchFamily="18" charset="0"/>
                <a:ea typeface="宋体" panose="02010600030101010101" pitchFamily="2" charset="-122"/>
                <a:sym typeface="+mn-ea"/>
              </a:rPr>
              <a:t>分</a:t>
            </a:r>
            <a:r>
              <a:rPr lang="en-US" altLang="zh-CN" sz="2400" kern="100">
                <a:effectLst/>
                <a:latin typeface="Times New Roman" panose="02020603050405020304" pitchFamily="18" charset="0"/>
                <a:ea typeface="宋体" panose="02010600030101010101" pitchFamily="2" charset="-122"/>
                <a:sym typeface="+mn-ea"/>
              </a:rPr>
              <a:t>】</a:t>
            </a:r>
            <a:endParaRPr lang="en-US" altLang="zh-CN" sz="2400" kern="100">
              <a:effectLst/>
              <a:latin typeface="Times New Roman" panose="02020603050405020304" pitchFamily="18" charset="0"/>
              <a:ea typeface="宋体" panose="0201060003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（1）特点：内容丰富，涵盖了农业生产诸多领域；以转录历代农业文献为主，对传统农学技术进行了总结；注重生产实践经验。</a:t>
            </a:r>
            <a:endParaRPr lang="en-US" altLang="zh-CN" sz="2400"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dur="500" decel="100000" fill="hold" nodeType="clickEffect">
                                  <p:stCondLst>
                                    <p:cond delay="0"/>
                                  </p:stCondLst>
                                  <p:childTnLst>
                                    <p:set>
                                      <p:cBhvr>
                                        <p:cTn id="6" dur="1" fill="hold">
                                          <p:stCondLst>
                                            <p:cond delay="0"/>
                                          </p:stCondLst>
                                        </p:cTn>
                                        <p:tgtEl>
                                          <p:spTgt spid="99">
                                            <p:txEl>
                                              <p:pRg st="7" end="7"/>
                                            </p:txEl>
                                          </p:spTgt>
                                        </p:tgtEl>
                                        <p:attrNameLst>
                                          <p:attrName>style.visibility</p:attrName>
                                        </p:attrNameLst>
                                      </p:cBhvr>
                                      <p:to>
                                        <p:strVal val="visible"/>
                                      </p:to>
                                    </p:set>
                                    <p:anim calcmode="lin" valueType="num">
                                      <p:cBhvr>
                                        <p:cTn id="7" dur="500" fill="hold"/>
                                        <p:tgtEl>
                                          <p:spTgt spid="99">
                                            <p:txEl>
                                              <p:pRg st="7" end="7"/>
                                            </p:txEl>
                                          </p:spTgt>
                                        </p:tgtEl>
                                        <p:attrNameLst>
                                          <p:attrName>ppt_w</p:attrName>
                                        </p:attrNameLst>
                                      </p:cBhvr>
                                      <p:tavLst>
                                        <p:tav tm="0">
                                          <p:val>
                                            <p:fltVal val="0"/>
                                          </p:val>
                                        </p:tav>
                                        <p:tav tm="100000">
                                          <p:val>
                                            <p:strVal val="#ppt_w"/>
                                          </p:val>
                                        </p:tav>
                                      </p:tavLst>
                                    </p:anim>
                                    <p:anim calcmode="lin" valueType="num">
                                      <p:cBhvr>
                                        <p:cTn id="8" dur="500" fill="hold"/>
                                        <p:tgtEl>
                                          <p:spTgt spid="99">
                                            <p:txEl>
                                              <p:pRg st="7" end="7"/>
                                            </p:txEl>
                                          </p:spTgt>
                                        </p:tgtEl>
                                        <p:attrNameLst>
                                          <p:attrName>ppt_h</p:attrName>
                                        </p:attrNameLst>
                                      </p:cBhvr>
                                      <p:tavLst>
                                        <p:tav tm="0">
                                          <p:val>
                                            <p:fltVal val="0"/>
                                          </p:val>
                                        </p:tav>
                                        <p:tav tm="100000">
                                          <p:val>
                                            <p:strVal val="#ppt_h"/>
                                          </p:val>
                                        </p:tav>
                                      </p:tavLst>
                                    </p:anim>
                                    <p:anim calcmode="lin" valueType="num">
                                      <p:cBhvr>
                                        <p:cTn id="9" dur="500" fill="hold"/>
                                        <p:tgtEl>
                                          <p:spTgt spid="99">
                                            <p:txEl>
                                              <p:pRg st="7" end="7"/>
                                            </p:txEl>
                                          </p:spTgt>
                                        </p:tgtEl>
                                        <p:attrNameLst>
                                          <p:attrName>style.rotation</p:attrName>
                                        </p:attrNameLst>
                                      </p:cBhvr>
                                      <p:tavLst>
                                        <p:tav tm="0">
                                          <p:val>
                                            <p:fltVal val="360"/>
                                          </p:val>
                                        </p:tav>
                                        <p:tav tm="100000">
                                          <p:val>
                                            <p:fltVal val="0"/>
                                          </p:val>
                                        </p:tav>
                                      </p:tavLst>
                                    </p:anim>
                                    <p:animEffect transition="in" filter="fade">
                                      <p:cBhvr>
                                        <p:cTn id="10" dur="500"/>
                                        <p:tgtEl>
                                          <p:spTgt spid="99">
                                            <p:txEl>
                                              <p:pRg st="7" end="7"/>
                                            </p:txEl>
                                          </p:spTgt>
                                        </p:tgtEl>
                                      </p:cBhvr>
                                    </p:animEffect>
                                  </p:childTnLst>
                                </p:cTn>
                              </p:par>
                              <p:par>
                                <p:cTn id="11" presetID="49" presetClass="entr" presetSubtype="0" dur="500" decel="100000" fill="hold" nodeType="withEffect">
                                  <p:stCondLst>
                                    <p:cond delay="0"/>
                                  </p:stCondLst>
                                  <p:childTnLst>
                                    <p:set>
                                      <p:cBhvr>
                                        <p:cTn id="12" dur="1" fill="hold">
                                          <p:stCondLst>
                                            <p:cond delay="0"/>
                                          </p:stCondLst>
                                        </p:cTn>
                                        <p:tgtEl>
                                          <p:spTgt spid="99">
                                            <p:txEl>
                                              <p:pRg st="8" end="8"/>
                                            </p:txEl>
                                          </p:spTgt>
                                        </p:tgtEl>
                                        <p:attrNameLst>
                                          <p:attrName>style.visibility</p:attrName>
                                        </p:attrNameLst>
                                      </p:cBhvr>
                                      <p:to>
                                        <p:strVal val="visible"/>
                                      </p:to>
                                    </p:set>
                                    <p:anim calcmode="lin" valueType="num">
                                      <p:cBhvr>
                                        <p:cTn id="13" dur="500" fill="hold"/>
                                        <p:tgtEl>
                                          <p:spTgt spid="99">
                                            <p:txEl>
                                              <p:pRg st="8" end="8"/>
                                            </p:txEl>
                                          </p:spTgt>
                                        </p:tgtEl>
                                        <p:attrNameLst>
                                          <p:attrName>ppt_w</p:attrName>
                                        </p:attrNameLst>
                                      </p:cBhvr>
                                      <p:tavLst>
                                        <p:tav tm="0">
                                          <p:val>
                                            <p:fltVal val="0"/>
                                          </p:val>
                                        </p:tav>
                                        <p:tav tm="100000">
                                          <p:val>
                                            <p:strVal val="#ppt_w"/>
                                          </p:val>
                                        </p:tav>
                                      </p:tavLst>
                                    </p:anim>
                                    <p:anim calcmode="lin" valueType="num">
                                      <p:cBhvr>
                                        <p:cTn id="14" dur="500" fill="hold"/>
                                        <p:tgtEl>
                                          <p:spTgt spid="99">
                                            <p:txEl>
                                              <p:pRg st="8" end="8"/>
                                            </p:txEl>
                                          </p:spTgt>
                                        </p:tgtEl>
                                        <p:attrNameLst>
                                          <p:attrName>ppt_h</p:attrName>
                                        </p:attrNameLst>
                                      </p:cBhvr>
                                      <p:tavLst>
                                        <p:tav tm="0">
                                          <p:val>
                                            <p:fltVal val="0"/>
                                          </p:val>
                                        </p:tav>
                                        <p:tav tm="100000">
                                          <p:val>
                                            <p:strVal val="#ppt_h"/>
                                          </p:val>
                                        </p:tav>
                                      </p:tavLst>
                                    </p:anim>
                                    <p:anim calcmode="lin" valueType="num">
                                      <p:cBhvr>
                                        <p:cTn id="15" dur="500" fill="hold"/>
                                        <p:tgtEl>
                                          <p:spTgt spid="99">
                                            <p:txEl>
                                              <p:pRg st="8" end="8"/>
                                            </p:txEl>
                                          </p:spTgt>
                                        </p:tgtEl>
                                        <p:attrNameLst>
                                          <p:attrName>style.rotation</p:attrName>
                                        </p:attrNameLst>
                                      </p:cBhvr>
                                      <p:tavLst>
                                        <p:tav tm="0">
                                          <p:val>
                                            <p:fltVal val="360"/>
                                          </p:val>
                                        </p:tav>
                                        <p:tav tm="100000">
                                          <p:val>
                                            <p:fltVal val="0"/>
                                          </p:val>
                                        </p:tav>
                                      </p:tavLst>
                                    </p:anim>
                                    <p:animEffect transition="in" filter="fade">
                                      <p:cBhvr>
                                        <p:cTn id="16" dur="500"/>
                                        <p:tgtEl>
                                          <p:spTgt spid="99">
                                            <p:txEl>
                                              <p:pRg st="8" end="8"/>
                                            </p:txEl>
                                          </p:spTgt>
                                        </p:tgtEl>
                                      </p:cBhvr>
                                    </p:animEffect>
                                  </p:childTnLst>
                                </p:cTn>
                              </p:par>
                              <p:par>
                                <p:cTn id="17" presetID="49" presetClass="entr" presetSubtype="0" dur="500" decel="100000" fill="hold" nodeType="withEffect">
                                  <p:stCondLst>
                                    <p:cond delay="0"/>
                                  </p:stCondLst>
                                  <p:childTnLst>
                                    <p:set>
                                      <p:cBhvr>
                                        <p:cTn id="18" dur="1" fill="hold">
                                          <p:stCondLst>
                                            <p:cond delay="0"/>
                                          </p:stCondLst>
                                        </p:cTn>
                                        <p:tgtEl>
                                          <p:spTgt spid="99">
                                            <p:txEl>
                                              <p:pRg st="9" end="9"/>
                                            </p:txEl>
                                          </p:spTgt>
                                        </p:tgtEl>
                                        <p:attrNameLst>
                                          <p:attrName>style.visibility</p:attrName>
                                        </p:attrNameLst>
                                      </p:cBhvr>
                                      <p:to>
                                        <p:strVal val="visible"/>
                                      </p:to>
                                    </p:set>
                                    <p:anim calcmode="lin" valueType="num">
                                      <p:cBhvr>
                                        <p:cTn id="19" dur="500" fill="hold"/>
                                        <p:tgtEl>
                                          <p:spTgt spid="99">
                                            <p:txEl>
                                              <p:pRg st="9" end="9"/>
                                            </p:txEl>
                                          </p:spTgt>
                                        </p:tgtEl>
                                        <p:attrNameLst>
                                          <p:attrName>ppt_w</p:attrName>
                                        </p:attrNameLst>
                                      </p:cBhvr>
                                      <p:tavLst>
                                        <p:tav tm="0">
                                          <p:val>
                                            <p:fltVal val="0"/>
                                          </p:val>
                                        </p:tav>
                                        <p:tav tm="100000">
                                          <p:val>
                                            <p:strVal val="#ppt_w"/>
                                          </p:val>
                                        </p:tav>
                                      </p:tavLst>
                                    </p:anim>
                                    <p:anim calcmode="lin" valueType="num">
                                      <p:cBhvr>
                                        <p:cTn id="20" dur="500" fill="hold"/>
                                        <p:tgtEl>
                                          <p:spTgt spid="99">
                                            <p:txEl>
                                              <p:pRg st="9" end="9"/>
                                            </p:txEl>
                                          </p:spTgt>
                                        </p:tgtEl>
                                        <p:attrNameLst>
                                          <p:attrName>ppt_h</p:attrName>
                                        </p:attrNameLst>
                                      </p:cBhvr>
                                      <p:tavLst>
                                        <p:tav tm="0">
                                          <p:val>
                                            <p:fltVal val="0"/>
                                          </p:val>
                                        </p:tav>
                                        <p:tav tm="100000">
                                          <p:val>
                                            <p:strVal val="#ppt_h"/>
                                          </p:val>
                                        </p:tav>
                                      </p:tavLst>
                                    </p:anim>
                                    <p:anim calcmode="lin" valueType="num">
                                      <p:cBhvr>
                                        <p:cTn id="21" dur="500" fill="hold"/>
                                        <p:tgtEl>
                                          <p:spTgt spid="99">
                                            <p:txEl>
                                              <p:pRg st="9" end="9"/>
                                            </p:txEl>
                                          </p:spTgt>
                                        </p:tgtEl>
                                        <p:attrNameLst>
                                          <p:attrName>style.rotation</p:attrName>
                                        </p:attrNameLst>
                                      </p:cBhvr>
                                      <p:tavLst>
                                        <p:tav tm="0">
                                          <p:val>
                                            <p:fltVal val="360"/>
                                          </p:val>
                                        </p:tav>
                                        <p:tav tm="100000">
                                          <p:val>
                                            <p:fltVal val="0"/>
                                          </p:val>
                                        </p:tav>
                                      </p:tavLst>
                                    </p:anim>
                                    <p:animEffect transition="in" filter="fade">
                                      <p:cBhvr>
                                        <p:cTn id="22" dur="500"/>
                                        <p:tgtEl>
                                          <p:spTgt spid="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699875" cy="6550660"/>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25．（2024·黑龙江省哈尔滨市重点三校高三上期末·18）阅读材料，完成下列要求。（14分）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1949年，中国中央人民政府颁布了《公房公产统一管理的决定》，该决定赋予了城镇房屋公有的性质，并规定对其进行统一管理，所以房屋并无进入市场买卖、流通的可能，导致当时在新房屋的开发建设方面，只有国家统一投资这一渠道。……国家对城镇职工收取少量的租金不足以支付房屋的维护和管理费用。……这样的政策使得城镇居民对房屋近似于无偿使用。1979年我国以西安、南宁、柳州和梧州四个城市为试点，国家统一建设房屋，允许出售新建住房。1980年4月，邓小平同志提出“城镇居民个人可以购买房屋”……1982年政府为了鼓励公民购买公房，推出了新的措施——国家、单位和职工按“三三制”原则承担购房费用。……政府随即将改革的目标转向了提高住房租金。</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——摘编自艾其茂《新中国六十年城镇居民住房保障制度变迁的历史考察》</a:t>
            </a:r>
            <a:endParaRPr lang="en-US" altLang="zh-CN" sz="24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（1）根据材料，概括指出新中国成立初期住房保障制度的特点。（4分）</a:t>
            </a:r>
            <a:endParaRPr lang="en-US" altLang="zh-CN" sz="2400" b="1" kern="100">
              <a:effectLst/>
              <a:latin typeface="Times New Roman" panose="02020603050405020304" pitchFamily="18" charset="0"/>
              <a:ea typeface="宋体" panose="02010600030101010101" pitchFamily="2" charset="-122"/>
            </a:endParaRPr>
          </a:p>
          <a:p>
            <a:pPr fontAlgn="auto" hangingPunct="0">
              <a:lnSpc>
                <a:spcPct val="100000"/>
              </a:lnSpc>
            </a:pPr>
            <a:r>
              <a:rPr lang="en-US" altLang="zh-CN" sz="2400" kern="100">
                <a:solidFill>
                  <a:srgbClr val="FF0000"/>
                </a:solidFill>
                <a:effectLst/>
                <a:latin typeface="Times New Roman" panose="02020603050405020304" pitchFamily="18" charset="0"/>
                <a:ea typeface="黑体" panose="02010609060101010101" pitchFamily="2" charset="-122"/>
                <a:sym typeface="+mn-ea"/>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fontAlgn="auto" hangingPunct="0">
              <a:lnSpc>
                <a:spcPct val="100000"/>
              </a:lnSpc>
            </a:pPr>
            <a:r>
              <a:rPr lang="en-US" altLang="zh-CN" sz="2400" kern="100">
                <a:effectLst/>
                <a:latin typeface="Times New Roman" panose="02020603050405020304" pitchFamily="18" charset="0"/>
                <a:ea typeface="宋体" panose="02010600030101010101" pitchFamily="2" charset="-122"/>
                <a:sym typeface="+mn-ea"/>
              </a:rPr>
              <a:t>（4分）</a:t>
            </a:r>
            <a:endParaRPr lang="en-US" altLang="zh-CN" sz="2400" kern="100">
              <a:effectLst/>
              <a:latin typeface="Times New Roman" panose="02020603050405020304" pitchFamily="18" charset="0"/>
              <a:ea typeface="宋体" panose="02010600030101010101" pitchFamily="2" charset="-122"/>
            </a:endParaRPr>
          </a:p>
          <a:p>
            <a:pPr marL="1247140" indent="-1247140" fontAlgn="auto" hangingPunct="0">
              <a:lnSpc>
                <a:spcPct val="100000"/>
              </a:lnSpc>
            </a:pPr>
            <a:r>
              <a:rPr lang="en-US" altLang="zh-CN" sz="2400" kern="100">
                <a:effectLst/>
                <a:latin typeface="Times New Roman" panose="02020603050405020304" pitchFamily="18" charset="0"/>
                <a:ea typeface="宋体" panose="02010600030101010101" pitchFamily="2" charset="-122"/>
                <a:sym typeface="+mn-ea"/>
              </a:rPr>
              <a:t>（1）特点：房屋不进入市场；房屋具有公有性；城镇住房实行福利性分配制度（或无偿使用）。（1点2分，2点3分，3点4分，共4分）</a:t>
            </a:r>
            <a:endParaRPr lang="en-US" altLang="zh-CN" sz="2400"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99">
                                            <p:txEl>
                                              <p:pRg st="5" end="5"/>
                                            </p:txEl>
                                          </p:spTgt>
                                        </p:tgtEl>
                                        <p:attrNameLst>
                                          <p:attrName>style.visibility</p:attrName>
                                        </p:attrNameLst>
                                      </p:cBhvr>
                                      <p:to>
                                        <p:strVal val="visible"/>
                                      </p:to>
                                    </p:set>
                                    <p:animEffect transition="in" filter="fade">
                                      <p:cBhvr>
                                        <p:cTn id="7" dur="1000"/>
                                        <p:tgtEl>
                                          <p:spTgt spid="99">
                                            <p:txEl>
                                              <p:pRg st="5" end="5"/>
                                            </p:txEl>
                                          </p:spTgt>
                                        </p:tgtEl>
                                      </p:cBhvr>
                                    </p:animEffect>
                                    <p:anim calcmode="lin" valueType="num">
                                      <p:cBhvr>
                                        <p:cTn id="8" dur="1000" fill="hold"/>
                                        <p:tgtEl>
                                          <p:spTgt spid="9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9">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99">
                                            <p:txEl>
                                              <p:pRg st="6" end="6"/>
                                            </p:txEl>
                                          </p:spTgt>
                                        </p:tgtEl>
                                        <p:attrNameLst>
                                          <p:attrName>style.visibility</p:attrName>
                                        </p:attrNameLst>
                                      </p:cBhvr>
                                      <p:to>
                                        <p:strVal val="visible"/>
                                      </p:to>
                                    </p:set>
                                    <p:animEffect transition="in" filter="fade">
                                      <p:cBhvr>
                                        <p:cTn id="12" dur="1000"/>
                                        <p:tgtEl>
                                          <p:spTgt spid="99">
                                            <p:txEl>
                                              <p:pRg st="6" end="6"/>
                                            </p:txEl>
                                          </p:spTgt>
                                        </p:tgtEl>
                                      </p:cBhvr>
                                    </p:animEffect>
                                    <p:anim calcmode="lin" valueType="num">
                                      <p:cBhvr>
                                        <p:cTn id="13" dur="1000" fill="hold"/>
                                        <p:tgtEl>
                                          <p:spTgt spid="99">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99">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dur="1000" fill="hold" nodeType="withEffect">
                                  <p:stCondLst>
                                    <p:cond delay="0"/>
                                  </p:stCondLst>
                                  <p:childTnLst>
                                    <p:set>
                                      <p:cBhvr>
                                        <p:cTn id="16" dur="1" fill="hold">
                                          <p:stCondLst>
                                            <p:cond delay="0"/>
                                          </p:stCondLst>
                                        </p:cTn>
                                        <p:tgtEl>
                                          <p:spTgt spid="99">
                                            <p:txEl>
                                              <p:pRg st="7" end="7"/>
                                            </p:txEl>
                                          </p:spTgt>
                                        </p:tgtEl>
                                        <p:attrNameLst>
                                          <p:attrName>style.visibility</p:attrName>
                                        </p:attrNameLst>
                                      </p:cBhvr>
                                      <p:to>
                                        <p:strVal val="visible"/>
                                      </p:to>
                                    </p:set>
                                    <p:animEffect transition="in" filter="fade">
                                      <p:cBhvr>
                                        <p:cTn id="17" dur="1000"/>
                                        <p:tgtEl>
                                          <p:spTgt spid="99">
                                            <p:txEl>
                                              <p:pRg st="7" end="7"/>
                                            </p:txEl>
                                          </p:spTgt>
                                        </p:tgtEl>
                                      </p:cBhvr>
                                    </p:animEffect>
                                    <p:anim calcmode="lin" valueType="num">
                                      <p:cBhvr>
                                        <p:cTn id="18" dur="1000" fill="hold"/>
                                        <p:tgtEl>
                                          <p:spTgt spid="99">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 name="文本框 4" title=""/>
          <p:cNvSpPr txBox="1"/>
          <p:nvPr/>
        </p:nvSpPr>
        <p:spPr>
          <a:xfrm>
            <a:off x="236855" y="243205"/>
            <a:ext cx="11699875" cy="4406265"/>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1800" kern="100">
                <a:effectLst/>
                <a:latin typeface="Times New Roman" panose="02020603050405020304" pitchFamily="18" charset="0"/>
                <a:ea typeface="宋体" panose="02010600030101010101" pitchFamily="2" charset="-122"/>
              </a:rPr>
              <a:t>26．（2024·四川广安等九市一模·45）【历史——选修1：历史上重大改革回眸】阅读材料，完成下列要求。（15分）</a:t>
            </a:r>
            <a:endParaRPr lang="en-US" altLang="zh-CN" sz="1800" kern="100">
              <a:effectLst/>
              <a:latin typeface="Times New Roman" panose="02020603050405020304" pitchFamily="18" charset="0"/>
              <a:ea typeface="宋体" panose="02010600030101010101" pitchFamily="2" charset="-122"/>
            </a:endParaRPr>
          </a:p>
          <a:p>
            <a:pPr algn="l" fontAlgn="auto" hangingPunct="0">
              <a:lnSpc>
                <a:spcPct val="100000"/>
              </a:lnSpc>
            </a:pPr>
            <a:r>
              <a:rPr lang="en-US" altLang="zh-CN" sz="2400" kern="100">
                <a:effectLst/>
                <a:latin typeface="Times New Roman" panose="02020603050405020304" pitchFamily="18" charset="0"/>
                <a:ea typeface="黑体" panose="02010609060101010101" pitchFamily="2" charset="-122"/>
              </a:rPr>
              <a:t>材料</a:t>
            </a:r>
            <a:endParaRPr lang="en-US" altLang="zh-CN" sz="2400" kern="100">
              <a:effectLst/>
              <a:latin typeface="Times New Roman" panose="02020603050405020304" pitchFamily="18" charset="0"/>
              <a:ea typeface="黑体" panose="02010609060101010101" pitchFamily="2" charset="-122"/>
            </a:endParaRPr>
          </a:p>
          <a:p>
            <a:pPr indent="453390" algn="l" fontAlgn="auto" hangingPunct="0">
              <a:lnSpc>
                <a:spcPct val="100000"/>
              </a:lnSpc>
            </a:pPr>
            <a:r>
              <a:rPr lang="en-US" altLang="zh-CN" sz="2400" kern="100">
                <a:effectLst/>
                <a:latin typeface="Times New Roman" panose="02020603050405020304" pitchFamily="18" charset="0"/>
                <a:ea typeface="楷体" panose="02010609060101010101" pitchFamily="2" charset="-122"/>
              </a:rPr>
              <a:t>1895年6月，康有为在上书光绪皇帝时提出了设议郎的主张，表达了对议会制度的构想。他从“先王之治天下，无不与民共之’’立论，回顾了中国古代帝王“同忧共患，结合民志”的措施，主张学习汉代，通过地方乡贤和官员推选并由皇帝裁定议郎人选。当选的议郎入值武英殿，随时准备接受皇帝的质询，并得以“上驳诏书，下达民词”。遇到国家内外重大政务和筹饷事宜，则由议郎集中会议，并以超过三分之二的多数意见形成决议。议郎一年一任，但民众满意的可以继续留任。</a:t>
            </a:r>
            <a:endParaRPr lang="en-US" altLang="zh-CN" sz="2400" kern="100">
              <a:effectLst/>
              <a:latin typeface="Times New Roman" panose="02020603050405020304" pitchFamily="18" charset="0"/>
              <a:ea typeface="楷体" panose="02010609060101010101" pitchFamily="2" charset="-122"/>
            </a:endParaRPr>
          </a:p>
          <a:p>
            <a:pPr algn="r" fontAlgn="auto" hangingPunct="0">
              <a:lnSpc>
                <a:spcPct val="100000"/>
              </a:lnSpc>
            </a:pPr>
            <a:r>
              <a:rPr lang="en-US" altLang="zh-CN" sz="2400" kern="100">
                <a:effectLst/>
                <a:latin typeface="Times New Roman" panose="02020603050405020304" pitchFamily="18" charset="0"/>
                <a:ea typeface="楷体" panose="02010609060101010101" pitchFamily="2" charset="-122"/>
              </a:rPr>
              <a:t>——据茅海建《戊戌时期康有为、梁启超的议会思想》等</a:t>
            </a:r>
            <a:endParaRPr lang="en-US" altLang="zh-CN" sz="2400" kern="100">
              <a:effectLst/>
              <a:latin typeface="Times New Roman" panose="02020603050405020304" pitchFamily="18" charset="0"/>
              <a:ea typeface="楷体" panose="02010609060101010101" pitchFamily="2" charset="-122"/>
            </a:endParaRPr>
          </a:p>
          <a:p>
            <a:pPr marL="567055" indent="-567055" hangingPunct="0">
              <a:lnSpc>
                <a:spcPct val="150000"/>
              </a:lnSpc>
            </a:pPr>
            <a:r>
              <a:rPr lang="en-US" altLang="zh-CN" sz="2400" b="1" kern="100">
                <a:effectLst/>
                <a:latin typeface="Times New Roman" panose="02020603050405020304" pitchFamily="18" charset="0"/>
                <a:ea typeface="宋体" panose="02010600030101010101" pitchFamily="2" charset="-122"/>
              </a:rPr>
              <a:t>（1）根据材料并结合所学知识，概括康有为所设计的议郎制度的特点。（8分）</a:t>
            </a:r>
            <a:endParaRPr lang="en-US" altLang="zh-CN" sz="2400" b="1" kern="100">
              <a:effectLst/>
              <a:latin typeface="Times New Roman" panose="02020603050405020304" pitchFamily="18" charset="0"/>
              <a:ea typeface="宋体" panose="02010600030101010101" pitchFamily="2" charset="-122"/>
            </a:endParaRPr>
          </a:p>
          <a:p>
            <a:pPr marL="567055" indent="-567055" hangingPunct="0">
              <a:lnSpc>
                <a:spcPct val="150000"/>
              </a:lnSpc>
            </a:pPr>
            <a:endParaRPr lang="en-US" altLang="zh-CN" sz="2400" b="1" kern="100">
              <a:effectLst/>
              <a:latin typeface="Times New Roman" panose="02020603050405020304" pitchFamily="18" charset="0"/>
              <a:ea typeface="宋体" panose="02010600030101010101" pitchFamily="2" charset="-122"/>
            </a:endParaRPr>
          </a:p>
        </p:txBody>
      </p:sp>
      <p:sp>
        <p:nvSpPr>
          <p:cNvPr id="2" name="文本框 4" title=""/>
          <p:cNvSpPr txBox="1"/>
          <p:nvPr/>
        </p:nvSpPr>
        <p:spPr>
          <a:xfrm>
            <a:off x="236764" y="4649619"/>
            <a:ext cx="11700000" cy="230695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hangingPunct="0">
              <a:lnSpc>
                <a:spcPct val="150000"/>
              </a:lnSpc>
            </a:pPr>
            <a:r>
              <a:rPr lang="en-US" altLang="zh-CN" sz="2400" kern="100">
                <a:solidFill>
                  <a:srgbClr val="FF0000"/>
                </a:solidFill>
                <a:effectLst/>
                <a:latin typeface="Times New Roman" panose="02020603050405020304" pitchFamily="18" charset="0"/>
                <a:ea typeface="黑体" panose="02010609060101010101" pitchFamily="2" charset="-122"/>
              </a:rPr>
              <a:t>【答案】</a:t>
            </a:r>
            <a:endParaRPr lang="en-US" altLang="zh-CN" sz="2400" kern="100">
              <a:solidFill>
                <a:srgbClr val="FF0000"/>
              </a:solidFill>
              <a:effectLst/>
              <a:latin typeface="Times New Roman" panose="02020603050405020304" pitchFamily="18" charset="0"/>
              <a:ea typeface="黑体" panose="02010609060101010101" pitchFamily="2" charset="-122"/>
            </a:endParaRPr>
          </a:p>
          <a:p>
            <a:pPr marL="1247140" indent="-1247140" hangingPunct="0">
              <a:lnSpc>
                <a:spcPct val="150000"/>
              </a:lnSpc>
            </a:pPr>
            <a:r>
              <a:rPr lang="en-US" altLang="zh-CN" sz="2400" kern="100">
                <a:effectLst/>
                <a:latin typeface="Times New Roman" panose="02020603050405020304" pitchFamily="18" charset="0"/>
                <a:ea typeface="宋体" panose="02010600030101010101" pitchFamily="2" charset="-122"/>
                <a:sym typeface="+mn-ea"/>
              </a:rPr>
              <a:t>（1）特点：议郎由地方精英推选、君主裁定；有任期的规定；有基于多数原则的议事程序；以下情上达为主要目的；本质上是君主的咨询机构。（8分，每点2分，任答4点即可。）</a:t>
            </a:r>
            <a:endParaRPr lang="en-US" altLang="zh-CN" sz="2400" kern="100">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17" presetClass="entr" presetSubtype="10" dur="50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strVal val="#ppt_h"/>
                                          </p:val>
                                        </p:tav>
                                        <p:tav tm="100000">
                                          <p:val>
                                            <p:strVal val="#ppt_h"/>
                                          </p:val>
                                        </p:tav>
                                      </p:tavLst>
                                    </p:anim>
                                  </p:childTnLst>
                                </p:cTn>
                              </p:par>
                              <p:par>
                                <p:cTn id="16" presetID="17" presetClass="entr" presetSubtype="10" dur="50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https://d.book118.com/677040131132006052</a:t>
            </a:r>
          </a:p>
        </p:txBody>
      </p:sp>
    </p:spTree>
  </p:cSld>
  <p:clrMapOvr>
    <a:masterClrMapping/>
  </p:clrMapOvr>
  <p:transition/>
  <p:timing/>
</p:sld>
</file>

<file path=ppt/tags/tag1.xml><?xml version="1.0" encoding="utf-8"?>
<p:tagLst xmlns:p="http://schemas.openxmlformats.org/presentationml/2006/main">
  <p:tag name="KSO_WM_SCREEN_THEME_FLAG" val="UQOo5rPrw7yvWHP8pAemEuj1ksR5+EgGxHBNzAq/SebHBFxsgsW8syXq1AqBvgm83blpcOaeyRvY5MT/N673mDNlemXMqfiA6yd5y+HjcW0="/>
  <p:tag name="KSO_WM_UNIT_TABLE_BEAUTIFY" val="smartTable{9a1aed8c-6677-48b4-88ad-855301fe3bac}"/>
  <p:tag name="TABLE_ENDDRAG_ORIGIN_RECT" val="905*355"/>
  <p:tag name="TABLE_ENDDRAG_RECT" val="27*154*905*355"/>
</p:tagLst>
</file>

<file path=ppt/tags/tag2.xml><?xml version="1.0" encoding="utf-8"?>
<p:tagLst xmlns:p="http://schemas.openxmlformats.org/presentationml/2006/main">
  <p:tag name="KSO_WM_SCREEN_THEME_FLAG" val="UQOo5rPrw7yvWHP8pAemEuj1ksR5+EgGxHBNzAq/SebHBFxsgsW8syXq1AqBvgm83blpcOaeyRvY5MT/N673mDNlemXMqfiA6yd5y+HjcW0="/>
  <p:tag name="KSO_WM_UNIT_TABLE_BEAUTIFY" val="smartTable{61ad0ce4-6f92-4e0f-9ed1-bd164bc79b12}"/>
  <p:tag name="TABLE_ENDDRAG_ORIGIN_RECT" val="905*257"/>
  <p:tag name="TABLE_ENDDRAG_RECT" val="27*154*905*257"/>
</p:tagLst>
</file>

<file path=ppt/tags/tag3.xml><?xml version="1.0" encoding="utf-8"?>
<p:tagLst xmlns:p="http://schemas.openxmlformats.org/presentationml/2006/main">
  <p:tag name="KSO_WM_BEAUTIFY_FLAG" val=""/>
  <p:tag name="KSO_WM_SCREEN_THEME_FLAG" val="UQOo5rPrw7yvWHP8pAemEuj1ksR5+EgGxHBNzAq/SebHBFxsgsW8syXq1AqBvgm83blpcOaeyRvY5MT/N673mDNlemXMqfiA6yd5y+HjcW0="/>
</p:tagLst>
</file>

<file path=ppt/tags/tag4.xml><?xml version="1.0" encoding="utf-8"?>
<p:tagLst xmlns:p="http://schemas.openxmlformats.org/presentationml/2006/main">
  <p:tag name="KSO_WM_BEAUTIFY_FLAG" val=""/>
  <p:tag name="KSO_WM_SCREEN_THEME_FLAG" val="UQOo5rPrw7yvWHP8pAemEuj1ksR5+EgGxHBNzAq/SebHBFxsgsW8syXq1AqBvgm83blpcOaeyRvY5MT/N673mDNlemXMqfiA6yd5y+HjcW0="/>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画廊">
  <a:themeElements>
    <a:clrScheme name="画廊">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画廊">
      <a:majorFont>
        <a:latin typeface="Gill Sans MT"/>
        <a:ea typeface="Gill Sans M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Gill Sans MT"/>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画廊">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184</Paragraphs>
  <Slides>32</Slides>
  <Notes>1</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32</vt:i4>
      </vt:variant>
    </vt:vector>
  </HeadingPairs>
  <TitlesOfParts>
    <vt:vector baseType="lpstr" size="44">
      <vt:lpstr>Arial</vt:lpstr>
      <vt:lpstr>Calibri</vt:lpstr>
      <vt:lpstr>Gill Sans MT</vt:lpstr>
      <vt:lpstr>黑体</vt:lpstr>
      <vt:lpstr>Times New Roman</vt:lpstr>
      <vt:lpstr>Wingdings</vt:lpstr>
      <vt:lpstr>楷体_GB2312</vt:lpstr>
      <vt:lpstr>方正小标宋简体</vt:lpstr>
      <vt:lpstr>Calibri Light</vt:lpstr>
      <vt:lpstr>宋体</vt:lpstr>
      <vt:lpstr>楷体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2024-09-26T06:22:03.909</cp:lastPrinted>
  <dcterms:created xsi:type="dcterms:W3CDTF">2024-09-25T22:22:03Z</dcterms:created>
  <dcterms:modified xsi:type="dcterms:W3CDTF">2024-09-25T22:22:06Z</dcterms:modified>
</cp:coreProperties>
</file>