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2E04E4D-8BFE-4532-B6C4-3E1AFA6FF1F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3C37F13-4D05-48EE-9855-E2367D85731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0F331B1-0648-4521-8334-AD20FC25223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BD0390C-C8D0-4241-AA0C-58FA6BC1D02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80D7976-9D92-4616-B0F5-A10E1AB7DD6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99CCAF3-E4BD-455C-98ED-53C43DD713A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DC7911E-BC54-43CD-86DD-72A2363911C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C01B15B-019B-40D2-8901-5C84899784D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14CB711-6B90-4D41-B5B4-30EE502251D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0ABF5A9-582A-4B42-A697-70729E43BBF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07BA647-0BC8-40F0-B365-365F0E87EEE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Relationship Id="rId4" Type="http://schemas.openxmlformats.org/officeDocument/2006/relationships/image" Target="../media/image3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4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4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7705006206400604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2182462" y="3823480"/>
            <a:ext cx="7827077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pic>
        <p:nvPicPr>
          <p:cNvPr id="3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2"/>
            <a:ext cx="12191993" cy="1584959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5833872"/>
            <a:ext cx="12192000" cy="1024128"/>
          </a:xfrm>
          <a:prstGeom prst="rect">
            <a:avLst/>
          </a:prstGeom>
        </p:spPr>
      </p:pic>
      <p:sp>
        <p:nvSpPr>
          <p:cNvPr id="5" name="TextBox 5"/>
          <p:cNvSpPr txBox="1"/>
          <p:nvPr/>
        </p:nvSpPr>
        <p:spPr>
          <a:xfrm>
            <a:off x="1975806" y="2788085"/>
            <a:ext cx="8240388" cy="862965"/>
          </a:xfrm>
          <a:prstGeom prst="rect">
            <a:avLst/>
          </a:prstGeom>
        </p:spPr>
        <p:txBody>
          <a:bodyPr vert="horz" wrap="square" lIns="91440" tIns="45720" rIns="91440" bIns="45720" rtlCol="0" anchor="b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0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组织团队建设与领导艺术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937259" y="4058769"/>
            <a:ext cx="2317493" cy="48196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595215" y="4540734"/>
            <a:ext cx="3001580" cy="48196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2024-01-06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00000">
            <a:off x="-2466408" y="749879"/>
            <a:ext cx="5828632" cy="5828632"/>
          </a:xfrm>
          <a:prstGeom prst="roundRect">
            <a:avLst>
              <a:gd name="adj" fmla="val 8367"/>
            </a:avLst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2700000">
            <a:off x="-2472177" y="514684"/>
            <a:ext cx="5828632" cy="5828632"/>
          </a:xfrm>
          <a:prstGeom prst="roundRect">
            <a:avLst>
              <a:gd name="adj" fmla="val 83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5044057" y="932800"/>
            <a:ext cx="6350425" cy="4992399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组织团队建设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领导力理论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领导艺术与实践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领导力挑战与解决方案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案例研究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024327" y="2845118"/>
            <a:ext cx="2621378" cy="11677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</a:pPr>
            <a:r>
              <a:rPr lang="en-US" sz="6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5833872"/>
            <a:ext cx="12192000" cy="1024128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1800000">
            <a:off x="3795009" y="1353581"/>
            <a:ext cx="4621227" cy="4621227"/>
          </a:xfrm>
          <a:prstGeom prst="roundRect">
            <a:avLst>
              <a:gd name="adj" fmla="val 13707"/>
            </a:avLst>
          </a:prstGeom>
          <a:solidFill>
            <a:schemeClr val="accent3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1082144">
            <a:off x="3728380" y="1200864"/>
            <a:ext cx="4851037" cy="4851037"/>
          </a:xfrm>
          <a:prstGeom prst="roundRect">
            <a:avLst>
              <a:gd name="adj" fmla="val 16769"/>
            </a:avLst>
          </a:prstGeom>
          <a:ln w="32099">
            <a:solidFill>
              <a:schemeClr val="accent1">
                <a:alpha val="100000"/>
              </a:schemeClr>
            </a:solidFill>
            <a:prstDash val="sys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700000">
            <a:off x="3789241" y="977873"/>
            <a:ext cx="4621227" cy="4621227"/>
          </a:xfrm>
          <a:prstGeom prst="roundRect">
            <a:avLst>
              <a:gd name="adj" fmla="val 16769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081312" y="881760"/>
            <a:ext cx="4145173" cy="1503638"/>
            <a:chOff x="4081312" y="881760"/>
            <a:chExt cx="4145173" cy="1503638"/>
          </a:xfrm>
        </p:grpSpPr>
        <p:sp>
          <p:nvSpPr>
            <p:cNvPr id="7" name="TextBox 7"/>
            <p:cNvSpPr txBox="1"/>
            <p:nvPr/>
          </p:nvSpPr>
          <p:spPr>
            <a:xfrm>
              <a:off x="4081312" y="881760"/>
              <a:ext cx="4145173" cy="1503638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75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3546545" y="2554662"/>
            <a:ext cx="5098919" cy="146764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组织团队建设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0365" r="30365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546" r="32546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0518" r="30518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团队是由两个或两个以上的人组成，通过相互协作、共同目标、分工合作，以达成特定任务的集体。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团队具有明确的目标、成员之间相互依赖、共同承担责任、协同工作、共享成果等特征。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特点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团队的定义与特点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883977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领导力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883977" y="4727993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领导者的能力和素质对团队建设至关重要，能够激发团队成员的潜力，推动团队发展。</a:t>
            </a:r>
          </a:p>
        </p:txBody>
      </p:sp>
      <p:sp>
        <p:nvSpPr>
          <p:cNvPr id="4" name="Freeform 4"/>
          <p:cNvSpPr/>
          <p:nvPr/>
        </p:nvSpPr>
        <p:spPr>
          <a:xfrm>
            <a:off x="90957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1383312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84110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02061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349434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3952140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5131648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5605381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606317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242682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771641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817420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935371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982744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0285243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6755784" y="1326066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信任与支持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6755784" y="1852616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团队成员之间建立信任关系，彼此支持、鼓励，共同面对挑战。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585608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分工合作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4585608" y="4753712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团队成员根据各自的能力和专长进行合理分工，相互协作，共同完成任务。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413234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共同目标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13234" y="4753712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团队成员对目标有共同的理解和追求，并愿意为之付出努力。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2488463" y="1338258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有效沟通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2488463" y="1852616"/>
            <a:ext cx="2733675" cy="1390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团队成员之间能够及时、准确、有效地传递信息，解决问题和消除障碍。</a:t>
            </a:r>
          </a:p>
        </p:txBody>
      </p:sp>
      <p:cxnSp>
        <p:nvCxnSpPr>
          <p:cNvPr id="27" name="Connector 27"/>
          <p:cNvCxnSpPr/>
          <p:nvPr/>
        </p:nvCxnSpPr>
        <p:spPr>
          <a:xfrm flipH="1" flipV="1">
            <a:off x="1820468" y="2574173"/>
            <a:ext cx="0" cy="970187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28" name="AutoShape 28"/>
          <p:cNvSpPr/>
          <p:nvPr/>
        </p:nvSpPr>
        <p:spPr>
          <a:xfrm>
            <a:off x="1716131" y="3695836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1777091" y="3756797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1449074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1640033" y="2043387"/>
            <a:ext cx="356542" cy="35654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2" name="Connector 32"/>
          <p:cNvCxnSpPr/>
          <p:nvPr/>
        </p:nvCxnSpPr>
        <p:spPr>
          <a:xfrm flipH="1" flipV="1">
            <a:off x="6061516" y="2590940"/>
            <a:ext cx="0" cy="961926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3" name="AutoShape 33"/>
          <p:cNvSpPr/>
          <p:nvPr/>
        </p:nvSpPr>
        <p:spPr>
          <a:xfrm>
            <a:off x="5957179" y="3676027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018139" y="3736987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5" name="Connector 35"/>
          <p:cNvCxnSpPr/>
          <p:nvPr/>
        </p:nvCxnSpPr>
        <p:spPr>
          <a:xfrm flipH="1" flipV="1">
            <a:off x="10265608" y="2571732"/>
            <a:ext cx="0" cy="961926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6" name="AutoShape 36"/>
          <p:cNvSpPr/>
          <p:nvPr/>
        </p:nvSpPr>
        <p:spPr>
          <a:xfrm>
            <a:off x="10161272" y="3681204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10222231" y="3742164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5707718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9" name="Connector 39"/>
          <p:cNvCxnSpPr/>
          <p:nvPr/>
        </p:nvCxnSpPr>
        <p:spPr>
          <a:xfrm flipH="1" flipV="1">
            <a:off x="3943694" y="3835635"/>
            <a:ext cx="0" cy="1284763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0" name="AutoShape 40"/>
          <p:cNvSpPr/>
          <p:nvPr/>
        </p:nvSpPr>
        <p:spPr>
          <a:xfrm>
            <a:off x="3833953" y="3688233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3894913" y="3749193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2" name="Connector 42"/>
          <p:cNvCxnSpPr/>
          <p:nvPr/>
        </p:nvCxnSpPr>
        <p:spPr>
          <a:xfrm flipH="1" flipV="1">
            <a:off x="8191601" y="3822284"/>
            <a:ext cx="0" cy="1284763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3" name="AutoShape 43"/>
          <p:cNvSpPr/>
          <p:nvPr/>
        </p:nvSpPr>
        <p:spPr>
          <a:xfrm>
            <a:off x="8081859" y="3688233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8142819" y="3749193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3560108" y="5063734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AutoShape 46"/>
          <p:cNvSpPr/>
          <p:nvPr/>
        </p:nvSpPr>
        <p:spPr>
          <a:xfrm>
            <a:off x="7820207" y="5063734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Freeform 47"/>
          <p:cNvSpPr/>
          <p:nvPr/>
        </p:nvSpPr>
        <p:spPr>
          <a:xfrm>
            <a:off x="5856595" y="2003865"/>
            <a:ext cx="452190" cy="452190"/>
          </a:xfrm>
          <a:custGeom>
            <a:rect l="l" t="t" r="r" b="b"/>
            <a:pathLst>
              <a:path w="304800" h="304800">
                <a:moveTo>
                  <a:pt x="147180" y="28632"/>
                </a:moveTo>
                <a:lnTo>
                  <a:pt x="19907" y="83468"/>
                </a:lnTo>
                <a:lnTo>
                  <a:pt x="147304" y="137874"/>
                </a:lnTo>
                <a:lnTo>
                  <a:pt x="276015" y="83344"/>
                </a:lnTo>
                <a:lnTo>
                  <a:pt x="147180" y="28632"/>
                </a:lnTo>
                <a:close/>
                <a:moveTo>
                  <a:pt x="152400" y="144723"/>
                </a:moveTo>
                <a:lnTo>
                  <a:pt x="152400" y="276168"/>
                </a:lnTo>
                <a:lnTo>
                  <a:pt x="276177" y="217408"/>
                </a:lnTo>
                <a:lnTo>
                  <a:pt x="276177" y="92145"/>
                </a:lnTo>
                <a:lnTo>
                  <a:pt x="152400" y="144723"/>
                </a:lnTo>
                <a:close/>
                <a:moveTo>
                  <a:pt x="19098" y="217408"/>
                </a:moveTo>
                <a:lnTo>
                  <a:pt x="143294" y="276168"/>
                </a:lnTo>
                <a:lnTo>
                  <a:pt x="143294" y="144723"/>
                </a:lnTo>
                <a:lnTo>
                  <a:pt x="19098" y="92145"/>
                </a:lnTo>
                <a:lnTo>
                  <a:pt x="19098" y="217408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AutoShape 48"/>
          <p:cNvSpPr/>
          <p:nvPr/>
        </p:nvSpPr>
        <p:spPr>
          <a:xfrm>
            <a:off x="9900600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9" name="Freeform 49"/>
          <p:cNvSpPr/>
          <p:nvPr/>
        </p:nvSpPr>
        <p:spPr>
          <a:xfrm>
            <a:off x="10075821" y="2040441"/>
            <a:ext cx="383872" cy="383872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0" name="Freeform 50"/>
          <p:cNvSpPr/>
          <p:nvPr/>
        </p:nvSpPr>
        <p:spPr>
          <a:xfrm>
            <a:off x="3785185" y="5283154"/>
            <a:ext cx="355388" cy="355388"/>
          </a:xfrm>
          <a:custGeom>
            <a:rect l="l" t="t" r="r" b="b"/>
            <a:pathLst>
              <a:path w="304800" h="304800">
                <a:moveTo>
                  <a:pt x="116843" y="182880"/>
                </a:moveTo>
                <a:lnTo>
                  <a:pt x="30480" y="182880"/>
                </a:lnTo>
                <a:lnTo>
                  <a:pt x="30480" y="304800"/>
                </a:lnTo>
                <a:lnTo>
                  <a:pt x="0" y="304800"/>
                </a:lnTo>
                <a:lnTo>
                  <a:pt x="0" y="0"/>
                </a:lnTo>
                <a:lnTo>
                  <a:pt x="182880" y="0"/>
                </a:lnTo>
                <a:lnTo>
                  <a:pt x="187957" y="30480"/>
                </a:lnTo>
                <a:lnTo>
                  <a:pt x="304800" y="30480"/>
                </a:lnTo>
                <a:lnTo>
                  <a:pt x="259080" y="121920"/>
                </a:lnTo>
                <a:lnTo>
                  <a:pt x="304800" y="213360"/>
                </a:lnTo>
                <a:lnTo>
                  <a:pt x="121920" y="213360"/>
                </a:lnTo>
                <a:lnTo>
                  <a:pt x="116843" y="18288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Freeform 51"/>
          <p:cNvSpPr/>
          <p:nvPr/>
        </p:nvSpPr>
        <p:spPr>
          <a:xfrm>
            <a:off x="7917111" y="5228967"/>
            <a:ext cx="409575" cy="409575"/>
          </a:xfrm>
          <a:custGeom>
            <a:rect l="l" t="t" r="r" b="b"/>
            <a:pathLst>
              <a:path w="304800" h="304800">
                <a:moveTo>
                  <a:pt x="310886" y="167269"/>
                </a:moveTo>
                <a:cubicBezTo>
                  <a:pt x="310886" y="167269"/>
                  <a:pt x="267148" y="122672"/>
                  <a:pt x="206873" y="122672"/>
                </a:cubicBezTo>
                <a:cubicBezTo>
                  <a:pt x="147980" y="122672"/>
                  <a:pt x="89764" y="167269"/>
                  <a:pt x="89764" y="167269"/>
                </a:cubicBezTo>
                <a:lnTo>
                  <a:pt x="57064" y="153619"/>
                </a:lnTo>
                <a:lnTo>
                  <a:pt x="57064" y="193662"/>
                </a:lnTo>
                <a:cubicBezTo>
                  <a:pt x="62217" y="195415"/>
                  <a:pt x="65989" y="200158"/>
                  <a:pt x="65989" y="205902"/>
                </a:cubicBezTo>
                <a:cubicBezTo>
                  <a:pt x="65989" y="211703"/>
                  <a:pt x="62141" y="216456"/>
                  <a:pt x="56912" y="218170"/>
                </a:cubicBezTo>
                <a:lnTo>
                  <a:pt x="66580" y="245135"/>
                </a:lnTo>
                <a:lnTo>
                  <a:pt x="38043" y="245135"/>
                </a:lnTo>
                <a:lnTo>
                  <a:pt x="47796" y="217942"/>
                </a:lnTo>
                <a:cubicBezTo>
                  <a:pt x="43110" y="215951"/>
                  <a:pt x="39834" y="211322"/>
                  <a:pt x="39834" y="205902"/>
                </a:cubicBezTo>
                <a:cubicBezTo>
                  <a:pt x="39834" y="200597"/>
                  <a:pt x="43015" y="196082"/>
                  <a:pt x="47558" y="194024"/>
                </a:cubicBezTo>
                <a:lnTo>
                  <a:pt x="47558" y="149647"/>
                </a:lnTo>
                <a:lnTo>
                  <a:pt x="0" y="129816"/>
                </a:lnTo>
                <a:lnTo>
                  <a:pt x="209255" y="35890"/>
                </a:lnTo>
                <a:lnTo>
                  <a:pt x="401241" y="130997"/>
                </a:lnTo>
                <a:lnTo>
                  <a:pt x="310886" y="167269"/>
                </a:lnTo>
                <a:close/>
                <a:moveTo>
                  <a:pt x="204492" y="145266"/>
                </a:moveTo>
                <a:cubicBezTo>
                  <a:pt x="265128" y="145266"/>
                  <a:pt x="294846" y="177365"/>
                  <a:pt x="294846" y="177365"/>
                </a:cubicBezTo>
                <a:lnTo>
                  <a:pt x="294846" y="243945"/>
                </a:lnTo>
                <a:cubicBezTo>
                  <a:pt x="294846" y="243945"/>
                  <a:pt x="263938" y="268910"/>
                  <a:pt x="199739" y="268910"/>
                </a:cubicBezTo>
                <a:cubicBezTo>
                  <a:pt x="135541" y="268910"/>
                  <a:pt x="114138" y="243945"/>
                  <a:pt x="114138" y="243945"/>
                </a:cubicBezTo>
                <a:lnTo>
                  <a:pt x="114138" y="177365"/>
                </a:lnTo>
                <a:cubicBezTo>
                  <a:pt x="114138" y="177365"/>
                  <a:pt x="143856" y="145266"/>
                  <a:pt x="204492" y="145266"/>
                </a:cubicBezTo>
                <a:close/>
                <a:moveTo>
                  <a:pt x="203302" y="254641"/>
                </a:moveTo>
                <a:cubicBezTo>
                  <a:pt x="245326" y="254641"/>
                  <a:pt x="279397" y="246116"/>
                  <a:pt x="279397" y="235620"/>
                </a:cubicBezTo>
                <a:cubicBezTo>
                  <a:pt x="279397" y="225123"/>
                  <a:pt x="245326" y="216599"/>
                  <a:pt x="203302" y="216599"/>
                </a:cubicBezTo>
                <a:cubicBezTo>
                  <a:pt x="161277" y="216599"/>
                  <a:pt x="127216" y="225123"/>
                  <a:pt x="127216" y="235620"/>
                </a:cubicBezTo>
                <a:cubicBezTo>
                  <a:pt x="127216" y="246116"/>
                  <a:pt x="161277" y="254641"/>
                  <a:pt x="203302" y="254641"/>
                </a:cubicBez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52" name="Group 5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53" name="AutoShape 5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AutoShape 6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AutoShape 6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AutoShape 6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AutoShape 6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6" name="AutoShape 6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7" name="AutoShape 6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8" name="AutoShape 6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9" name="AutoShape 6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0" name="AutoShape 7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1" name="AutoShape 7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2" name="AutoShape 7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3" name="TextBox 7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团队建设的核心要素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9110" y="2088608"/>
            <a:ext cx="338630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团队刚刚组建，成员之间相互认识、熟悉，明确团队目标和任务分工。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39110" y="1679033"/>
            <a:ext cx="2409825" cy="428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8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成立期</a:t>
            </a:r>
          </a:p>
        </p:txBody>
      </p:sp>
      <p:sp>
        <p:nvSpPr>
          <p:cNvPr id="4" name="AutoShape 4"/>
          <p:cNvSpPr/>
          <p:nvPr/>
        </p:nvSpPr>
        <p:spPr>
          <a:xfrm>
            <a:off x="4912196" y="1843297"/>
            <a:ext cx="1473877" cy="1300480"/>
          </a:xfrm>
          <a:prstGeom prst="triangle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4275690">
            <a:off x="6489457" y="2982571"/>
            <a:ext cx="1473877" cy="1300480"/>
          </a:xfrm>
          <a:prstGeom prst="triangle">
            <a:avLst>
              <a:gd name="adj" fmla="val 500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 rot="2700000" flipH="1">
            <a:off x="3730001" y="2945995"/>
            <a:ext cx="1473877" cy="1300480"/>
          </a:xfrm>
          <a:prstGeom prst="triangle">
            <a:avLst>
              <a:gd name="adj" fmla="val 500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 rot="-8546356" flipH="1">
            <a:off x="3967371" y="4880960"/>
            <a:ext cx="1473877" cy="1300480"/>
          </a:xfrm>
          <a:prstGeom prst="triangle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 rot="8546493" flipH="1">
            <a:off x="5914885" y="4872729"/>
            <a:ext cx="1473877" cy="1300480"/>
          </a:xfrm>
          <a:prstGeom prst="triangle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539110" y="4666479"/>
            <a:ext cx="338631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团队面临变革和调整，需要进行新的角色分配和任务分工，以适应新的发展需求。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539110" y="4256904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转型期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201617" y="1625514"/>
            <a:ext cx="3418981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团队成员开始出现矛盾、冲突和不适应，需要解决不同意见和协调工作。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201617" y="1268111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动荡期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237407" y="3376213"/>
            <a:ext cx="3410419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团队成员之间形成默契和信任关系，工作流程顺畅，能够高效地完成任务。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237407" y="3050744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稳定期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7268208" y="5464523"/>
            <a:ext cx="3434524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团队进入最佳状态，成员之间高度协同、互相支持，能够应对复杂任务和挑战。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7268208" y="5054948"/>
            <a:ext cx="2409825" cy="4381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9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高效期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5254897" y="2293598"/>
            <a:ext cx="1232768" cy="6435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34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3925415" y="3408550"/>
            <a:ext cx="1232768" cy="6435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34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6651824" y="3377086"/>
            <a:ext cx="1232768" cy="6435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34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6069918" y="5038167"/>
            <a:ext cx="1232768" cy="6435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34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66940" y="5038167"/>
            <a:ext cx="1232768" cy="6435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34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05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团队建设的阶段与过程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5833872"/>
            <a:ext cx="12192000" cy="1024128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1800000">
            <a:off x="3795009" y="1353581"/>
            <a:ext cx="4621227" cy="4621227"/>
          </a:xfrm>
          <a:prstGeom prst="roundRect">
            <a:avLst>
              <a:gd name="adj" fmla="val 13707"/>
            </a:avLst>
          </a:prstGeom>
          <a:solidFill>
            <a:schemeClr val="accent3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1082144">
            <a:off x="3728380" y="1200864"/>
            <a:ext cx="4851037" cy="4851037"/>
          </a:xfrm>
          <a:prstGeom prst="roundRect">
            <a:avLst>
              <a:gd name="adj" fmla="val 16769"/>
            </a:avLst>
          </a:prstGeom>
          <a:ln w="32099">
            <a:solidFill>
              <a:schemeClr val="accent1">
                <a:alpha val="100000"/>
              </a:schemeClr>
            </a:solidFill>
            <a:prstDash val="sys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700000">
            <a:off x="3789241" y="977873"/>
            <a:ext cx="4621227" cy="4621227"/>
          </a:xfrm>
          <a:prstGeom prst="roundRect">
            <a:avLst>
              <a:gd name="adj" fmla="val 16769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081312" y="881760"/>
            <a:ext cx="4145173" cy="1503638"/>
            <a:chOff x="4081312" y="881760"/>
            <a:chExt cx="4145173" cy="1503638"/>
          </a:xfrm>
        </p:grpSpPr>
        <p:sp>
          <p:nvSpPr>
            <p:cNvPr id="7" name="TextBox 7"/>
            <p:cNvSpPr txBox="1"/>
            <p:nvPr/>
          </p:nvSpPr>
          <p:spPr>
            <a:xfrm>
              <a:off x="4081312" y="881760"/>
              <a:ext cx="4145173" cy="1503638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75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3546545" y="2554662"/>
            <a:ext cx="5098919" cy="146764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领导力理论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5421" b="542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领导力是指一种影响和激励他人的能力，领导者通过自身的影响力来引导团队达成目标。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领导力在组织发展和团队建设中具有至关重要的作用，一个优秀的领导者能够激发团队成员的潜力，提高团队整体绩效。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领导力定义与重要性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领导力重要性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领导力定义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领导力风格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领导力风格是指领导者在管理过程中所表现出的个性特点、管理方式和行为模式。常见的领导力风格包括民主型、权威型、变革型和事务型等。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领导力类型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根据不同的分类标准，领导力可以分为多种类型，如根据领导者关注点不同可分为目标导向型和关系导向型；根据领导者管理方式不同可分为放任型、自由型和集权型等。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1875" r="21875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领导力风格与类型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1875" r="21875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领导力发展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领导力发展是一个长期的过程，需要领导者不断学习和实践，提升自身的能力和素质。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领导力培养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领导力的培养可以通过多种途径实现，如参加培训课程、阅读相关书籍、寻求导师指导等。领导者应积极寻求反馈，反思自己的管理方式和行为，不断完善自己的领导能力。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领导力发展与培养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5833872"/>
            <a:ext cx="12192000" cy="1024128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1800000">
            <a:off x="3795009" y="1353581"/>
            <a:ext cx="4621227" cy="4621227"/>
          </a:xfrm>
          <a:prstGeom prst="roundRect">
            <a:avLst>
              <a:gd name="adj" fmla="val 13707"/>
            </a:avLst>
          </a:prstGeom>
          <a:solidFill>
            <a:schemeClr val="accent3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1082144">
            <a:off x="3728380" y="1200864"/>
            <a:ext cx="4851037" cy="4851037"/>
          </a:xfrm>
          <a:prstGeom prst="roundRect">
            <a:avLst>
              <a:gd name="adj" fmla="val 16769"/>
            </a:avLst>
          </a:prstGeom>
          <a:ln w="32099">
            <a:solidFill>
              <a:schemeClr val="accent1">
                <a:alpha val="100000"/>
              </a:schemeClr>
            </a:solidFill>
            <a:prstDash val="sys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700000">
            <a:off x="3789241" y="977873"/>
            <a:ext cx="4621227" cy="4621227"/>
          </a:xfrm>
          <a:prstGeom prst="roundRect">
            <a:avLst>
              <a:gd name="adj" fmla="val 16769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081312" y="881760"/>
            <a:ext cx="4145173" cy="1503638"/>
            <a:chOff x="4081312" y="881760"/>
            <a:chExt cx="4145173" cy="1503638"/>
          </a:xfrm>
        </p:grpSpPr>
        <p:sp>
          <p:nvSpPr>
            <p:cNvPr id="7" name="TextBox 7"/>
            <p:cNvSpPr txBox="1"/>
            <p:nvPr/>
          </p:nvSpPr>
          <p:spPr>
            <a:xfrm>
              <a:off x="4081312" y="881760"/>
              <a:ext cx="4145173" cy="1503638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75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3546545" y="2554662"/>
            <a:ext cx="5098919" cy="146764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领导艺术与实践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清晰、准确、及时地传达信息，建立有效的沟通渠道，确保团队成员之间的信息流通。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有效沟通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了解团队成员的需求和动机，通过奖励、鼓励和认可等方式激发团队成员的积极性和创造力。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激励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有效沟通与激励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决策制定与问题解决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决策制定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权衡利弊，评估风险和机会，做出明智的决策，并确保团队成员明确了解和执行。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问题解决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发现问题、分析问题、提出解决方案，并采取行动解决问题，培养团队成员的解决问题的能力。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https://d.book118.com/677050062064006041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BEF"/>
      </a:lt1>
      <a:dk2>
        <a:srgbClr val="351E00"/>
      </a:dk2>
      <a:lt2>
        <a:srgbClr val="FFFFFF"/>
      </a:lt2>
      <a:accent1>
        <a:srgbClr val="FF6D1B"/>
      </a:accent1>
      <a:accent2>
        <a:srgbClr val="FF9000"/>
      </a:accent2>
      <a:accent3>
        <a:srgbClr val="C76900"/>
      </a:accent3>
      <a:accent4>
        <a:srgbClr val="FF6E40"/>
      </a:accent4>
      <a:accent5>
        <a:srgbClr val="FF855E"/>
      </a:accent5>
      <a:accent6>
        <a:srgbClr val="B993D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73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2024-09-14T05:00:10.840</cp:lastPrinted>
  <dcterms:created xsi:type="dcterms:W3CDTF">2024-09-13T21:00:10Z</dcterms:created>
  <dcterms:modified xsi:type="dcterms:W3CDTF">2024-09-13T21:00:13Z</dcterms:modified>
</cp:coreProperties>
</file>