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9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image" Target="../media/image4.png" /><Relationship Id="rId19" Type="http://schemas.openxmlformats.org/officeDocument/2006/relationships/tags" Target="../tags/tag15.xml" /><Relationship Id="rId2" Type="http://schemas.openxmlformats.org/officeDocument/2006/relationships/tags" Target="../tags/tag2.xml" /><Relationship Id="rId20" Type="http://schemas.openxmlformats.org/officeDocument/2006/relationships/tags" Target="../tags/tag16.xml" /><Relationship Id="rId21" Type="http://schemas.openxmlformats.org/officeDocument/2006/relationships/tags" Target="../tags/tag17.xml" /><Relationship Id="rId22" Type="http://schemas.openxmlformats.org/officeDocument/2006/relationships/image" Target="../media/image5.png" /><Relationship Id="rId23" Type="http://schemas.openxmlformats.org/officeDocument/2006/relationships/tags" Target="../tags/tag18.xml" /><Relationship Id="rId24" Type="http://schemas.openxmlformats.org/officeDocument/2006/relationships/tags" Target="../tags/tag19.xml" /><Relationship Id="rId25" Type="http://schemas.openxmlformats.org/officeDocument/2006/relationships/tags" Target="../tags/tag20.xml" /><Relationship Id="rId26" Type="http://schemas.openxmlformats.org/officeDocument/2006/relationships/image" Target="../media/image6.png" /><Relationship Id="rId27" Type="http://schemas.openxmlformats.org/officeDocument/2006/relationships/tags" Target="../tags/tag21.xml" /><Relationship Id="rId28" Type="http://schemas.openxmlformats.org/officeDocument/2006/relationships/image" Target="../media/image7.png" /><Relationship Id="rId29" Type="http://schemas.openxmlformats.org/officeDocument/2006/relationships/tags" Target="../tags/tag22.xml" /><Relationship Id="rId3" Type="http://schemas.openxmlformats.org/officeDocument/2006/relationships/tags" Target="../tags/tag3.xml" /><Relationship Id="rId30" Type="http://schemas.openxmlformats.org/officeDocument/2006/relationships/tags" Target="../tags/tag23.xml" /><Relationship Id="rId31" Type="http://schemas.openxmlformats.org/officeDocument/2006/relationships/image" Target="../media/image8.png" /><Relationship Id="rId32" Type="http://schemas.openxmlformats.org/officeDocument/2006/relationships/tags" Target="../tags/tag24.xml" /><Relationship Id="rId33" Type="http://schemas.openxmlformats.org/officeDocument/2006/relationships/tags" Target="../tags/tag25.xml" /><Relationship Id="rId34" Type="http://schemas.openxmlformats.org/officeDocument/2006/relationships/tags" Target="../tags/tag26.xml" /><Relationship Id="rId35" Type="http://schemas.openxmlformats.org/officeDocument/2006/relationships/tags" Target="../tags/tag27.xml" /><Relationship Id="rId36" Type="http://schemas.openxmlformats.org/officeDocument/2006/relationships/image" Target="../media/image9.png" /><Relationship Id="rId37" Type="http://schemas.openxmlformats.org/officeDocument/2006/relationships/tags" Target="../tags/tag28.xml" /><Relationship Id="rId38" Type="http://schemas.openxmlformats.org/officeDocument/2006/relationships/image" Target="../media/image10.png" /><Relationship Id="rId39" Type="http://schemas.openxmlformats.org/officeDocument/2006/relationships/tags" Target="../tags/tag29.xml" /><Relationship Id="rId4" Type="http://schemas.openxmlformats.org/officeDocument/2006/relationships/tags" Target="../tags/tag4.xml" /><Relationship Id="rId40" Type="http://schemas.openxmlformats.org/officeDocument/2006/relationships/image" Target="../media/image11.png" /><Relationship Id="rId41" Type="http://schemas.openxmlformats.org/officeDocument/2006/relationships/tags" Target="../tags/tag30.xml" /><Relationship Id="rId42" Type="http://schemas.openxmlformats.org/officeDocument/2006/relationships/tags" Target="../tags/tag31.xml" /><Relationship Id="rId43" Type="http://schemas.openxmlformats.org/officeDocument/2006/relationships/tags" Target="../tags/tag32.xml" /><Relationship Id="rId44" Type="http://schemas.openxmlformats.org/officeDocument/2006/relationships/tags" Target="../tags/tag33.xml" /><Relationship Id="rId45" Type="http://schemas.openxmlformats.org/officeDocument/2006/relationships/tags" Target="../tags/tag34.xml" /><Relationship Id="rId46" Type="http://schemas.openxmlformats.org/officeDocument/2006/relationships/tags" Target="../tags/tag35.xml" /><Relationship Id="rId47" Type="http://schemas.openxmlformats.org/officeDocument/2006/relationships/tags" Target="../tags/tag36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image" Target="../media/image2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image" Target="../media/image13.png" /><Relationship Id="rId14" Type="http://schemas.openxmlformats.org/officeDocument/2006/relationships/tags" Target="../tags/tag52.xml" /><Relationship Id="rId15" Type="http://schemas.openxmlformats.org/officeDocument/2006/relationships/image" Target="../media/image14.png" /><Relationship Id="rId16" Type="http://schemas.openxmlformats.org/officeDocument/2006/relationships/tags" Target="../tags/tag53.xml" /><Relationship Id="rId17" Type="http://schemas.openxmlformats.org/officeDocument/2006/relationships/image" Target="../media/image15.png" /><Relationship Id="rId18" Type="http://schemas.openxmlformats.org/officeDocument/2006/relationships/tags" Target="../tags/tag54.xml" /><Relationship Id="rId19" Type="http://schemas.openxmlformats.org/officeDocument/2006/relationships/tags" Target="../tags/tag55.xml" /><Relationship Id="rId2" Type="http://schemas.openxmlformats.org/officeDocument/2006/relationships/tags" Target="../tags/tag43.xml" /><Relationship Id="rId20" Type="http://schemas.openxmlformats.org/officeDocument/2006/relationships/tags" Target="../tags/tag56.xml" /><Relationship Id="rId21" Type="http://schemas.openxmlformats.org/officeDocument/2006/relationships/tags" Target="../tags/tag57.xml" /><Relationship Id="rId22" Type="http://schemas.openxmlformats.org/officeDocument/2006/relationships/tags" Target="../tags/tag58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2.png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image" Target="../media/image8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7.xml" /><Relationship Id="rId11" Type="http://schemas.openxmlformats.org/officeDocument/2006/relationships/image" Target="../media/image4.png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image" Target="../media/image5.png" /><Relationship Id="rId16" Type="http://schemas.openxmlformats.org/officeDocument/2006/relationships/tags" Target="../tags/tag71.xml" /><Relationship Id="rId17" Type="http://schemas.openxmlformats.org/officeDocument/2006/relationships/tags" Target="../tags/tag72.xml" /><Relationship Id="rId18" Type="http://schemas.openxmlformats.org/officeDocument/2006/relationships/tags" Target="../tags/tag73.xml" /><Relationship Id="rId19" Type="http://schemas.openxmlformats.org/officeDocument/2006/relationships/tags" Target="../tags/tag74.xml" /><Relationship Id="rId2" Type="http://schemas.openxmlformats.org/officeDocument/2006/relationships/tags" Target="../tags/tag60.xml" /><Relationship Id="rId20" Type="http://schemas.openxmlformats.org/officeDocument/2006/relationships/image" Target="../media/image16.png" /><Relationship Id="rId21" Type="http://schemas.openxmlformats.org/officeDocument/2006/relationships/tags" Target="../tags/tag75.xml" /><Relationship Id="rId22" Type="http://schemas.openxmlformats.org/officeDocument/2006/relationships/image" Target="../media/image17.png" /><Relationship Id="rId23" Type="http://schemas.openxmlformats.org/officeDocument/2006/relationships/tags" Target="../tags/tag76.xml" /><Relationship Id="rId24" Type="http://schemas.openxmlformats.org/officeDocument/2006/relationships/image" Target="../media/image18.png" /><Relationship Id="rId25" Type="http://schemas.openxmlformats.org/officeDocument/2006/relationships/tags" Target="../tags/tag77.xml" /><Relationship Id="rId26" Type="http://schemas.openxmlformats.org/officeDocument/2006/relationships/tags" Target="../tags/tag78.xml" /><Relationship Id="rId27" Type="http://schemas.openxmlformats.org/officeDocument/2006/relationships/tags" Target="../tags/tag79.xml" /><Relationship Id="rId28" Type="http://schemas.openxmlformats.org/officeDocument/2006/relationships/tags" Target="../tags/tag80.xml" /><Relationship Id="rId29" Type="http://schemas.openxmlformats.org/officeDocument/2006/relationships/tags" Target="../tags/tag81.xml" /><Relationship Id="rId3" Type="http://schemas.openxmlformats.org/officeDocument/2006/relationships/tags" Target="../tags/tag61.xml" /><Relationship Id="rId30" Type="http://schemas.openxmlformats.org/officeDocument/2006/relationships/tags" Target="../tags/tag82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62.xml" /><Relationship Id="rId5" Type="http://schemas.openxmlformats.org/officeDocument/2006/relationships/image" Target="../media/image1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image" Target="../media/image3.png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image" Target="../media/image4.png" /><Relationship Id="rId19" Type="http://schemas.openxmlformats.org/officeDocument/2006/relationships/tags" Target="../tags/tag127.xml" /><Relationship Id="rId2" Type="http://schemas.openxmlformats.org/officeDocument/2006/relationships/tags" Target="../tags/tag114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image" Target="../media/image5.png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image" Target="../media/image6.png" /><Relationship Id="rId27" Type="http://schemas.openxmlformats.org/officeDocument/2006/relationships/tags" Target="../tags/tag133.xml" /><Relationship Id="rId28" Type="http://schemas.openxmlformats.org/officeDocument/2006/relationships/image" Target="../media/image7.png" /><Relationship Id="rId29" Type="http://schemas.openxmlformats.org/officeDocument/2006/relationships/tags" Target="../tags/tag134.xml" /><Relationship Id="rId3" Type="http://schemas.openxmlformats.org/officeDocument/2006/relationships/tags" Target="../tags/tag115.xml" /><Relationship Id="rId30" Type="http://schemas.openxmlformats.org/officeDocument/2006/relationships/tags" Target="../tags/tag135.xml" /><Relationship Id="rId31" Type="http://schemas.openxmlformats.org/officeDocument/2006/relationships/image" Target="../media/image8.png" /><Relationship Id="rId32" Type="http://schemas.openxmlformats.org/officeDocument/2006/relationships/tags" Target="../tags/tag136.xml" /><Relationship Id="rId33" Type="http://schemas.openxmlformats.org/officeDocument/2006/relationships/tags" Target="../tags/tag137.xml" /><Relationship Id="rId34" Type="http://schemas.openxmlformats.org/officeDocument/2006/relationships/tags" Target="../tags/tag138.xml" /><Relationship Id="rId35" Type="http://schemas.openxmlformats.org/officeDocument/2006/relationships/tags" Target="../tags/tag139.xml" /><Relationship Id="rId36" Type="http://schemas.openxmlformats.org/officeDocument/2006/relationships/image" Target="../media/image9.png" /><Relationship Id="rId37" Type="http://schemas.openxmlformats.org/officeDocument/2006/relationships/tags" Target="../tags/tag140.xml" /><Relationship Id="rId38" Type="http://schemas.openxmlformats.org/officeDocument/2006/relationships/image" Target="../media/image10.png" /><Relationship Id="rId39" Type="http://schemas.openxmlformats.org/officeDocument/2006/relationships/tags" Target="../tags/tag141.xml" /><Relationship Id="rId4" Type="http://schemas.openxmlformats.org/officeDocument/2006/relationships/tags" Target="../tags/tag116.xml" /><Relationship Id="rId40" Type="http://schemas.openxmlformats.org/officeDocument/2006/relationships/image" Target="../media/image11.png" /><Relationship Id="rId41" Type="http://schemas.openxmlformats.org/officeDocument/2006/relationships/tags" Target="../tags/tag142.xml" /><Relationship Id="rId42" Type="http://schemas.openxmlformats.org/officeDocument/2006/relationships/tags" Target="../tags/tag143.xml" /><Relationship Id="rId43" Type="http://schemas.openxmlformats.org/officeDocument/2006/relationships/tags" Target="../tags/tag144.xml" /><Relationship Id="rId44" Type="http://schemas.openxmlformats.org/officeDocument/2006/relationships/tags" Target="../tags/tag145.xml" /><Relationship Id="rId45" Type="http://schemas.openxmlformats.org/officeDocument/2006/relationships/tags" Target="../tags/tag146.xml" /><Relationship Id="rId46" Type="http://schemas.openxmlformats.org/officeDocument/2006/relationships/tags" Target="../tags/tag147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117.xml" /><Relationship Id="rId6" Type="http://schemas.openxmlformats.org/officeDocument/2006/relationships/image" Target="../media/image1.png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5ABA5-0C95-43C5-99BC-79BB186A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5D01B-0F3F-445A-8071-7B7501D2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76507-6355-47C9-9C67-2727DE3F7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86743-A204-4BC4-838F-E9AF76B9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3B188B-A928-4F3C-A69C-9328FA83F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553308-3D2B-4B0C-8B01-228F880E9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9001B4-1D66-43DD-A341-37A2CED2F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F78EB-1AF4-4260-89DC-316EF0395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F0DE9-B8AE-4BC4-8603-E872D6377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B80AF-CA7E-4095-AB8A-074DDCDAB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34F8A-3729-4257-8973-D2B983D7D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0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2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4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3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696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5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698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7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700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2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4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6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61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08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3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710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2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5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167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714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9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716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8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20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1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173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175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722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2201460" y="1563910"/>
            <a:ext cx="7992277" cy="165826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24" name="副标题 2"/>
          <p:cNvSpPr>
            <a:spLocks noGrp="1"/>
          </p:cNvSpPr>
          <p:nvPr>
            <p:ph type="subTitle" idx="1"/>
            <p:custDataLst>
              <p:tags r:id="rId43"/>
            </p:custDataLst>
          </p:nvPr>
        </p:nvSpPr>
        <p:spPr>
          <a:xfrm>
            <a:off x="2201458" y="3330064"/>
            <a:ext cx="7992277" cy="593901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32" name="文本占位符 23"/>
          <p:cNvSpPr>
            <a:spLocks noGrp="1"/>
          </p:cNvSpPr>
          <p:nvPr>
            <p:ph type="body" sz="quarter" idx="17" hasCustomPrompt="1"/>
            <p:custDataLst>
              <p:tags r:id="rId47"/>
            </p:custDataLst>
          </p:nvPr>
        </p:nvSpPr>
        <p:spPr>
          <a:xfrm>
            <a:off x="5117597" y="4137090"/>
            <a:ext cx="2160000" cy="54773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48" name="任意多边形: 形状 5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0" name="任意多边形: 形状 9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7" name="图片 1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96931" y="1525480"/>
            <a:ext cx="10998137" cy="4511431"/>
          </a:xfrm>
          <a:prstGeom prst="rect">
            <a:avLst/>
          </a:prstGeom>
        </p:spPr>
      </p:pic>
      <p:sp>
        <p:nvSpPr>
          <p:cNvPr id="1048752" name="矩形: 圆角 11"/>
          <p:cNvSpPr/>
          <p:nvPr userDrawn="1">
            <p:custDataLst>
              <p:tags r:id="rId7"/>
            </p:custDataLst>
          </p:nvPr>
        </p:nvSpPr>
        <p:spPr>
          <a:xfrm>
            <a:off x="838200" y="1758911"/>
            <a:ext cx="10515600" cy="405995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4" name="矩形 12"/>
          <p:cNvSpPr/>
          <p:nvPr userDrawn="1">
            <p:custDataLst>
              <p:tags r:id="rId8"/>
            </p:custDataLst>
          </p:nvPr>
        </p:nvSpPr>
        <p:spPr>
          <a:xfrm rot="21152280">
            <a:off x="9798418" y="5635210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9" name="图片 13" descr="图标  描述已自动生成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273903" y="5473877"/>
            <a:ext cx="1277957" cy="670098"/>
          </a:xfrm>
          <a:prstGeom prst="rect">
            <a:avLst/>
          </a:prstGeom>
        </p:spPr>
      </p:pic>
      <p:sp>
        <p:nvSpPr>
          <p:cNvPr id="1048756" name="矩形: 圆角 15"/>
          <p:cNvSpPr/>
          <p:nvPr userDrawn="1">
            <p:custDataLst>
              <p:tags r:id="rId11"/>
            </p:custDataLst>
          </p:nvPr>
        </p:nvSpPr>
        <p:spPr>
          <a:xfrm>
            <a:off x="384810" y="6009005"/>
            <a:ext cx="11423015" cy="522605"/>
          </a:xfrm>
          <a:prstGeom prst="roundRect">
            <a:avLst>
              <a:gd name="adj" fmla="val 16667"/>
            </a:avLst>
          </a:prstGeom>
          <a:solidFill>
            <a:schemeClr val="accent4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8" name="任意多边形: 形状 16"/>
          <p:cNvSpPr/>
          <p:nvPr userDrawn="1">
            <p:custDataLst>
              <p:tags r:id="rId12"/>
            </p:custDataLst>
          </p:nvPr>
        </p:nvSpPr>
        <p:spPr>
          <a:xfrm>
            <a:off x="384810" y="6009005"/>
            <a:ext cx="7721600" cy="362585"/>
          </a:xfrm>
          <a:custGeom>
            <a:gdLst>
              <a:gd name="connsiteX0" fmla="*/ 87087 w 7721827"/>
              <a:gd name="connsiteY0" fmla="*/ 0 h 362857"/>
              <a:gd name="connsiteX1" fmla="*/ 7721827 w 7721827"/>
              <a:gd name="connsiteY1" fmla="*/ 0 h 362857"/>
              <a:gd name="connsiteX2" fmla="*/ 7358970 w 7721827"/>
              <a:gd name="connsiteY2" fmla="*/ 362857 h 362857"/>
              <a:gd name="connsiteX3" fmla="*/ 0 w 7721827"/>
              <a:gd name="connsiteY3" fmla="*/ 362857 h 362857"/>
              <a:gd name="connsiteX4" fmla="*/ 0 w 7721827"/>
              <a:gd name="connsiteY4" fmla="*/ 87087 h 362857"/>
              <a:gd name="connsiteX5" fmla="*/ 87087 w 7721827"/>
              <a:gd name="connsiteY5" fmla="*/ 0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21827" h="362857">
                <a:moveTo>
                  <a:pt x="87087" y="0"/>
                </a:moveTo>
                <a:lnTo>
                  <a:pt x="7721827" y="0"/>
                </a:lnTo>
                <a:cubicBezTo>
                  <a:pt x="7721827" y="200400"/>
                  <a:pt x="7559370" y="362857"/>
                  <a:pt x="7358970" y="362857"/>
                </a:cubicBezTo>
                <a:lnTo>
                  <a:pt x="0" y="362857"/>
                </a:lnTo>
                <a:lnTo>
                  <a:pt x="0" y="87087"/>
                </a:lnTo>
                <a:cubicBezTo>
                  <a:pt x="0" y="38990"/>
                  <a:pt x="38990" y="0"/>
                  <a:pt x="87087" y="0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1" name="图片 17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67670" y="5308191"/>
            <a:ext cx="908383" cy="823031"/>
          </a:xfrm>
          <a:prstGeom prst="rect">
            <a:avLst/>
          </a:prstGeom>
        </p:spPr>
      </p:pic>
      <p:pic>
        <p:nvPicPr>
          <p:cNvPr id="2097183" name="图片 18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442" y="-19"/>
            <a:ext cx="5608806" cy="2024047"/>
          </a:xfrm>
          <a:prstGeom prst="rect">
            <a:avLst/>
          </a:prstGeom>
        </p:spPr>
      </p:pic>
      <p:pic>
        <p:nvPicPr>
          <p:cNvPr id="2097185" name="图片 19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6582752" y="-19"/>
            <a:ext cx="5608806" cy="2024047"/>
          </a:xfrm>
          <a:prstGeom prst="rect">
            <a:avLst/>
          </a:prstGeom>
        </p:spPr>
      </p:pic>
      <p:sp>
        <p:nvSpPr>
          <p:cNvPr id="1048760" name="标题 1"/>
          <p:cNvSpPr>
            <a:spLocks noGrp="1"/>
          </p:cNvSpPr>
          <p:nvPr>
            <p:ph type="title" hasCustomPrompt="1"/>
            <p:custDataLst>
              <p:tags r:id="rId19"/>
            </p:custDataLst>
          </p:nvPr>
        </p:nvSpPr>
        <p:spPr>
          <a:xfrm>
            <a:off x="4655999" y="239679"/>
            <a:ext cx="2880000" cy="1081088"/>
          </a:xfrm>
          <a:effectLst>
            <a:outerShdw blurRad="50800" dist="50800" dir="5400000" algn="ctr" rotWithShape="0">
              <a:schemeClr val="bg1">
                <a:alpha val="44000"/>
              </a:schemeClr>
            </a:outerShdw>
          </a:effectLst>
        </p:spPr>
        <p:txBody>
          <a:bodyPr anchor="ctr">
            <a:normAutofit/>
          </a:bodyPr>
          <a:lstStyle>
            <a:lvl1pPr algn="ctr">
              <a:defRPr sz="6000">
                <a:solidFill>
                  <a:schemeClr val="tx1"/>
                </a:solidFill>
                <a:effectLst>
                  <a:outerShdw blurRad="50800" dist="50800" dir="5400000" algn="ctr" rotWithShape="0">
                    <a:schemeClr val="accent1">
                      <a:lumMod val="50000"/>
                      <a:alpha val="0"/>
                    </a:schemeClr>
                  </a:outerShdw>
                </a:effectLst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0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2" name="任意多边形: 形状 9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7" name="图片 11" descr="卡通人物  中度可信度描述已自动生成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776" name="矩形: 圆角 13"/>
          <p:cNvSpPr/>
          <p:nvPr userDrawn="1">
            <p:custDataLst>
              <p:tags r:id="rId7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8" name="矩形: 圆角 14"/>
          <p:cNvSpPr/>
          <p:nvPr userDrawn="1">
            <p:custDataLst>
              <p:tags r:id="rId8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0" name="任意多边形: 形状 15"/>
          <p:cNvSpPr/>
          <p:nvPr userDrawn="1">
            <p:custDataLst>
              <p:tags r:id="rId9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2" name="矩形: 圆角 16"/>
          <p:cNvSpPr/>
          <p:nvPr userDrawn="1">
            <p:custDataLst>
              <p:tags r:id="rId10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89" name="图片 17" descr="图片包含 游戏机, 灯  描述已自动生成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91" name="图片 18" descr="图片包含 游戏机, 灯  描述已自动生成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84" name="椭圆 20"/>
          <p:cNvSpPr/>
          <p:nvPr userDrawn="1">
            <p:custDataLst>
              <p:tags r:id="rId14"/>
            </p:custDataLst>
          </p:nvPr>
        </p:nvSpPr>
        <p:spPr>
          <a:xfrm>
            <a:off x="465455" y="6363970"/>
            <a:ext cx="2762250" cy="29718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pic>
        <p:nvPicPr>
          <p:cNvPr id="2097193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870585" y="4065905"/>
            <a:ext cx="2192655" cy="2517775"/>
          </a:xfrm>
          <a:prstGeom prst="rect">
            <a:avLst/>
          </a:prstGeom>
        </p:spPr>
      </p:pic>
      <p:sp>
        <p:nvSpPr>
          <p:cNvPr id="1048786" name="任意多边形: 形状 22"/>
          <p:cNvSpPr/>
          <p:nvPr userDrawn="1">
            <p:custDataLst>
              <p:tags r:id="rId17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8" name="椭圆 24"/>
          <p:cNvSpPr/>
          <p:nvPr userDrawn="1">
            <p:custDataLst>
              <p:tags r:id="rId18"/>
            </p:custDataLst>
          </p:nvPr>
        </p:nvSpPr>
        <p:spPr>
          <a:xfrm rot="21442365" flipH="1">
            <a:off x="10210165" y="6447155"/>
            <a:ext cx="721995" cy="177165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90" name="椭圆 25"/>
          <p:cNvSpPr/>
          <p:nvPr userDrawn="1">
            <p:custDataLst>
              <p:tags r:id="rId19"/>
            </p:custDataLst>
          </p:nvPr>
        </p:nvSpPr>
        <p:spPr>
          <a:xfrm flipH="1">
            <a:off x="11054715" y="6516370"/>
            <a:ext cx="833755" cy="121920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95" name="图片 28" descr="图标  描述已自动生成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 flipH="1">
            <a:off x="11287760" y="5878195"/>
            <a:ext cx="431165" cy="347980"/>
          </a:xfrm>
          <a:prstGeom prst="rect">
            <a:avLst/>
          </a:prstGeom>
        </p:spPr>
      </p:pic>
      <p:pic>
        <p:nvPicPr>
          <p:cNvPr id="2097197" name="图片 29" descr="图标  描述已自动生成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 flipH="1">
            <a:off x="11106150" y="6112510"/>
            <a:ext cx="774700" cy="535940"/>
          </a:xfrm>
          <a:prstGeom prst="rect">
            <a:avLst/>
          </a:prstGeom>
        </p:spPr>
      </p:pic>
      <p:pic>
        <p:nvPicPr>
          <p:cNvPr id="2097199" name="图片 27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 flipH="1">
            <a:off x="9794240" y="4046220"/>
            <a:ext cx="2093595" cy="2625090"/>
          </a:xfrm>
          <a:prstGeom prst="rect">
            <a:avLst/>
          </a:prstGeom>
        </p:spPr>
      </p:pic>
      <p:sp>
        <p:nvSpPr>
          <p:cNvPr id="104879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2458094" y="3060298"/>
            <a:ext cx="7275813" cy="1973445"/>
          </a:xfrm>
        </p:spPr>
        <p:txBody>
          <a:bodyPr anchor="t"/>
          <a:lstStyle>
            <a:lvl1pPr algn="ctr">
              <a:defRPr sz="5400"/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文本占位符 7"/>
          <p:cNvSpPr>
            <a:spLocks noGrp="1"/>
          </p:cNvSpPr>
          <p:nvPr>
            <p:ph type="body" sz="quarter" idx="13" hasCustomPrompt="1"/>
            <p:custDataLst>
              <p:tags r:id="rId30"/>
            </p:custDataLst>
          </p:nvPr>
        </p:nvSpPr>
        <p:spPr>
          <a:xfrm>
            <a:off x="2458094" y="1739565"/>
            <a:ext cx="7275813" cy="1224000"/>
          </a:xfrm>
        </p:spPr>
        <p:txBody>
          <a:bodyPr anchor="b">
            <a:noAutofit/>
          </a:bodyPr>
          <a:lstStyle>
            <a:lvl1pPr marL="0" indent="0" algn="ctr">
              <a:buNone/>
              <a:defRPr sz="6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572277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201355"/>
            <a:ext cx="5157787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572277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201355"/>
            <a:ext cx="5183188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801858"/>
            <a:ext cx="10515600" cy="521911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5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83200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5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6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8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0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1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872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3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874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5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876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8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0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2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209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884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1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886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8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3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215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890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7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892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4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6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9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221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223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898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1732784" y="1656000"/>
            <a:ext cx="8726432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900" name="日期占位符 3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02" name="页脚占位符 4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04" name="灯片编号占位符 5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06" name="文本占位符 23"/>
          <p:cNvSpPr>
            <a:spLocks noGrp="1"/>
          </p:cNvSpPr>
          <p:nvPr>
            <p:ph type="body" sz="quarter" idx="17" hasCustomPrompt="1"/>
            <p:custDataLst>
              <p:tags r:id="rId46"/>
            </p:custDataLst>
          </p:nvPr>
        </p:nvSpPr>
        <p:spPr>
          <a:xfrm>
            <a:off x="5016000" y="3800786"/>
            <a:ext cx="2160000" cy="597663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2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26"/>
          <p:cNvSpPr/>
          <p:nvPr userDrawn="1">
            <p:custDataLst>
              <p:tags r:id="rId13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58" name="任意多边形: 形状 27"/>
          <p:cNvSpPr/>
          <p:nvPr userDrawn="1">
            <p:custDataLst>
              <p:tags r:id="rId14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60" name="任意多边形: 形状 28"/>
          <p:cNvSpPr/>
          <p:nvPr userDrawn="1">
            <p:custDataLst>
              <p:tags r:id="rId15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zh-CN" altLang="en-US">
              <a:cs typeface="MiSans Light" panose="00000400000000000000" charset="-122"/>
            </a:endParaRPr>
          </a:p>
        </p:txBody>
      </p:sp>
      <p:grpSp>
        <p:nvGrpSpPr>
          <p:cNvPr id="33" name="组合 29"/>
          <p:cNvGrpSpPr/>
          <p:nvPr userDrawn="1">
            <p:custDataLst>
              <p:tags r:id="rId16"/>
            </p:custDataLst>
          </p:nvPr>
        </p:nvGrpSpPr>
        <p:grpSpPr>
          <a:xfrm>
            <a:off x="326947" y="394222"/>
            <a:ext cx="11538105" cy="5956299"/>
            <a:chOff x="474206" y="601464"/>
            <a:chExt cx="11258647" cy="5812035"/>
          </a:xfrm>
        </p:grpSpPr>
        <p:sp>
          <p:nvSpPr>
            <p:cNvPr id="1048662" name="矩形: 圆角 30"/>
            <p:cNvSpPr/>
            <p:nvPr>
              <p:custDataLst>
                <p:tags r:id="rId17"/>
              </p:custDataLst>
            </p:nvPr>
          </p:nvSpPr>
          <p:spPr>
            <a:xfrm>
              <a:off x="474206" y="601464"/>
              <a:ext cx="11258647" cy="5812035"/>
            </a:xfrm>
            <a:prstGeom prst="roundRect">
              <a:avLst>
                <a:gd name="adj" fmla="val 4352"/>
              </a:avLst>
            </a:prstGeom>
            <a:solidFill>
              <a:schemeClr val="accent4">
                <a:lumMod val="75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4" name="矩形: 圆角 31"/>
            <p:cNvSpPr/>
            <p:nvPr>
              <p:custDataLst>
                <p:tags r:id="rId18"/>
              </p:custDataLst>
            </p:nvPr>
          </p:nvSpPr>
          <p:spPr>
            <a:xfrm>
              <a:off x="645234" y="812195"/>
              <a:ext cx="10901531" cy="5297110"/>
            </a:xfrm>
            <a:prstGeom prst="roundRect">
              <a:avLst>
                <a:gd name="adj" fmla="val 3521"/>
              </a:avLst>
            </a:pr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6" name="任意多边形: 形状 32"/>
            <p:cNvSpPr/>
            <p:nvPr>
              <p:custDataLst>
                <p:tags r:id="rId19"/>
              </p:custDataLst>
            </p:nvPr>
          </p:nvSpPr>
          <p:spPr>
            <a:xfrm>
              <a:off x="644084" y="818206"/>
              <a:ext cx="10902682" cy="5446585"/>
            </a:xfrm>
            <a:custGeom>
              <a:gdLst>
                <a:gd name="connsiteX0" fmla="*/ 9555137 w 9664886"/>
                <a:gd name="connsiteY0" fmla="*/ 0 h 3704763"/>
                <a:gd name="connsiteX1" fmla="*/ 9585126 w 9664886"/>
                <a:gd name="connsiteY1" fmla="*/ 6055 h 3704763"/>
                <a:gd name="connsiteX2" fmla="*/ 9664886 w 9664886"/>
                <a:gd name="connsiteY2" fmla="*/ 126385 h 3704763"/>
                <a:gd name="connsiteX3" fmla="*/ 9664886 w 9664886"/>
                <a:gd name="connsiteY3" fmla="*/ 3574170 h 3704763"/>
                <a:gd name="connsiteX4" fmla="*/ 9534293 w 9664886"/>
                <a:gd name="connsiteY4" fmla="*/ 3704763 h 3704763"/>
                <a:gd name="connsiteX5" fmla="*/ 117223 w 9664886"/>
                <a:gd name="connsiteY5" fmla="*/ 3704763 h 3704763"/>
                <a:gd name="connsiteX6" fmla="*/ 24880 w 9664886"/>
                <a:gd name="connsiteY6" fmla="*/ 3666513 h 3704763"/>
                <a:gd name="connsiteX7" fmla="*/ 0 w 9664886"/>
                <a:gd name="connsiteY7" fmla="*/ 3629611 h 3704763"/>
                <a:gd name="connsiteX8" fmla="*/ 58549 w 9664886"/>
                <a:gd name="connsiteY8" fmla="*/ 208578 h 3704763"/>
                <a:gd name="connsiteX9" fmla="*/ 189142 w 9664886"/>
                <a:gd name="connsiteY9" fmla="*/ 77985 h 37047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664886" h="3704763">
                  <a:moveTo>
                    <a:pt x="9555137" y="0"/>
                  </a:moveTo>
                  <a:lnTo>
                    <a:pt x="9585126" y="6055"/>
                  </a:lnTo>
                  <a:cubicBezTo>
                    <a:pt x="9631998" y="25880"/>
                    <a:pt x="9664886" y="72292"/>
                    <a:pt x="9664886" y="126385"/>
                  </a:cubicBezTo>
                  <a:lnTo>
                    <a:pt x="9664886" y="3574170"/>
                  </a:lnTo>
                  <a:cubicBezTo>
                    <a:pt x="9664886" y="3646295"/>
                    <a:pt x="9606418" y="3704763"/>
                    <a:pt x="9534293" y="3704763"/>
                  </a:cubicBezTo>
                  <a:lnTo>
                    <a:pt x="117223" y="3704763"/>
                  </a:lnTo>
                  <a:cubicBezTo>
                    <a:pt x="81161" y="3704763"/>
                    <a:pt x="48512" y="3690146"/>
                    <a:pt x="24880" y="3666513"/>
                  </a:cubicBezTo>
                  <a:lnTo>
                    <a:pt x="0" y="3629611"/>
                  </a:lnTo>
                  <a:lnTo>
                    <a:pt x="58549" y="208578"/>
                  </a:lnTo>
                  <a:cubicBezTo>
                    <a:pt x="58549" y="136453"/>
                    <a:pt x="117017" y="77985"/>
                    <a:pt x="189142" y="77985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</p:grpSp>
      <p:sp>
        <p:nvSpPr>
          <p:cNvPr id="1048668" name="任意多边形: 形状 33"/>
          <p:cNvSpPr/>
          <p:nvPr userDrawn="1">
            <p:custDataLst>
              <p:tags r:id="rId20"/>
            </p:custDataLst>
          </p:nvPr>
        </p:nvSpPr>
        <p:spPr>
          <a:xfrm>
            <a:off x="0" y="6339114"/>
            <a:ext cx="12192000" cy="518886"/>
          </a:xfrm>
          <a:custGeom>
            <a:gdLst>
              <a:gd name="connsiteX0" fmla="*/ 0 w 12192000"/>
              <a:gd name="connsiteY0" fmla="*/ 0 h 518886"/>
              <a:gd name="connsiteX1" fmla="*/ 12192000 w 12192000"/>
              <a:gd name="connsiteY1" fmla="*/ 0 h 518886"/>
              <a:gd name="connsiteX2" fmla="*/ 12192000 w 12192000"/>
              <a:gd name="connsiteY2" fmla="*/ 518886 h 518886"/>
              <a:gd name="connsiteX3" fmla="*/ 0 w 12192000"/>
              <a:gd name="connsiteY3" fmla="*/ 518886 h 5188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18886">
                <a:moveTo>
                  <a:pt x="0" y="0"/>
                </a:moveTo>
                <a:lnTo>
                  <a:pt x="12192000" y="0"/>
                </a:lnTo>
                <a:lnTo>
                  <a:pt x="12192000" y="518886"/>
                </a:lnTo>
                <a:lnTo>
                  <a:pt x="0" y="51888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0" name="任意多边形: 形状 34"/>
          <p:cNvSpPr/>
          <p:nvPr userDrawn="1">
            <p:custDataLst>
              <p:tags r:id="rId21"/>
            </p:custDataLst>
          </p:nvPr>
        </p:nvSpPr>
        <p:spPr>
          <a:xfrm>
            <a:off x="0" y="6339115"/>
            <a:ext cx="8287831" cy="362857"/>
          </a:xfrm>
          <a:custGeom>
            <a:gdLst>
              <a:gd name="connsiteX0" fmla="*/ 0 w 8287831"/>
              <a:gd name="connsiteY0" fmla="*/ 0 h 362857"/>
              <a:gd name="connsiteX1" fmla="*/ 8287831 w 8287831"/>
              <a:gd name="connsiteY1" fmla="*/ 0 h 362857"/>
              <a:gd name="connsiteX2" fmla="*/ 7892239 w 8287831"/>
              <a:gd name="connsiteY2" fmla="*/ 362857 h 362857"/>
              <a:gd name="connsiteX3" fmla="*/ 0 w 8287831"/>
              <a:gd name="connsiteY3" fmla="*/ 362857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87830" h="362857">
                <a:moveTo>
                  <a:pt x="0" y="0"/>
                </a:moveTo>
                <a:lnTo>
                  <a:pt x="8287831" y="0"/>
                </a:lnTo>
                <a:cubicBezTo>
                  <a:pt x="8287831" y="200400"/>
                  <a:pt x="8110718" y="362857"/>
                  <a:pt x="7892239" y="362857"/>
                </a:cubicBezTo>
                <a:lnTo>
                  <a:pt x="0" y="362857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2" name="矩形: 圆角 35"/>
          <p:cNvSpPr/>
          <p:nvPr userDrawn="1">
            <p:custDataLst>
              <p:tags r:id="rId22"/>
            </p:custDataLst>
          </p:nvPr>
        </p:nvSpPr>
        <p:spPr>
          <a:xfrm>
            <a:off x="507167" y="563147"/>
            <a:ext cx="11177666" cy="562880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标题占位符 1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838200" y="672508"/>
            <a:ext cx="10515600" cy="80963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文本占位符 2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35344"/>
            <a:ext cx="10515600" cy="464225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2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3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4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KSO_TEMPLATE" hidden="1"/>
          <p:cNvSpPr/>
          <p:nvPr userDrawn="1">
            <p:custDataLst>
              <p:tags r:id="rId2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57" r:id="rId2"/>
    <p:sldLayoutId id="2147484458" r:id="rId3"/>
    <p:sldLayoutId id="2147484459" r:id="rId4"/>
    <p:sldLayoutId id="2147484460" r:id="rId5"/>
    <p:sldLayoutId id="2147484461" r:id="rId6"/>
    <p:sldLayoutId id="2147484462" r:id="rId7"/>
    <p:sldLayoutId id="2147484463" r:id="rId8"/>
    <p:sldLayoutId id="2147484464" r:id="rId9"/>
    <p:sldLayoutId id="2147484465" r:id="rId10"/>
    <p:sldLayoutId id="214748446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9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image" Target="../media/image19.png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520402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01460" y="1563910"/>
            <a:ext cx="7992277" cy="1658260"/>
          </a:xfrm>
        </p:spPr>
        <p:txBody>
          <a:bodyPr>
            <a:normAutofit fontScale="93333"/>
          </a:bodyPr>
          <a:lstStyle/>
          <a:p>
            <a:r>
              <a:rPr lang="zh-CN" altLang="en-US"/>
              <a:t>儿童龋病患者健康教育处方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01458" y="3330064"/>
            <a:ext cx="7992277" cy="593901"/>
          </a:xfrm>
        </p:spPr>
        <p:txBody>
          <a:bodyPr/>
          <a:lstStyle/>
          <a:p>
            <a:r>
              <a:rPr lang="en-US" altLang="zh-CN" err="1"/>
              <a:t>XXX,a click to unlimited possibilities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117597" y="4137090"/>
            <a:ext cx="21600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239679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58" name="标题"/>
          <p:cNvSpPr txBox="1"/>
          <p:nvPr>
            <p:custDataLst>
              <p:tags r:id="rId3"/>
            </p:custDataLst>
          </p:nvPr>
        </p:nvSpPr>
        <p:spPr>
          <a:xfrm>
            <a:off x="20974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0" name="矩形: 圆角 7"/>
          <p:cNvSpPr/>
          <p:nvPr>
            <p:custDataLst>
              <p:tags r:id="rId4"/>
            </p:custDataLst>
          </p:nvPr>
        </p:nvSpPr>
        <p:spPr>
          <a:xfrm>
            <a:off x="1907540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49" name="图形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28290" y="2098040"/>
            <a:ext cx="678815" cy="665480"/>
          </a:xfrm>
          <a:prstGeom prst="rect">
            <a:avLst/>
          </a:prstGeom>
        </p:spPr>
      </p:pic>
      <p:sp>
        <p:nvSpPr>
          <p:cNvPr id="1048962" name="序号"/>
          <p:cNvSpPr txBox="1"/>
          <p:nvPr>
            <p:custDataLst>
              <p:tags r:id="rId7"/>
            </p:custDataLst>
          </p:nvPr>
        </p:nvSpPr>
        <p:spPr>
          <a:xfrm>
            <a:off x="28460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01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64" name="标题"/>
          <p:cNvSpPr txBox="1"/>
          <p:nvPr>
            <p:custDataLst>
              <p:tags r:id="rId8"/>
            </p:custDataLst>
          </p:nvPr>
        </p:nvSpPr>
        <p:spPr>
          <a:xfrm>
            <a:off x="20866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儿童龋病治疗原则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6" name="矩形: 圆角 7"/>
          <p:cNvSpPr/>
          <p:nvPr>
            <p:custDataLst>
              <p:tags r:id="rId9"/>
            </p:custDataLst>
          </p:nvPr>
        </p:nvSpPr>
        <p:spPr>
          <a:xfrm>
            <a:off x="18967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1" name="图形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17495" y="4013835"/>
            <a:ext cx="678815" cy="665480"/>
          </a:xfrm>
          <a:prstGeom prst="rect">
            <a:avLst/>
          </a:prstGeom>
        </p:spPr>
      </p:pic>
      <p:sp>
        <p:nvSpPr>
          <p:cNvPr id="1048968" name="序号"/>
          <p:cNvSpPr txBox="1"/>
          <p:nvPr>
            <p:custDataLst>
              <p:tags r:id="rId11"/>
            </p:custDataLst>
          </p:nvPr>
        </p:nvSpPr>
        <p:spPr>
          <a:xfrm>
            <a:off x="28352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04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0" name="标题"/>
          <p:cNvSpPr txBox="1"/>
          <p:nvPr>
            <p:custDataLst>
              <p:tags r:id="rId12"/>
            </p:custDataLst>
          </p:nvPr>
        </p:nvSpPr>
        <p:spPr>
          <a:xfrm>
            <a:off x="50311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儿童龋病概述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2" name="矩形: 圆角 7"/>
          <p:cNvSpPr/>
          <p:nvPr>
            <p:custDataLst>
              <p:tags r:id="rId13"/>
            </p:custDataLst>
          </p:nvPr>
        </p:nvSpPr>
        <p:spPr>
          <a:xfrm>
            <a:off x="4840605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3" name="图形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61990" y="2098040"/>
            <a:ext cx="678815" cy="665480"/>
          </a:xfrm>
          <a:prstGeom prst="rect">
            <a:avLst/>
          </a:prstGeom>
        </p:spPr>
      </p:pic>
      <p:sp>
        <p:nvSpPr>
          <p:cNvPr id="1048974" name="序号"/>
          <p:cNvSpPr txBox="1"/>
          <p:nvPr>
            <p:custDataLst>
              <p:tags r:id="rId15"/>
            </p:custDataLst>
          </p:nvPr>
        </p:nvSpPr>
        <p:spPr>
          <a:xfrm>
            <a:off x="57797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02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6" name="标题"/>
          <p:cNvSpPr txBox="1"/>
          <p:nvPr>
            <p:custDataLst>
              <p:tags r:id="rId16"/>
            </p:custDataLst>
          </p:nvPr>
        </p:nvSpPr>
        <p:spPr>
          <a:xfrm>
            <a:off x="50203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儿童龋病康复期护理指导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8" name="矩形: 圆角 7"/>
          <p:cNvSpPr/>
          <p:nvPr>
            <p:custDataLst>
              <p:tags r:id="rId17"/>
            </p:custDataLst>
          </p:nvPr>
        </p:nvSpPr>
        <p:spPr>
          <a:xfrm>
            <a:off x="48304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5" name="图形 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51195" y="4013835"/>
            <a:ext cx="678815" cy="665480"/>
          </a:xfrm>
          <a:prstGeom prst="rect">
            <a:avLst/>
          </a:prstGeom>
        </p:spPr>
      </p:pic>
      <p:sp>
        <p:nvSpPr>
          <p:cNvPr id="1048980" name="序号"/>
          <p:cNvSpPr txBox="1"/>
          <p:nvPr>
            <p:custDataLst>
              <p:tags r:id="rId19"/>
            </p:custDataLst>
          </p:nvPr>
        </p:nvSpPr>
        <p:spPr>
          <a:xfrm>
            <a:off x="57689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05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2" name="标题"/>
          <p:cNvSpPr txBox="1"/>
          <p:nvPr>
            <p:custDataLst>
              <p:tags r:id="rId20"/>
            </p:custDataLst>
          </p:nvPr>
        </p:nvSpPr>
        <p:spPr>
          <a:xfrm>
            <a:off x="7964170" y="272161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儿童龋病预防措施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84" name="矩形: 圆角 7"/>
          <p:cNvSpPr/>
          <p:nvPr>
            <p:custDataLst>
              <p:tags r:id="rId21"/>
            </p:custDataLst>
          </p:nvPr>
        </p:nvSpPr>
        <p:spPr>
          <a:xfrm>
            <a:off x="7774305" y="193929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7" name="图形 6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95055" y="2077720"/>
            <a:ext cx="678815" cy="665480"/>
          </a:xfrm>
          <a:prstGeom prst="rect">
            <a:avLst/>
          </a:prstGeom>
        </p:spPr>
      </p:pic>
      <p:sp>
        <p:nvSpPr>
          <p:cNvPr id="1048986" name="序号"/>
          <p:cNvSpPr txBox="1"/>
          <p:nvPr>
            <p:custDataLst>
              <p:tags r:id="rId23"/>
            </p:custDataLst>
          </p:nvPr>
        </p:nvSpPr>
        <p:spPr>
          <a:xfrm>
            <a:off x="8712835" y="209931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03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8" name="标题"/>
          <p:cNvSpPr txBox="1"/>
          <p:nvPr>
            <p:custDataLst>
              <p:tags r:id="rId24"/>
            </p:custDataLst>
          </p:nvPr>
        </p:nvSpPr>
        <p:spPr>
          <a:xfrm>
            <a:off x="7953375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家庭教育与心理支持在儿童龋病治疗中的作用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90" name="矩形: 圆角 7"/>
          <p:cNvSpPr/>
          <p:nvPr>
            <p:custDataLst>
              <p:tags r:id="rId25"/>
            </p:custDataLst>
          </p:nvPr>
        </p:nvSpPr>
        <p:spPr>
          <a:xfrm>
            <a:off x="7763510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9" name="图形 6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84260" y="4013835"/>
            <a:ext cx="678815" cy="665480"/>
          </a:xfrm>
          <a:prstGeom prst="rect">
            <a:avLst/>
          </a:prstGeom>
        </p:spPr>
      </p:pic>
      <p:sp>
        <p:nvSpPr>
          <p:cNvPr id="1048992" name="序号"/>
          <p:cNvSpPr txBox="1"/>
          <p:nvPr>
            <p:custDataLst>
              <p:tags r:id="rId27"/>
            </p:custDataLst>
          </p:nvPr>
        </p:nvSpPr>
        <p:spPr>
          <a:xfrm>
            <a:off x="8702040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06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</p:spTree>
    <p:custDataLst>
      <p:tags r:id="rId2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儿童龋病概述</a:t>
            </a:r>
            <a:endParaRPr lang="zh-CN" altLang="en-US"/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定义与发病原因</a:t>
            </a:r>
            <a:endParaRPr lang="zh-CN" altLang="en-US"/>
          </a:p>
        </p:txBody>
      </p:sp>
      <p:sp>
        <p:nvSpPr>
          <p:cNvPr id="1049332" name="矩形 3"/>
          <p:cNvSpPr/>
          <p:nvPr>
            <p:custDataLst>
              <p:tags r:id="rId2"/>
            </p:custDataLst>
          </p:nvPr>
        </p:nvSpPr>
        <p:spPr>
          <a:xfrm>
            <a:off x="1724996" y="1535344"/>
            <a:ext cx="9257322" cy="101781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13"/>
          <p:cNvSpPr/>
          <p:nvPr>
            <p:custDataLst>
              <p:tags r:id="rId3"/>
            </p:custDataLst>
          </p:nvPr>
        </p:nvSpPr>
        <p:spPr>
          <a:xfrm>
            <a:off x="1209740" y="1535344"/>
            <a:ext cx="251056" cy="101781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4"/>
          <p:cNvSpPr txBox="1"/>
          <p:nvPr>
            <p:custDataLst>
              <p:tags r:id="rId4"/>
            </p:custDataLst>
          </p:nvPr>
        </p:nvSpPr>
        <p:spPr>
          <a:xfrm>
            <a:off x="1990056" y="16232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儿童龋病的定义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39"/>
          <p:cNvSpPr/>
          <p:nvPr>
            <p:custDataLst>
              <p:tags r:id="rId5"/>
            </p:custDataLst>
          </p:nvPr>
        </p:nvSpPr>
        <p:spPr>
          <a:xfrm>
            <a:off x="1724996" y="2743594"/>
            <a:ext cx="9257322" cy="101781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5"/>
          <p:cNvSpPr/>
          <p:nvPr>
            <p:custDataLst>
              <p:tags r:id="rId6"/>
            </p:custDataLst>
          </p:nvPr>
        </p:nvSpPr>
        <p:spPr>
          <a:xfrm>
            <a:off x="1209740" y="2743594"/>
            <a:ext cx="251056" cy="101781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41"/>
          <p:cNvSpPr txBox="1"/>
          <p:nvPr>
            <p:custDataLst>
              <p:tags r:id="rId7"/>
            </p:custDataLst>
          </p:nvPr>
        </p:nvSpPr>
        <p:spPr>
          <a:xfrm>
            <a:off x="1990056" y="283153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发病原因：细菌、食物、宿主、时间等多因素共同作用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12"/>
          <p:cNvSpPr/>
          <p:nvPr>
            <p:custDataLst>
              <p:tags r:id="rId8"/>
            </p:custDataLst>
          </p:nvPr>
        </p:nvSpPr>
        <p:spPr>
          <a:xfrm>
            <a:off x="1724996" y="3951844"/>
            <a:ext cx="9257322" cy="101781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17"/>
          <p:cNvSpPr/>
          <p:nvPr>
            <p:custDataLst>
              <p:tags r:id="rId9"/>
            </p:custDataLst>
          </p:nvPr>
        </p:nvSpPr>
        <p:spPr>
          <a:xfrm>
            <a:off x="1209740" y="3951844"/>
            <a:ext cx="251056" cy="101781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19"/>
          <p:cNvSpPr txBox="1"/>
          <p:nvPr>
            <p:custDataLst>
              <p:tags r:id="rId10"/>
            </p:custDataLst>
          </p:nvPr>
        </p:nvSpPr>
        <p:spPr>
          <a:xfrm>
            <a:off x="1990056" y="4039784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龋病对儿童健康的影响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9"/>
          <p:cNvSpPr/>
          <p:nvPr>
            <p:custDataLst>
              <p:tags r:id="rId11"/>
            </p:custDataLst>
          </p:nvPr>
        </p:nvSpPr>
        <p:spPr>
          <a:xfrm>
            <a:off x="1724996" y="5159475"/>
            <a:ext cx="9257322" cy="101781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26"/>
          <p:cNvSpPr/>
          <p:nvPr>
            <p:custDataLst>
              <p:tags r:id="rId12"/>
            </p:custDataLst>
          </p:nvPr>
        </p:nvSpPr>
        <p:spPr>
          <a:xfrm>
            <a:off x="1209740" y="5159475"/>
            <a:ext cx="251056" cy="101781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27"/>
          <p:cNvSpPr txBox="1"/>
          <p:nvPr>
            <p:custDataLst>
              <p:tags r:id="rId13"/>
            </p:custDataLst>
          </p:nvPr>
        </p:nvSpPr>
        <p:spPr>
          <a:xfrm>
            <a:off x="1990056" y="5247415"/>
            <a:ext cx="8857628" cy="8419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预防和治疗的重要性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临床表现与危害</a:t>
            </a:r>
            <a:endParaRPr lang="zh-CN" altLang="en-US"/>
          </a:p>
        </p:txBody>
      </p:sp>
      <p:sp>
        <p:nvSpPr>
          <p:cNvPr id="1049410" name="矩形 3"/>
          <p:cNvSpPr/>
          <p:nvPr>
            <p:custDataLst>
              <p:tags r:id="rId2"/>
            </p:custDataLst>
          </p:nvPr>
        </p:nvSpPr>
        <p:spPr>
          <a:xfrm>
            <a:off x="1391850" y="2238014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矩形 13"/>
          <p:cNvSpPr/>
          <p:nvPr>
            <p:custDataLst>
              <p:tags r:id="rId3"/>
            </p:custDataLst>
          </p:nvPr>
        </p:nvSpPr>
        <p:spPr>
          <a:xfrm>
            <a:off x="838200" y="2238014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4"/>
          <p:cNvSpPr txBox="1"/>
          <p:nvPr>
            <p:custDataLst>
              <p:tags r:id="rId4"/>
            </p:custDataLst>
          </p:nvPr>
        </p:nvSpPr>
        <p:spPr>
          <a:xfrm>
            <a:off x="1678048" y="2365491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临床表现：牙齿出现龋洞，疼痛，牙龈炎症等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39"/>
          <p:cNvSpPr/>
          <p:nvPr>
            <p:custDataLst>
              <p:tags r:id="rId5"/>
            </p:custDataLst>
          </p:nvPr>
        </p:nvSpPr>
        <p:spPr>
          <a:xfrm>
            <a:off x="1391850" y="3995197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矩形 5"/>
          <p:cNvSpPr/>
          <p:nvPr>
            <p:custDataLst>
              <p:tags r:id="rId6"/>
            </p:custDataLst>
          </p:nvPr>
        </p:nvSpPr>
        <p:spPr>
          <a:xfrm>
            <a:off x="838200" y="3995197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12329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危害：影响咀嚼功能，影响生长发育，引发其他疾病等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诊断与鉴别诊断</a:t>
            </a:r>
            <a:endParaRPr lang="zh-CN" altLang="en-US"/>
          </a:p>
        </p:txBody>
      </p:sp>
      <p:sp>
        <p:nvSpPr>
          <p:cNvPr id="1049476" name="五边形 30"/>
          <p:cNvSpPr/>
          <p:nvPr>
            <p:custDataLst>
              <p:tags r:id="rId2"/>
            </p:custDataLst>
          </p:nvPr>
        </p:nvSpPr>
        <p:spPr>
          <a:xfrm>
            <a:off x="838200" y="3303531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8" name="燕尾形 36"/>
          <p:cNvSpPr/>
          <p:nvPr>
            <p:custDataLst>
              <p:tags r:id="rId3"/>
            </p:custDataLst>
          </p:nvPr>
        </p:nvSpPr>
        <p:spPr>
          <a:xfrm>
            <a:off x="3342276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0" name="燕尾形 37"/>
          <p:cNvSpPr/>
          <p:nvPr>
            <p:custDataLst>
              <p:tags r:id="rId4"/>
            </p:custDataLst>
          </p:nvPr>
        </p:nvSpPr>
        <p:spPr>
          <a:xfrm>
            <a:off x="8350429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2" name="燕尾形 38"/>
          <p:cNvSpPr/>
          <p:nvPr>
            <p:custDataLst>
              <p:tags r:id="rId5"/>
            </p:custDataLst>
          </p:nvPr>
        </p:nvSpPr>
        <p:spPr>
          <a:xfrm>
            <a:off x="5846353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鉴别诊断：与其他口腔疾病进行区分，如牙髓炎、牙周炎等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诊断方法：根据临床表现、口腔检查和影像学检查进行综合判断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诊断流程：详细询问病史、进行口腔检查、影像学检查等步骤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注意事项：避免误诊和漏诊，及时就医并遵循医生建议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儿童龋病预防措施</a:t>
            </a:r>
            <a:endParaRPr lang="zh-CN" altLang="en-US"/>
          </a:p>
        </p:txBody>
      </p:sp>
      <p:sp>
        <p:nvSpPr>
          <p:cNvPr id="10495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口腔卫生习惯培养</a:t>
            </a:r>
            <a:endParaRPr lang="zh-CN" altLang="en-US"/>
          </a:p>
        </p:txBody>
      </p:sp>
      <p:sp>
        <p:nvSpPr>
          <p:cNvPr id="1049698" name="矩形 5"/>
          <p:cNvSpPr/>
          <p:nvPr>
            <p:custDataLst>
              <p:tags r:id="rId2"/>
            </p:custDataLst>
          </p:nvPr>
        </p:nvSpPr>
        <p:spPr>
          <a:xfrm>
            <a:off x="838200" y="2604615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0" name="矩形 10"/>
          <p:cNvSpPr/>
          <p:nvPr>
            <p:custDataLst>
              <p:tags r:id="rId3"/>
            </p:custDataLst>
          </p:nvPr>
        </p:nvSpPr>
        <p:spPr>
          <a:xfrm>
            <a:off x="1178143" y="2599112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2" name="TextBox 2"/>
          <p:cNvSpPr txBox="1"/>
          <p:nvPr>
            <p:custDataLst>
              <p:tags r:id="rId4"/>
            </p:custDataLst>
          </p:nvPr>
        </p:nvSpPr>
        <p:spPr>
          <a:xfrm>
            <a:off x="986772" y="3154270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每日刷牙两次，每次至少两分钟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04" name="矩形 6"/>
          <p:cNvSpPr/>
          <p:nvPr>
            <p:custDataLst>
              <p:tags r:id="rId5"/>
            </p:custDataLst>
          </p:nvPr>
        </p:nvSpPr>
        <p:spPr>
          <a:xfrm>
            <a:off x="3521057" y="2604615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6" name="矩形 11"/>
          <p:cNvSpPr/>
          <p:nvPr>
            <p:custDataLst>
              <p:tags r:id="rId6"/>
            </p:custDataLst>
          </p:nvPr>
        </p:nvSpPr>
        <p:spPr>
          <a:xfrm>
            <a:off x="3879342" y="2599112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8" name="TextBox 2"/>
          <p:cNvSpPr txBox="1"/>
          <p:nvPr>
            <p:custDataLst>
              <p:tags r:id="rId7"/>
            </p:custDataLst>
          </p:nvPr>
        </p:nvSpPr>
        <p:spPr>
          <a:xfrm>
            <a:off x="3669017" y="3154270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选用含氟牙膏，降低龋齿风险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0" name="矩形 33"/>
          <p:cNvSpPr/>
          <p:nvPr>
            <p:custDataLst>
              <p:tags r:id="rId8"/>
            </p:custDataLst>
          </p:nvPr>
        </p:nvSpPr>
        <p:spPr>
          <a:xfrm>
            <a:off x="6199634" y="2604615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2" name="矩形 37"/>
          <p:cNvSpPr/>
          <p:nvPr>
            <p:custDataLst>
              <p:tags r:id="rId9"/>
            </p:custDataLst>
          </p:nvPr>
        </p:nvSpPr>
        <p:spPr>
          <a:xfrm>
            <a:off x="6539576" y="2599112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TextBox 2"/>
          <p:cNvSpPr txBox="1"/>
          <p:nvPr>
            <p:custDataLst>
              <p:tags r:id="rId10"/>
            </p:custDataLst>
          </p:nvPr>
        </p:nvSpPr>
        <p:spPr>
          <a:xfrm>
            <a:off x="6348206" y="3154270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定期使用牙线清洁牙缝，去除食物残渣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矩形 34"/>
          <p:cNvSpPr/>
          <p:nvPr>
            <p:custDataLst>
              <p:tags r:id="rId11"/>
            </p:custDataLst>
          </p:nvPr>
        </p:nvSpPr>
        <p:spPr>
          <a:xfrm>
            <a:off x="8872708" y="2604615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8" name="矩形 38"/>
          <p:cNvSpPr/>
          <p:nvPr>
            <p:custDataLst>
              <p:tags r:id="rId12"/>
            </p:custDataLst>
          </p:nvPr>
        </p:nvSpPr>
        <p:spPr>
          <a:xfrm>
            <a:off x="9230993" y="2599112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TextBox 2"/>
          <p:cNvSpPr txBox="1"/>
          <p:nvPr>
            <p:custDataLst>
              <p:tags r:id="rId13"/>
            </p:custDataLst>
          </p:nvPr>
        </p:nvSpPr>
        <p:spPr>
          <a:xfrm>
            <a:off x="9021280" y="3154270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避免含糖分高的食物和饮料，减少糖分摄入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饮食调整与控制</a:t>
            </a:r>
            <a:endParaRPr lang="zh-CN" altLang="en-US"/>
          </a:p>
        </p:txBody>
      </p:sp>
      <p:sp>
        <p:nvSpPr>
          <p:cNvPr id="10497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76351" y="1535344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8" name="矩形 65"/>
          <p:cNvSpPr/>
          <p:nvPr>
            <p:custDataLst>
              <p:tags r:id="rId3"/>
            </p:custDataLst>
          </p:nvPr>
        </p:nvSpPr>
        <p:spPr>
          <a:xfrm>
            <a:off x="1366101" y="1886533"/>
            <a:ext cx="210687" cy="2106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66"/>
          <p:cNvSpPr txBox="1"/>
          <p:nvPr>
            <p:custDataLst>
              <p:tags r:id="rId4"/>
            </p:custDataLst>
          </p:nvPr>
        </p:nvSpPr>
        <p:spPr>
          <a:xfrm>
            <a:off x="1734633" y="1790529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饮食结构调整：增加富含钙、磷等矿物质的食物，如牛奶、豆制品等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98288" y="1535344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69"/>
          <p:cNvSpPr/>
          <p:nvPr>
            <p:custDataLst>
              <p:tags r:id="rId6"/>
            </p:custDataLst>
          </p:nvPr>
        </p:nvSpPr>
        <p:spPr>
          <a:xfrm>
            <a:off x="6387418" y="1886533"/>
            <a:ext cx="210687" cy="2106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70"/>
          <p:cNvSpPr txBox="1"/>
          <p:nvPr>
            <p:custDataLst>
              <p:tags r:id="rId7"/>
            </p:custDataLst>
          </p:nvPr>
        </p:nvSpPr>
        <p:spPr>
          <a:xfrm>
            <a:off x="6756569" y="1790529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控制糖类摄入：减少高糖食品的摄入，如糖果、巧克力等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76351" y="4001097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90" name="文本框 74"/>
          <p:cNvSpPr txBox="1"/>
          <p:nvPr>
            <p:custDataLst>
              <p:tags r:id="rId9"/>
            </p:custDataLst>
          </p:nvPr>
        </p:nvSpPr>
        <p:spPr>
          <a:xfrm>
            <a:off x="1734633" y="4255663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饮食规律：定时定量饮食，避免暴饮暴食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92" name="矩形 73"/>
          <p:cNvSpPr/>
          <p:nvPr>
            <p:custDataLst>
              <p:tags r:id="rId10"/>
            </p:custDataLst>
          </p:nvPr>
        </p:nvSpPr>
        <p:spPr>
          <a:xfrm>
            <a:off x="1366101" y="4352286"/>
            <a:ext cx="210687" cy="2106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54651" y="4001097"/>
            <a:ext cx="4271708" cy="217668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矩形 84"/>
          <p:cNvSpPr/>
          <p:nvPr>
            <p:custDataLst>
              <p:tags r:id="rId12"/>
            </p:custDataLst>
          </p:nvPr>
        </p:nvSpPr>
        <p:spPr>
          <a:xfrm>
            <a:off x="6444401" y="4352286"/>
            <a:ext cx="210687" cy="2106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文本框 85"/>
          <p:cNvSpPr txBox="1"/>
          <p:nvPr>
            <p:custDataLst>
              <p:tags r:id="rId13"/>
            </p:custDataLst>
          </p:nvPr>
        </p:nvSpPr>
        <p:spPr>
          <a:xfrm>
            <a:off x="6812933" y="4255663"/>
            <a:ext cx="3755154" cy="123094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饮食卫生：保持餐具清洁，避免食物残渣残留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氟化物应用指导</a:t>
            </a:r>
            <a:endParaRPr lang="zh-CN" altLang="en-US"/>
          </a:p>
        </p:txBody>
      </p:sp>
      <p:sp>
        <p:nvSpPr>
          <p:cNvPr id="10498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832961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87241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氟化物的作用：降低龋齿发生率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矩形 42"/>
          <p:cNvSpPr/>
          <p:nvPr>
            <p:custDataLst>
              <p:tags r:id="rId4"/>
            </p:custDataLst>
          </p:nvPr>
        </p:nvSpPr>
        <p:spPr>
          <a:xfrm>
            <a:off x="1615543" y="2855653"/>
            <a:ext cx="1680691" cy="11901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9955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13602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氟化物的种类：含氟牙膏、含氟漱口水等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矩形 43"/>
          <p:cNvSpPr/>
          <p:nvPr>
            <p:custDataLst>
              <p:tags r:id="rId7"/>
            </p:custDataLst>
          </p:nvPr>
        </p:nvSpPr>
        <p:spPr>
          <a:xfrm>
            <a:off x="4042536" y="2855653"/>
            <a:ext cx="1680691" cy="11901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86315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0595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氟化物的使用方法：正确刷牙、漱口等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矩形 44"/>
          <p:cNvSpPr/>
          <p:nvPr>
            <p:custDataLst>
              <p:tags r:id="rId10"/>
            </p:custDataLst>
          </p:nvPr>
        </p:nvSpPr>
        <p:spPr>
          <a:xfrm>
            <a:off x="6468265" y="2855653"/>
            <a:ext cx="1680691" cy="11901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12676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766956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氟化物的注意事项：避免过量使用，注意安全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6" name="矩形 45"/>
          <p:cNvSpPr/>
          <p:nvPr>
            <p:custDataLst>
              <p:tags r:id="rId13"/>
            </p:custDataLst>
          </p:nvPr>
        </p:nvSpPr>
        <p:spPr>
          <a:xfrm>
            <a:off x="8895258" y="2855653"/>
            <a:ext cx="1680691" cy="11901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定期口腔检查与早期干预</a:t>
            </a:r>
            <a:endParaRPr lang="zh-CN" altLang="en-US"/>
          </a:p>
        </p:txBody>
      </p:sp>
      <p:sp>
        <p:nvSpPr>
          <p:cNvPr id="1049932" name="五边形 30"/>
          <p:cNvSpPr/>
          <p:nvPr>
            <p:custDataLst>
              <p:tags r:id="rId2"/>
            </p:custDataLst>
          </p:nvPr>
        </p:nvSpPr>
        <p:spPr>
          <a:xfrm>
            <a:off x="838200" y="3303531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34" name="燕尾形 36"/>
          <p:cNvSpPr/>
          <p:nvPr>
            <p:custDataLst>
              <p:tags r:id="rId3"/>
            </p:custDataLst>
          </p:nvPr>
        </p:nvSpPr>
        <p:spPr>
          <a:xfrm>
            <a:off x="3342276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36" name="燕尾形 37"/>
          <p:cNvSpPr/>
          <p:nvPr>
            <p:custDataLst>
              <p:tags r:id="rId4"/>
            </p:custDataLst>
          </p:nvPr>
        </p:nvSpPr>
        <p:spPr>
          <a:xfrm>
            <a:off x="8350429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38" name="燕尾形 38"/>
          <p:cNvSpPr/>
          <p:nvPr>
            <p:custDataLst>
              <p:tags r:id="rId5"/>
            </p:custDataLst>
          </p:nvPr>
        </p:nvSpPr>
        <p:spPr>
          <a:xfrm>
            <a:off x="5846353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早期干预措施：针对不同年龄段儿童采取相应预防措施，如氟化物防龋、窝沟封闭等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定期口腔检查的重要性：及时发现龋齿，预防龋病进展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家庭口腔保健指导：家长应关注孩子口腔健康，培养孩子良好的口腔卫生习惯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社区口腔健康教育：加强社区口腔健康教育，提高儿童及家长对龋病的认识和预防意识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500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儿童龋病治疗原则</a:t>
            </a:r>
            <a:endParaRPr lang="zh-CN" altLang="en-US"/>
          </a:p>
        </p:txBody>
      </p:sp>
      <p:sp>
        <p:nvSpPr>
          <p:cNvPr id="10500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50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药物治疗与适应症</a:t>
            </a:r>
            <a:endParaRPr lang="zh-CN" altLang="en-US"/>
          </a:p>
        </p:txBody>
      </p:sp>
      <p:sp>
        <p:nvSpPr>
          <p:cNvPr id="1050154" name="五边形 30"/>
          <p:cNvSpPr/>
          <p:nvPr>
            <p:custDataLst>
              <p:tags r:id="rId2"/>
            </p:custDataLst>
          </p:nvPr>
        </p:nvSpPr>
        <p:spPr>
          <a:xfrm>
            <a:off x="838200" y="3303531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56" name="燕尾形 36"/>
          <p:cNvSpPr/>
          <p:nvPr>
            <p:custDataLst>
              <p:tags r:id="rId3"/>
            </p:custDataLst>
          </p:nvPr>
        </p:nvSpPr>
        <p:spPr>
          <a:xfrm>
            <a:off x="3342276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58" name="燕尾形 37"/>
          <p:cNvSpPr/>
          <p:nvPr>
            <p:custDataLst>
              <p:tags r:id="rId4"/>
            </p:custDataLst>
          </p:nvPr>
        </p:nvSpPr>
        <p:spPr>
          <a:xfrm>
            <a:off x="8350429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60" name="燕尾形 38"/>
          <p:cNvSpPr/>
          <p:nvPr>
            <p:custDataLst>
              <p:tags r:id="rId5"/>
            </p:custDataLst>
          </p:nvPr>
        </p:nvSpPr>
        <p:spPr>
          <a:xfrm>
            <a:off x="5846353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6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适应症：龋损面积较小、未累及牙髓、无自发痛等症状的患儿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64" name="文本框 6"/>
          <p:cNvSpPr txBox="1"/>
          <p:nvPr>
            <p:custDataLst>
              <p:tags r:id="rId7"/>
            </p:custDataLst>
          </p:nvPr>
        </p:nvSpPr>
        <p:spPr>
          <a:xfrm>
            <a:off x="838200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药物治疗：氟化物、硝酸银、氢氧化钙等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6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注意事项：严格控制用药剂量和时间，避免不良反应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6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联合治疗：与非药物治疗结合，提高治疗效果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/>
        <p:cNvGrpSpPr/>
        <p:nvPr/>
      </p:nvGrpSpPr>
      <p:grpSpPr>
        <a:xfrm>
          <a:off x="0" y="0"/>
          <a:ext cx="0" cy="0"/>
        </a:xfrm>
      </p:grpSpPr>
      <p:sp>
        <p:nvSpPr>
          <p:cNvPr id="1050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充填治疗与注意事项</a:t>
            </a:r>
            <a:endParaRPr lang="zh-CN" altLang="en-US"/>
          </a:p>
        </p:txBody>
      </p:sp>
      <p:sp>
        <p:nvSpPr>
          <p:cNvPr id="1050224" name="任意多边形 20"/>
          <p:cNvSpPr/>
          <p:nvPr>
            <p:custDataLst>
              <p:tags r:id="rId2"/>
            </p:custDataLst>
          </p:nvPr>
        </p:nvSpPr>
        <p:spPr>
          <a:xfrm rot="2700000">
            <a:off x="4258930" y="1534708"/>
            <a:ext cx="1245960" cy="124812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913765" y="3221761"/>
            <a:ext cx="1937984" cy="295581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充填治疗：去除龋坏组织，制备洞形，选择合适的充填材料进行填充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8" name="矩形 42"/>
          <p:cNvSpPr/>
          <p:nvPr>
            <p:custDataLst>
              <p:tags r:id="rId4"/>
            </p:custDataLst>
          </p:nvPr>
        </p:nvSpPr>
        <p:spPr>
          <a:xfrm>
            <a:off x="4042169" y="2854983"/>
            <a:ext cx="1681001" cy="11904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30" name="任意多边形 18"/>
          <p:cNvSpPr/>
          <p:nvPr>
            <p:custDataLst>
              <p:tags r:id="rId5"/>
            </p:custDataLst>
          </p:nvPr>
        </p:nvSpPr>
        <p:spPr>
          <a:xfrm rot="5400000">
            <a:off x="6687168" y="1534708"/>
            <a:ext cx="1245960" cy="124812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2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0731" y="3221761"/>
            <a:ext cx="1937984" cy="295581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注意事项：避免过度充填，确保材料固化稳定，定期复查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4" name="矩形 43"/>
          <p:cNvSpPr/>
          <p:nvPr>
            <p:custDataLst>
              <p:tags r:id="rId7"/>
            </p:custDataLst>
          </p:nvPr>
        </p:nvSpPr>
        <p:spPr>
          <a:xfrm>
            <a:off x="6469135" y="2854983"/>
            <a:ext cx="1681001" cy="11904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https://d.book118.com/677052040200006024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34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a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2"/>
  <p:tag name="KSO_WM_UNIT_INDEX" val="2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标题"/>
  <p:tag name="KSO_WM_UNIT_TYPE" val="a"/>
  <p:tag name="KSO_WM_UNIT_VALUE" val="22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5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7"/>
</p:tagLst>
</file>

<file path=ppt/tags/tag168.xml><?xml version="1.0" encoding="utf-8"?>
<p:tagLst xmlns:p="http://schemas.openxmlformats.org/presentationml/2006/main">
  <p:tag name="KSO_WM_BEAUTIFY_FLAG" val="#wm#"/>
  <p:tag name="KSO_WM_SLIDE_ID" val="custom2023099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2"/>
  <p:tag name="KSO_WM_UNIT_INDEX" val="1_1_2"/>
  <p:tag name="KSO_WM_UNIT_LAYERLEVEL" val="1_1_1"/>
  <p:tag name="KSO_WM_UNIT_SUBTYPE" val="d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2"/>
  <p:tag name="KSO_WM_UNIT_INDEX" val="1_4_2"/>
  <p:tag name="KSO_WM_UNIT_LAYERLEVEL" val="1_1_1"/>
  <p:tag name="KSO_WM_UNIT_SUBTYPE" val="d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2"/>
  <p:tag name="KSO_WM_UNIT_INDEX" val="1_2_2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3"/>
  <p:tag name="KSO_WM_UNIT_INDEX" val="1_5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2"/>
  <p:tag name="KSO_WM_UNIT_INDEX" val="1_5_2"/>
  <p:tag name="KSO_WM_UNIT_LAYERLEVEL" val="1_1_1"/>
  <p:tag name="KSO_WM_UNIT_SUBTYPE" val="d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2"/>
  <p:tag name="KSO_WM_UNIT_INDEX" val="1_3_2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1"/>
  <p:tag name="KSO_WM_UNIT_INDEX" val="1_6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3"/>
  <p:tag name="KSO_WM_UNIT_INDEX" val="1_6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2"/>
  <p:tag name="KSO_WM_UNIT_INDEX" val="1_6_2"/>
  <p:tag name="KSO_WM_UNIT_LAYERLEVEL" val="1_1_1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">
      <a:dk1>
        <a:srgbClr val="000000"/>
      </a:dk1>
      <a:lt1>
        <a:srgbClr val="FFFFFF"/>
      </a:lt1>
      <a:dk2>
        <a:srgbClr val="4A6F01"/>
      </a:dk2>
      <a:lt2>
        <a:srgbClr val="FFFFFF"/>
      </a:lt2>
      <a:accent1>
        <a:srgbClr val="FFD72D"/>
      </a:accent1>
      <a:accent2>
        <a:srgbClr val="FE7162"/>
      </a:accent2>
      <a:accent3>
        <a:srgbClr val="72C1E8"/>
      </a:accent3>
      <a:accent4>
        <a:srgbClr val="FFB047"/>
      </a:accent4>
      <a:accent5>
        <a:srgbClr val="EA72E1"/>
      </a:accent5>
      <a:accent6>
        <a:srgbClr val="52E0B1"/>
      </a:accent6>
      <a:hlink>
        <a:srgbClr val="70A1C0"/>
      </a:hlink>
      <a:folHlink>
        <a:srgbClr val="FF0000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MiSans Light</vt:lpstr>
      <vt:lpstr>Office Theme</vt:lpstr>
      <vt:lpstr>儿童龋病患者健康教育处方</vt:lpstr>
      <vt:lpstr>目录</vt:lpstr>
      <vt:lpstr>添加章节标题</vt:lpstr>
      <vt:lpstr>儿童龋病概述</vt:lpstr>
      <vt:lpstr>定义与发病原因</vt:lpstr>
      <vt:lpstr>临床表现与危害</vt:lpstr>
      <vt:lpstr>诊断与鉴别诊断</vt:lpstr>
      <vt:lpstr>儿童龋病预防措施</vt:lpstr>
      <vt:lpstr>口腔卫生习惯培养</vt:lpstr>
      <vt:lpstr>饮食调整与控制</vt:lpstr>
      <vt:lpstr>氟化物应用指导</vt:lpstr>
      <vt:lpstr>定期口腔检查与早期干预</vt:lpstr>
      <vt:lpstr>儿童龋病治疗原则</vt:lpstr>
      <vt:lpstr>药物治疗与适应症</vt:lpstr>
      <vt:lpstr>充填治疗与注意事项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2024-08-29T07:10:48.407</cp:lastPrinted>
  <dcterms:created xsi:type="dcterms:W3CDTF">2024-08-28T23:10:48Z</dcterms:created>
  <dcterms:modified xsi:type="dcterms:W3CDTF">2024-08-28T23:10:50Z</dcterms:modified>
</cp:coreProperties>
</file>