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08C583-BDD9-41A6-9660-880AB74C09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42553F-7024-443D-A46E-374B3F0E0D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BE58F3-B241-4B10-B53F-EB04ED521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BF4977-A650-49A9-9EB6-2A51DC02D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18ED9B-24BA-4029-A688-DC20D0F73C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09E5EB-1B5D-4958-89E9-628986ED11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D93E07-AE4B-4333-A64E-0EC283C9C7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DBCF01-5F93-477B-A53F-6F374E640D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6E5F28-6FA1-41AF-BC9A-6C1E638DC4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A36417-4437-4D10-B78B-1C55540F07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DE3B14-290F-4335-8493-C479BA7DC7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062041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title=""/>
          <p:cNvSpPr txBox="1"/>
          <p:nvPr/>
        </p:nvSpPr>
        <p:spPr>
          <a:xfrm>
            <a:off x="1234440" y="1600200"/>
            <a:ext cx="10013950" cy="977265"/>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400" b="1">
                <a:solidFill>
                  <a:srgbClr val="0D5E9E">
                    <a:alpha val="100000"/>
                  </a:srgbClr>
                </a:solidFill>
                <a:latin typeface="微软雅黑" panose="020b0503020204020204" charset="-122"/>
                <a:ea typeface="微软雅黑" panose="020b0503020204020204" charset="-122"/>
                <a:cs typeface="微软雅黑" panose="020b0503020204020204" charset="-122"/>
              </a:rPr>
              <a:t>第18课   学生自主学习能力培养</a:t>
            </a:r>
            <a:endParaRPr lang="en-US" sz="5400" b="1">
              <a:solidFill>
                <a:srgbClr val="0D5E9E">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title=""/>
          <p:cNvSpPr txBox="1"/>
          <p:nvPr/>
        </p:nvSpPr>
        <p:spPr>
          <a:xfrm>
            <a:off x="4695288" y="4041570"/>
            <a:ext cx="2801423" cy="4248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rPr>
              <a:t>汇报人：文小库</a:t>
            </a:r>
            <a:endPar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title=""/>
          <p:cNvSpPr txBox="1"/>
          <p:nvPr/>
        </p:nvSpPr>
        <p:spPr>
          <a:xfrm>
            <a:off x="2793684" y="2559207"/>
            <a:ext cx="6318985"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000000">
                    <a:alpha val="100000"/>
                  </a:srgbClr>
                </a:solidFill>
                <a:latin typeface="微软雅黑" panose="020b0503020204020204" charset="-122"/>
                <a:ea typeface="微软雅黑" panose="020b0503020204020204" charset="-122"/>
                <a:cs typeface="微软雅黑" panose="020b0503020204020204" charset="-122"/>
              </a:rPr>
              <a:t>未找到bdjson</a:t>
            </a:r>
            <a:endParaRPr lang="en-US" sz="3600" b="1">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3" name="Picture 3" title=""/>
          <p:cNvPicPr>
            <a:picLocks noChangeAspect="1"/>
          </p:cNvPicPr>
          <p:nvPr/>
        </p:nvPicPr>
        <p:blipFill>
          <a:blip r:embed="rId2"/>
          <a:stretch>
            <a:fillRect/>
          </a:stretch>
        </p:blipFill>
        <p:spPr>
          <a:xfrm>
            <a:off x="0" y="0"/>
            <a:ext cx="12192000" cy="6858000"/>
          </a:xfrm>
          <a:prstGeom prst="rect">
            <a:avLst/>
          </a:prstGeom>
        </p:spPr>
      </p:pic>
      <p:sp>
        <p:nvSpPr>
          <p:cNvPr id="4" name="TextBox 4" title=""/>
          <p:cNvSpPr txBox="1"/>
          <p:nvPr/>
        </p:nvSpPr>
        <p:spPr>
          <a:xfrm>
            <a:off x="4351972" y="524220"/>
            <a:ext cx="3488055" cy="10725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000" b="1">
                <a:solidFill>
                  <a:srgbClr val="0D5E9E">
                    <a:alpha val="100000"/>
                  </a:srgbClr>
                </a:solidFill>
                <a:latin typeface="微软雅黑" panose="020b0503020204020204" charset="-122"/>
                <a:ea typeface="微软雅黑" panose="020b0503020204020204" charset="-122"/>
                <a:cs typeface="微软雅黑" panose="020b0503020204020204" charset="-122"/>
              </a:rPr>
              <a:t>目录</a:t>
            </a:r>
            <a:endParaRPr lang="en-US" sz="6000" b="1">
              <a:solidFill>
                <a:srgbClr val="0D5E9E">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title=""/>
          <p:cNvSpPr txBox="1"/>
          <p:nvPr/>
        </p:nvSpPr>
        <p:spPr>
          <a:xfrm>
            <a:off x="2224815" y="1682460"/>
            <a:ext cx="7775776" cy="447165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rPr>
              <a:t>自主学习能力培养意义</a:t>
            </a:r>
            <a:endPar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rPr>
              <a:t>自主学习能力培养目标与要求</a:t>
            </a:r>
            <a:endPar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rPr>
              <a:t>课堂教学中自主学习能力培养策略</a:t>
            </a:r>
            <a:endPar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rPr>
              <a:t>课外活动中自主学习能力培养途径</a:t>
            </a:r>
            <a:endPar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rPr>
              <a:t>家庭教育中自主学习能力培养方法</a:t>
            </a:r>
            <a:endPar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rPr>
              <a:t>评价体系建立与完善</a:t>
            </a:r>
            <a:endParaRPr lang="en-US" sz="2250" b="1">
              <a:solidFill>
                <a:schemeClr val="dk2">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title=""/>
          <p:cNvSpPr txBox="1"/>
          <p:nvPr/>
        </p:nvSpPr>
        <p:spPr>
          <a:xfrm>
            <a:off x="2275522" y="3260247"/>
            <a:ext cx="7831455" cy="18059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0D5E9E">
                    <a:alpha val="100000"/>
                  </a:srgbClr>
                </a:solidFill>
                <a:latin typeface="微软雅黑" panose="020b0503020204020204" charset="-122"/>
                <a:ea typeface="微软雅黑" panose="020b0503020204020204" charset="-122"/>
                <a:cs typeface="微软雅黑" panose="020b0503020204020204" charset="-122"/>
              </a:rPr>
              <a:t>自主学习能力培养意义</a:t>
            </a:r>
            <a:endParaRPr lang="en-US" sz="4500" b="1">
              <a:solidFill>
                <a:srgbClr val="0D5E9E">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AutoShape 3" title=""/>
          <p:cNvSpPr/>
          <p:nvPr/>
        </p:nvSpPr>
        <p:spPr>
          <a:xfrm>
            <a:off x="5499806" y="1422620"/>
            <a:ext cx="1382889" cy="1382889"/>
          </a:xfrm>
          <a:prstGeom prst="ellipse">
            <a:avLst/>
          </a:prstGeom>
          <a:solidFill>
            <a:srgbClr val="75D4BA">
              <a:alpha val="100000"/>
            </a:srgbClr>
          </a:solidFill>
          <a:ln w="57150">
            <a:solidFill>
              <a:srgbClr val="108C6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title=""/>
          <p:cNvSpPr txBox="1"/>
          <p:nvPr/>
        </p:nvSpPr>
        <p:spPr>
          <a:xfrm>
            <a:off x="5386821" y="1639719"/>
            <a:ext cx="1608857" cy="9486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title=""/>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title=""/>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title=""/>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title=""/>
          <p:cNvPicPr>
            <a:picLocks noChangeAspect="1"/>
          </p:cNvPicPr>
          <p:nvPr/>
        </p:nvPicPr>
        <p:blipFill>
          <a:blip r:embed="rId3"/>
          <a:srcRect t="9906" b="9906"/>
          <a:stretch>
            <a:fillRect/>
          </a:stretch>
        </p:blipFill>
        <p:spPr>
          <a:xfrm>
            <a:off x="4376812" y="1577730"/>
            <a:ext cx="3394942" cy="2143864"/>
          </a:xfrm>
          <a:prstGeom prst="rect">
            <a:avLst/>
          </a:prstGeom>
        </p:spPr>
      </p:pic>
      <p:pic>
        <p:nvPicPr>
          <p:cNvPr id="7" name="Picture 7" title=""/>
          <p:cNvPicPr>
            <a:picLocks noChangeAspect="1"/>
          </p:cNvPicPr>
          <p:nvPr/>
        </p:nvPicPr>
        <p:blipFill>
          <a:blip r:embed="rId4"/>
          <a:srcRect l="2625" r="2625"/>
          <a:stretch>
            <a:fillRect/>
          </a:stretch>
        </p:blipFill>
        <p:spPr>
          <a:xfrm>
            <a:off x="7771733" y="3721608"/>
            <a:ext cx="3394942" cy="2143864"/>
          </a:xfrm>
          <a:prstGeom prst="rect">
            <a:avLst/>
          </a:prstGeom>
        </p:spPr>
      </p:pic>
      <p:grpSp>
        <p:nvGrpSpPr>
          <p:cNvPr id="8" name="Group 8" title=""/>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提升学生学习效率</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title=""/>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DFD">
                    <a:alpha val="100000"/>
                  </a:srgbClr>
                </a:solidFill>
                <a:latin typeface="微软雅黑" panose="020b0503020204020204" charset="-122"/>
                <a:ea typeface="微软雅黑" panose="020b0503020204020204" charset="-122"/>
                <a:cs typeface="微软雅黑" panose="020b0503020204020204" charset="-122"/>
              </a:rPr>
              <a:t>帮助学生确立学习目标</a:t>
            </a:r>
            <a:endParaRPr lang="en-US" sz="1800"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title=""/>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通过自主学习，学生能够更加明确自己的学习目标，从而更加有针对性地进行学习。</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title=""/>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DFD">
                    <a:alpha val="100000"/>
                  </a:srgbClr>
                </a:solidFill>
                <a:latin typeface="微软雅黑" panose="020b0503020204020204" charset="-122"/>
                <a:ea typeface="微软雅黑" panose="020b0503020204020204" charset="-122"/>
                <a:cs typeface="微软雅黑" panose="020b0503020204020204" charset="-122"/>
              </a:rPr>
              <a:t>提高学生信息处理能力</a:t>
            </a:r>
            <a:endParaRPr lang="en-US" sz="1800"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3" name="TextBox 33" title=""/>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微软雅黑" panose="020b0503020204020204" charset="-122"/>
                <a:ea typeface="微软雅黑" panose="020b0503020204020204" charset="-122"/>
                <a:cs typeface="微软雅黑" panose="020b0503020204020204" charset="-122"/>
              </a:rPr>
              <a:t>自主学习要求学生具备一定的信息处理能力，包括信息获取、筛选、整合等，这些能力的提高有助于学生学习效率的提升。</a:t>
            </a:r>
            <a:endParaRPr lang="en-US" sz="135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4" name="TextBox 34" title=""/>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800" b="1">
                <a:solidFill>
                  <a:srgbClr val="FFFDFD">
                    <a:alpha val="100000"/>
                  </a:srgbClr>
                </a:solidFill>
                <a:latin typeface="微软雅黑" panose="020b0503020204020204" charset="-122"/>
                <a:ea typeface="微软雅黑" panose="020b0503020204020204" charset="-122"/>
                <a:cs typeface="微软雅黑" panose="020b0503020204020204" charset="-122"/>
              </a:rPr>
              <a:t>培养学生自我监控能力</a:t>
            </a:r>
            <a:endParaRPr lang="en-US" sz="1800"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5" name="TextBox 35" title=""/>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rgbClr val="FFFDFD">
                    <a:alpha val="100000"/>
                  </a:srgbClr>
                </a:solidFill>
                <a:latin typeface="微软雅黑" panose="020b0503020204020204" charset="-122"/>
                <a:ea typeface="微软雅黑" panose="020b0503020204020204" charset="-122"/>
                <a:cs typeface="微软雅黑" panose="020b0503020204020204" charset="-122"/>
              </a:rPr>
              <a:t>自主学习过程中，学生需要对自己的学习进度、效果等进行自我监控，这种能力的培养有助于学生及时发现并解决问题，提高学习效率。</a:t>
            </a:r>
            <a:endParaRPr lang="en-US" sz="1275">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title=""/>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title=""/>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养成良好学习习惯</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title=""/>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title=""/>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title=""/>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title=""/>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title=""/>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自主学习能力的培养有助于学生养成良好的学习习惯，如定时复习、主动思考、不断探索等，这些习惯将伴随学生终身。</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title=""/>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增强学生内在动机</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title=""/>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title=""/>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title=""/>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title=""/>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title=""/>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自主学习强调学生的内在动机，通过培养学生的兴趣和爱好，激发学生的内在动力，使学生更加愿意主动学习。</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title=""/>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拓展学生学习途径</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title=""/>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title=""/>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title=""/>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title=""/>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title=""/>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自主学习能力的培养使学生不再局限于传统的课堂学习，而是能够通过多种途径进行学习，如网络学习、实践探索等，这种能力的拓展有助于学生的终身发展。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title=""/>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培养学生终身学习能力</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title=""/>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title=""/>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随着社会的不断发展，创新型人才的需求越来越大，自主学习能力的培养有助于培养学生的创新意识和创新能力，使其更好地适应社会发展需求。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title=""/>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培养创新型人才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title=""/>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具备自主学习能力的人才在知识更新速度不断加快的今天具有更强的竞争力，因为他们能够更快地适应新环境、掌握新知识。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title=""/>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提高人才竞争力</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title=""/>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自主学习能力的培养有助于推动社会的进步和发展，因为具备这种能力的人才能够不断地更新自己的知识和技能，为社会的发展做出更大的贡献。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title=""/>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推动社会进步</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title=""/>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适应社会发展需求</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title=""/>
          <p:cNvSpPr txBox="1"/>
          <p:nvPr/>
        </p:nvSpPr>
        <p:spPr>
          <a:xfrm>
            <a:off x="2275522" y="3260247"/>
            <a:ext cx="7831455" cy="18059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0D5E9E">
                    <a:alpha val="100000"/>
                  </a:srgbClr>
                </a:solidFill>
                <a:latin typeface="微软雅黑" panose="020b0503020204020204" charset="-122"/>
                <a:ea typeface="微软雅黑" panose="020b0503020204020204" charset="-122"/>
                <a:cs typeface="微软雅黑" panose="020b0503020204020204" charset="-122"/>
              </a:rPr>
              <a:t>自主学习能力培养目标与要求</a:t>
            </a:r>
            <a:endParaRPr lang="en-US" sz="4500" b="1">
              <a:solidFill>
                <a:srgbClr val="0D5E9E">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AutoShape 3" title=""/>
          <p:cNvSpPr/>
          <p:nvPr/>
        </p:nvSpPr>
        <p:spPr>
          <a:xfrm>
            <a:off x="5499806" y="1422620"/>
            <a:ext cx="1382889" cy="1382889"/>
          </a:xfrm>
          <a:prstGeom prst="ellipse">
            <a:avLst/>
          </a:prstGeom>
          <a:solidFill>
            <a:srgbClr val="75D4BA">
              <a:alpha val="100000"/>
            </a:srgbClr>
          </a:solidFill>
          <a:ln w="57150">
            <a:solidFill>
              <a:srgbClr val="108C6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title=""/>
          <p:cNvSpPr txBox="1"/>
          <p:nvPr/>
        </p:nvSpPr>
        <p:spPr>
          <a:xfrm>
            <a:off x="5386821" y="1639719"/>
            <a:ext cx="1608857" cy="9486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title=""/>
          <p:cNvPicPr>
            <a:picLocks noChangeAspect="1"/>
          </p:cNvPicPr>
          <p:nvPr/>
        </p:nvPicPr>
        <p:blipFill>
          <a:blip r:embed="rId2"/>
          <a:srcRect l="16708" r="16708"/>
          <a:stretch>
            <a:fillRect/>
          </a:stretch>
        </p:blipFill>
        <p:spPr>
          <a:xfrm>
            <a:off x="4925814" y="2630423"/>
            <a:ext cx="2231507" cy="2231507"/>
          </a:xfrm>
          <a:prstGeom prst="rect">
            <a:avLst/>
          </a:prstGeom>
        </p:spPr>
      </p:pic>
      <p:pic>
        <p:nvPicPr>
          <p:cNvPr id="3" name="Picture 3" title=""/>
          <p:cNvPicPr>
            <a:picLocks noChangeAspect="1"/>
          </p:cNvPicPr>
          <p:nvPr/>
        </p:nvPicPr>
        <p:blipFill>
          <a:blip r:embed="rId3"/>
          <a:srcRect l="17042" r="17042"/>
          <a:stretch>
            <a:fillRect/>
          </a:stretch>
        </p:blipFill>
        <p:spPr>
          <a:xfrm>
            <a:off x="1438585" y="2630423"/>
            <a:ext cx="2231507" cy="2231507"/>
          </a:xfrm>
          <a:prstGeom prst="rect">
            <a:avLst/>
          </a:prstGeom>
        </p:spPr>
      </p:pic>
      <p:sp>
        <p:nvSpPr>
          <p:cNvPr id="4" name="TextBox 4" title=""/>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提高学生自主学习能力，培养其独立思考和解决问题的能力。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title=""/>
          <p:cNvPicPr>
            <a:picLocks noChangeAspect="1"/>
          </p:cNvPicPr>
          <p:nvPr/>
        </p:nvPicPr>
        <p:blipFill>
          <a:blip r:embed="rId4"/>
          <a:srcRect l="21875" r="21875"/>
          <a:stretch>
            <a:fillRect/>
          </a:stretch>
        </p:blipFill>
        <p:spPr>
          <a:xfrm>
            <a:off x="8413042" y="2630423"/>
            <a:ext cx="2231507" cy="2231507"/>
          </a:xfrm>
          <a:prstGeom prst="rect">
            <a:avLst/>
          </a:prstGeom>
        </p:spPr>
      </p:pic>
      <p:sp>
        <p:nvSpPr>
          <p:cNvPr id="6" name="AutoShape 6" title=""/>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title=""/>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title=""/>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title=""/>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引导学生掌握科学的学习方法，提高学习效率。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title=""/>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培养学生的创新精神和实践能力，促进其全面发展。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1" name="Group 11" title=""/>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明确培养目标和方向</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title=""/>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title=""/>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title=""/>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针对学生的薄弱环节，加强指导和训练。</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title=""/>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鼓励学生自主选择学习内容和方式，发挥其主体性和创造性。</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7" name="Picture 7" title=""/>
          <p:cNvPicPr>
            <a:picLocks noChangeAspect="1"/>
          </p:cNvPicPr>
          <p:nvPr/>
        </p:nvPicPr>
        <p:blipFill>
          <a:blip r:embed="rId2"/>
          <a:srcRect l="8059" r="8059"/>
          <a:stretch>
            <a:fillRect/>
          </a:stretch>
        </p:blipFill>
        <p:spPr>
          <a:xfrm>
            <a:off x="921958" y="1771933"/>
            <a:ext cx="2672865" cy="2203993"/>
          </a:xfrm>
          <a:prstGeom prst="roundRect">
            <a:avLst/>
          </a:prstGeom>
        </p:spPr>
      </p:pic>
      <p:pic>
        <p:nvPicPr>
          <p:cNvPr id="8" name="Picture 8" title=""/>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title=""/>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title=""/>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根据学生的实际情况，制定个性化的自主学习能力培养计划。</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1" name="Group 11" title=""/>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制定个性化培养计划</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title=""/>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教师要落实自主学习能力培养措施，加强对学生学习过程的监督和指导。</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title=""/>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title=""/>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title=""/>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定期开展自主学习成果展示和交流活动，激发学生的学习兴趣和动力。</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title=""/>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title=""/>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title=""/>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建立科学的评价体系，对学生的自主学习能力进行全面、客观、准确的评价。同时，要注重评价结果的反馈和应用，及时调整教学策略，帮助学生进一步提高自主学习能力。</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title=""/>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title=""/>
          <p:cNvPicPr>
            <a:picLocks noChangeAspect="1"/>
          </p:cNvPicPr>
          <p:nvPr/>
        </p:nvPicPr>
        <p:blipFill>
          <a:blip r:embed="rId2"/>
          <a:srcRect l="14221" r="14221"/>
          <a:stretch>
            <a:fillRect/>
          </a:stretch>
        </p:blipFill>
        <p:spPr>
          <a:xfrm>
            <a:off x="1099415" y="1124574"/>
            <a:ext cx="1926336" cy="1682496"/>
          </a:xfrm>
          <a:prstGeom prst="hexagon">
            <a:avLst/>
          </a:prstGeom>
        </p:spPr>
      </p:pic>
      <p:pic>
        <p:nvPicPr>
          <p:cNvPr id="12" name="Picture 12" title=""/>
          <p:cNvPicPr>
            <a:picLocks noChangeAspect="1"/>
          </p:cNvPicPr>
          <p:nvPr/>
        </p:nvPicPr>
        <p:blipFill>
          <a:blip r:embed="rId3"/>
          <a:srcRect l="12694" r="12694"/>
          <a:stretch>
            <a:fillRect/>
          </a:stretch>
        </p:blipFill>
        <p:spPr>
          <a:xfrm>
            <a:off x="9163113" y="2905301"/>
            <a:ext cx="1926336" cy="1682496"/>
          </a:xfrm>
          <a:prstGeom prst="hexagon">
            <a:avLst/>
          </a:prstGeom>
        </p:spPr>
      </p:pic>
      <p:pic>
        <p:nvPicPr>
          <p:cNvPr id="13" name="Picture 13" title=""/>
          <p:cNvPicPr>
            <a:picLocks noChangeAspect="1"/>
          </p:cNvPicPr>
          <p:nvPr/>
        </p:nvPicPr>
        <p:blipFill>
          <a:blip r:embed="rId4"/>
          <a:srcRect l="9403" r="9403"/>
          <a:stretch>
            <a:fillRect/>
          </a:stretch>
        </p:blipFill>
        <p:spPr>
          <a:xfrm>
            <a:off x="1099415" y="4686721"/>
            <a:ext cx="1926336" cy="1682496"/>
          </a:xfrm>
          <a:prstGeom prst="hexagon">
            <a:avLst/>
          </a:prstGeom>
        </p:spPr>
      </p:pic>
      <p:grpSp>
        <p:nvGrpSpPr>
          <p:cNvPr id="14" name="Group 14" title=""/>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落实培养措施和评价</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title=""/>
          <p:cNvSpPr txBox="1"/>
          <p:nvPr/>
        </p:nvSpPr>
        <p:spPr>
          <a:xfrm>
            <a:off x="2275522" y="3260247"/>
            <a:ext cx="7831455" cy="18059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0D5E9E">
                    <a:alpha val="100000"/>
                  </a:srgbClr>
                </a:solidFill>
                <a:latin typeface="微软雅黑" panose="020b0503020204020204" charset="-122"/>
                <a:ea typeface="微软雅黑" panose="020b0503020204020204" charset="-122"/>
                <a:cs typeface="微软雅黑" panose="020b0503020204020204" charset="-122"/>
              </a:rPr>
              <a:t>课堂教学中自主学习能力培养策略</a:t>
            </a:r>
            <a:endParaRPr lang="en-US" sz="4500" b="1">
              <a:solidFill>
                <a:srgbClr val="0D5E9E">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AutoShape 3" title=""/>
          <p:cNvSpPr/>
          <p:nvPr/>
        </p:nvSpPr>
        <p:spPr>
          <a:xfrm>
            <a:off x="5499806" y="1422620"/>
            <a:ext cx="1382889" cy="1382889"/>
          </a:xfrm>
          <a:prstGeom prst="ellipse">
            <a:avLst/>
          </a:prstGeom>
          <a:solidFill>
            <a:srgbClr val="75D4BA">
              <a:alpha val="100000"/>
            </a:srgbClr>
          </a:solidFill>
          <a:ln w="57150">
            <a:solidFill>
              <a:srgbClr val="108C6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title=""/>
          <p:cNvSpPr txBox="1"/>
          <p:nvPr/>
        </p:nvSpPr>
        <p:spPr>
          <a:xfrm>
            <a:off x="5386821" y="1639719"/>
            <a:ext cx="1608857" cy="9486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title=""/>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title=""/>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title=""/>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title=""/>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给予学生充分的自主学习时间和空间</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title=""/>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教师应该合理安排课堂教学时间，留给学生足够的自主学习时间和空间，让学生有机会进行独立思考和探究。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title=""/>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title=""/>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title=""/>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建立和谐的师生关系</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title=""/>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教师应该尊重学生、关心学生，积极与学生沟通交流，营造民主、平等、和谐的课堂氛围。</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title=""/>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title=""/>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title=""/>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激发学生的学习兴趣</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title=""/>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通过引入生动有趣的案例、组织丰富多样的教学活动等方式，激发学生的学习兴趣，提高学生的学习积极性。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title=""/>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创设良好课堂氛围</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title=""/>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title=""/>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title=""/>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设计具有挑战性的任务</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title=""/>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教师应该根据学生的实际水平和兴趣爱好，设计具有挑战性的任务，激发学生的探究欲望和学习动力。</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AutoShape 6" title=""/>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title=""/>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title=""/>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鼓励学生小组合作</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title=""/>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通过小组合作的方式，引导学生积极参与课堂活动，相互协作、共同探究，培养学生的团队合作精神和自主学习能力。</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title=""/>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title=""/>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title=""/>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提供展示和交流的机会</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title=""/>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教师应该为学生提供展示和交流的机会，让学生有机会展示自己的学习成果和思路，增强学生的自信心和表达能力。</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4" name="Group 14" title=""/>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引导学生积极参与课堂活动</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https://d.book118.com/677062041033006054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D5E9E"/>
      </a:dk1>
      <a:lt1>
        <a:srgbClr val="FFFFFF"/>
      </a:lt1>
      <a:dk2>
        <a:srgbClr val="000000"/>
      </a:dk2>
      <a:lt2>
        <a:srgbClr val="FFFFFF"/>
      </a:lt2>
      <a:accent1>
        <a:srgbClr val="0D5E9E"/>
      </a:accent1>
      <a:accent2>
        <a:srgbClr val="81A1BA"/>
      </a:accent2>
      <a:accent3>
        <a:srgbClr val="639CD6"/>
      </a:accent3>
      <a:accent4>
        <a:srgbClr val="6EB7F0"/>
      </a:accent4>
      <a:accent5>
        <a:srgbClr val="FAD978"/>
      </a:accent5>
      <a:accent6>
        <a:srgbClr val="75D4B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2024-09-28T09:55:57.326</cp:lastPrinted>
  <dcterms:created xsi:type="dcterms:W3CDTF">2024-09-28T01:55:57Z</dcterms:created>
  <dcterms:modified xsi:type="dcterms:W3CDTF">2024-09-28T01:55:59Z</dcterms:modified>
</cp:coreProperties>
</file>