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94627-1563-4D73-97AC-F79612C06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8227E-4DCD-475C-992E-F67CBF38A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8FD08-E9B4-467D-8D79-27639F33D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0E39A8-7905-41EE-AA97-D1B96140A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9E9F27-047B-4EBB-93FE-213189CE5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424C2F-E5D7-458D-BA77-8F12D9372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7B2ED6-8B2A-4950-A757-502FE41A6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612284-D107-42BD-8ADB-ED5DF82F7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7A3AA5-AD6A-4438-9593-503A798A1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014DA-AA0E-468D-B231-38723C64E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CBF1C-09ED-406A-BF57-8DCDBD31B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04056145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设立城市供应链服务公司评价分析报告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城市供应链服务公司概述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城市供应链市场现状及需求分析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公司设立过程及合规性分析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运营能力及服务质量评价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财务状况与盈利能力评估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社会责任履行情况介绍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城市供应链服务公司概述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涵盖城市物流配送、仓储管理、供应链金融等多元化服务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公司地址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位于XX市XX区，交通便利，物流资源丰富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注册资本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XX亿元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公司名称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XX城市供应链服务有限公司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公司背景与基本信息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城市物流配送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提供高效、准时的城市内物流配送服务，满足各类客户需求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拥有先进的仓储设施和管理系统，提供安全、便捷的货物存储和管理服务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供应链金融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基于供应链业务场景，提供融资、结算等一站式金融服务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定制化解决方案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根据客户需求，提供定制化的供应链解决方案，助力客户提升竞争力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服务范围与核心业务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公司设有董事会、总经理、业务部门、技术部门、财务部门等，管理架构清晰，职责明确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公司拥有一支专业、高效的团队，具备丰富的行业经验和专业技能，能够为客户提供优质的服务和支持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团队介绍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组织架构与团队介绍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专注于城市供应链服务领域，致力于为客户提供高效、便捷、安全的供应链解决方案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公司拥有丰富的物流资源和先进的物流技术，具备强大的物流配送能力和仓储管理能力；同时，公司注重客户需求和体验，能够为客户提供定制化的服务和解决方案，赢得了广泛的客户认可和市场份额。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406" r="22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市场定位及竞争优势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城市供应链市场现状及需求分析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926" b="129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城市供应链市场概述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城市供应链定义与范围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城市供应链是指在城市范围内，涉及商品从生产到消费全过程的物流、信息流、资金流等环节的整合与优化。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随着城市化进程的加速和消费升级，城市供应链市场规模持续扩大，增长速度较快。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市场结构特点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城市供应链市场涉及多个行业和领域，包括生产制造、商贸流通、物流配送等，具有复杂性和多样性。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城市供应链服务客户需求主要包括仓储管理、运输配送、采购执行、供应链金融等多元化服务。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客户对供应链服务的时效性、安全性、便捷性等方面要求较高，同时注重成本控制和服务质量。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客户行业分布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城市供应链服务客户广泛分布于各个行业，如电商、快消品、医药等，不同行业客户需求存在差异。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客户需求特点分析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传统物流企业在仓储、运输等方面具有优势，电商平台在信息流整合和大数据分析方面具有优势，供应链金融公司则为客户提供资金流服务。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城市供应链服务市场竞争激烈，参与者众多，包括传统物流企业、电商平台、供应链金融公司等。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市场份额与集中度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各参与者在市场中的份额和集中度因地区、行业等因素而异，但总体来看市场集中度逐渐提高。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958" r="14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458" r="1245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78891" y="1977866"/>
            <a:ext cx="3694081" cy="3705321"/>
            <a:chOff x="4078891" y="1977866"/>
            <a:chExt cx="3694081" cy="3705321"/>
          </a:xfrm>
        </p:grpSpPr>
        <p:sp>
          <p:nvSpPr>
            <p:cNvPr id="3" name="Freeform 3"/>
            <p:cNvSpPr/>
            <p:nvPr/>
          </p:nvSpPr>
          <p:spPr>
            <a:xfrm>
              <a:off x="5357622" y="1977866"/>
              <a:ext cx="2415350" cy="2409920"/>
            </a:xfrm>
            <a:custGeom>
              <a:rect l="l" t="t" r="r" b="b"/>
              <a:pathLst>
                <a:path w="188" h="188">
                  <a:moveTo>
                    <a:pt x="27" y="27"/>
                  </a:moveTo>
                  <a:cubicBezTo>
                    <a:pt x="0" y="54"/>
                    <a:pt x="8" y="106"/>
                    <a:pt x="45" y="143"/>
                  </a:cubicBezTo>
                  <a:cubicBezTo>
                    <a:pt x="81" y="180"/>
                    <a:pt x="134" y="188"/>
                    <a:pt x="161" y="161"/>
                  </a:cubicBezTo>
                  <a:cubicBezTo>
                    <a:pt x="188" y="133"/>
                    <a:pt x="180" y="81"/>
                    <a:pt x="144" y="44"/>
                  </a:cubicBezTo>
                  <a:cubicBezTo>
                    <a:pt x="107" y="7"/>
                    <a:pt x="54" y="0"/>
                    <a:pt x="27" y="27"/>
                  </a:cubicBezTo>
                  <a:close/>
                  <a:moveTo>
                    <a:pt x="136" y="154"/>
                  </a:moveTo>
                  <a:cubicBezTo>
                    <a:pt x="114" y="176"/>
                    <a:pt x="74" y="169"/>
                    <a:pt x="45" y="141"/>
                  </a:cubicBezTo>
                  <a:cubicBezTo>
                    <a:pt x="16" y="112"/>
                    <a:pt x="10" y="71"/>
                    <a:pt x="31" y="50"/>
                  </a:cubicBezTo>
                  <a:cubicBezTo>
                    <a:pt x="53" y="29"/>
                    <a:pt x="93" y="35"/>
                    <a:pt x="122" y="64"/>
                  </a:cubicBezTo>
                  <a:cubicBezTo>
                    <a:pt x="151" y="92"/>
                    <a:pt x="157" y="133"/>
                    <a:pt x="136" y="15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840891" y="3678460"/>
              <a:ext cx="2566702" cy="2004727"/>
            </a:xfrm>
            <a:custGeom>
              <a:rect l="l" t="t" r="r" b="b"/>
              <a:pathLst>
                <a:path w="200" h="156">
                  <a:moveTo>
                    <a:pt x="193" y="61"/>
                  </a:moveTo>
                  <a:cubicBezTo>
                    <a:pt x="186" y="23"/>
                    <a:pt x="139" y="0"/>
                    <a:pt x="88" y="9"/>
                  </a:cubicBezTo>
                  <a:cubicBezTo>
                    <a:pt x="36" y="18"/>
                    <a:pt x="0" y="57"/>
                    <a:pt x="7" y="95"/>
                  </a:cubicBezTo>
                  <a:cubicBezTo>
                    <a:pt x="14" y="133"/>
                    <a:pt x="61" y="156"/>
                    <a:pt x="113" y="147"/>
                  </a:cubicBezTo>
                  <a:cubicBezTo>
                    <a:pt x="164" y="138"/>
                    <a:pt x="200" y="99"/>
                    <a:pt x="193" y="61"/>
                  </a:cubicBezTo>
                  <a:close/>
                  <a:moveTo>
                    <a:pt x="27" y="78"/>
                  </a:moveTo>
                  <a:cubicBezTo>
                    <a:pt x="22" y="48"/>
                    <a:pt x="50" y="18"/>
                    <a:pt x="90" y="11"/>
                  </a:cubicBezTo>
                  <a:cubicBezTo>
                    <a:pt x="130" y="4"/>
                    <a:pt x="167" y="22"/>
                    <a:pt x="172" y="51"/>
                  </a:cubicBezTo>
                  <a:cubicBezTo>
                    <a:pt x="177" y="81"/>
                    <a:pt x="149" y="111"/>
                    <a:pt x="109" y="118"/>
                  </a:cubicBezTo>
                  <a:cubicBezTo>
                    <a:pt x="69" y="125"/>
                    <a:pt x="32" y="107"/>
                    <a:pt x="27" y="7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4078891" y="2296668"/>
              <a:ext cx="1961483" cy="2545080"/>
            </a:xfrm>
            <a:custGeom>
              <a:rect l="l" t="t" r="r" b="b"/>
              <a:pathLst>
                <a:path w="153" h="198">
                  <a:moveTo>
                    <a:pt x="63" y="193"/>
                  </a:moveTo>
                  <a:cubicBezTo>
                    <a:pt x="101" y="198"/>
                    <a:pt x="138" y="161"/>
                    <a:pt x="146" y="109"/>
                  </a:cubicBezTo>
                  <a:cubicBezTo>
                    <a:pt x="153" y="57"/>
                    <a:pt x="128" y="11"/>
                    <a:pt x="90" y="5"/>
                  </a:cubicBezTo>
                  <a:cubicBezTo>
                    <a:pt x="51" y="0"/>
                    <a:pt x="14" y="37"/>
                    <a:pt x="7" y="89"/>
                  </a:cubicBezTo>
                  <a:cubicBezTo>
                    <a:pt x="0" y="141"/>
                    <a:pt x="25" y="187"/>
                    <a:pt x="63" y="193"/>
                  </a:cubicBezTo>
                  <a:close/>
                  <a:moveTo>
                    <a:pt x="100" y="30"/>
                  </a:moveTo>
                  <a:cubicBezTo>
                    <a:pt x="129" y="34"/>
                    <a:pt x="149" y="70"/>
                    <a:pt x="143" y="110"/>
                  </a:cubicBezTo>
                  <a:cubicBezTo>
                    <a:pt x="137" y="151"/>
                    <a:pt x="109" y="180"/>
                    <a:pt x="79" y="176"/>
                  </a:cubicBezTo>
                  <a:cubicBezTo>
                    <a:pt x="49" y="171"/>
                    <a:pt x="29" y="135"/>
                    <a:pt x="35" y="95"/>
                  </a:cubicBezTo>
                  <a:cubicBezTo>
                    <a:pt x="41" y="55"/>
                    <a:pt x="70" y="25"/>
                    <a:pt x="100" y="3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862351" y="4407027"/>
              <a:ext cx="523684" cy="547497"/>
            </a:xfrm>
            <a:custGeom>
              <a:rect l="l" t="t" r="r" b="b"/>
              <a:pathLst>
                <a:path w="485" h="507">
                  <a:moveTo>
                    <a:pt x="161" y="500"/>
                  </a:moveTo>
                  <a:cubicBezTo>
                    <a:pt x="133" y="483"/>
                    <a:pt x="23" y="368"/>
                    <a:pt x="7" y="338"/>
                  </a:cubicBezTo>
                  <a:cubicBezTo>
                    <a:pt x="2" y="329"/>
                    <a:pt x="0" y="318"/>
                    <a:pt x="2" y="308"/>
                  </a:cubicBezTo>
                  <a:cubicBezTo>
                    <a:pt x="3" y="298"/>
                    <a:pt x="7" y="288"/>
                    <a:pt x="15" y="280"/>
                  </a:cubicBezTo>
                  <a:cubicBezTo>
                    <a:pt x="254" y="30"/>
                    <a:pt x="254" y="30"/>
                    <a:pt x="254" y="30"/>
                  </a:cubicBezTo>
                  <a:cubicBezTo>
                    <a:pt x="265" y="18"/>
                    <a:pt x="279" y="11"/>
                    <a:pt x="295" y="9"/>
                  </a:cubicBezTo>
                  <a:cubicBezTo>
                    <a:pt x="364" y="2"/>
                    <a:pt x="364" y="2"/>
                    <a:pt x="364" y="2"/>
                  </a:cubicBezTo>
                  <a:cubicBezTo>
                    <a:pt x="385" y="0"/>
                    <a:pt x="404" y="7"/>
                    <a:pt x="420" y="22"/>
                  </a:cubicBezTo>
                  <a:cubicBezTo>
                    <a:pt x="463" y="68"/>
                    <a:pt x="463" y="68"/>
                    <a:pt x="463" y="68"/>
                  </a:cubicBezTo>
                  <a:cubicBezTo>
                    <a:pt x="478" y="84"/>
                    <a:pt x="485" y="104"/>
                    <a:pt x="482" y="126"/>
                  </a:cubicBezTo>
                  <a:cubicBezTo>
                    <a:pt x="475" y="198"/>
                    <a:pt x="475" y="198"/>
                    <a:pt x="475" y="198"/>
                  </a:cubicBezTo>
                  <a:cubicBezTo>
                    <a:pt x="474" y="215"/>
                    <a:pt x="467" y="229"/>
                    <a:pt x="456" y="241"/>
                  </a:cubicBezTo>
                  <a:cubicBezTo>
                    <a:pt x="217" y="492"/>
                    <a:pt x="217" y="492"/>
                    <a:pt x="217" y="492"/>
                  </a:cubicBezTo>
                  <a:cubicBezTo>
                    <a:pt x="209" y="500"/>
                    <a:pt x="200" y="504"/>
                    <a:pt x="190" y="506"/>
                  </a:cubicBezTo>
                  <a:cubicBezTo>
                    <a:pt x="181" y="507"/>
                    <a:pt x="170" y="505"/>
                    <a:pt x="161" y="500"/>
                  </a:cubicBezTo>
                  <a:close/>
                  <a:moveTo>
                    <a:pt x="376" y="65"/>
                  </a:moveTo>
                  <a:cubicBezTo>
                    <a:pt x="351" y="65"/>
                    <a:pt x="330" y="87"/>
                    <a:pt x="330" y="113"/>
                  </a:cubicBezTo>
                  <a:cubicBezTo>
                    <a:pt x="330" y="140"/>
                    <a:pt x="351" y="161"/>
                    <a:pt x="376" y="161"/>
                  </a:cubicBezTo>
                  <a:cubicBezTo>
                    <a:pt x="402" y="161"/>
                    <a:pt x="422" y="140"/>
                    <a:pt x="422" y="113"/>
                  </a:cubicBezTo>
                  <a:cubicBezTo>
                    <a:pt x="422" y="87"/>
                    <a:pt x="402" y="65"/>
                    <a:pt x="376" y="6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891754" y="3332512"/>
              <a:ext cx="557689" cy="445579"/>
            </a:xfrm>
            <a:custGeom>
              <a:rect l="l" t="t" r="r" b="b"/>
              <a:pathLst>
                <a:path w="516" h="412">
                  <a:moveTo>
                    <a:pt x="172" y="348"/>
                  </a:moveTo>
                  <a:cubicBezTo>
                    <a:pt x="22" y="348"/>
                    <a:pt x="22" y="348"/>
                    <a:pt x="22" y="348"/>
                  </a:cubicBezTo>
                  <a:cubicBezTo>
                    <a:pt x="10" y="348"/>
                    <a:pt x="0" y="338"/>
                    <a:pt x="0" y="326"/>
                  </a:cubicBezTo>
                  <a:cubicBezTo>
                    <a:pt x="0" y="296"/>
                    <a:pt x="0" y="296"/>
                    <a:pt x="0" y="296"/>
                  </a:cubicBezTo>
                  <a:cubicBezTo>
                    <a:pt x="0" y="284"/>
                    <a:pt x="10" y="274"/>
                    <a:pt x="22" y="274"/>
                  </a:cubicBezTo>
                  <a:cubicBezTo>
                    <a:pt x="142" y="274"/>
                    <a:pt x="142" y="274"/>
                    <a:pt x="142" y="274"/>
                  </a:cubicBezTo>
                  <a:cubicBezTo>
                    <a:pt x="147" y="301"/>
                    <a:pt x="158" y="326"/>
                    <a:pt x="172" y="348"/>
                  </a:cubicBezTo>
                  <a:close/>
                  <a:moveTo>
                    <a:pt x="349" y="160"/>
                  </a:moveTo>
                  <a:cubicBezTo>
                    <a:pt x="349" y="216"/>
                    <a:pt x="349" y="216"/>
                    <a:pt x="349" y="216"/>
                  </a:cubicBezTo>
                  <a:cubicBezTo>
                    <a:pt x="367" y="217"/>
                    <a:pt x="381" y="219"/>
                    <a:pt x="391" y="221"/>
                  </a:cubicBezTo>
                  <a:cubicBezTo>
                    <a:pt x="402" y="224"/>
                    <a:pt x="411" y="229"/>
                    <a:pt x="417" y="237"/>
                  </a:cubicBezTo>
                  <a:cubicBezTo>
                    <a:pt x="424" y="245"/>
                    <a:pt x="427" y="257"/>
                    <a:pt x="427" y="273"/>
                  </a:cubicBezTo>
                  <a:cubicBezTo>
                    <a:pt x="427" y="289"/>
                    <a:pt x="425" y="302"/>
                    <a:pt x="420" y="311"/>
                  </a:cubicBezTo>
                  <a:cubicBezTo>
                    <a:pt x="415" y="321"/>
                    <a:pt x="408" y="327"/>
                    <a:pt x="398" y="331"/>
                  </a:cubicBezTo>
                  <a:cubicBezTo>
                    <a:pt x="388" y="335"/>
                    <a:pt x="374" y="338"/>
                    <a:pt x="356" y="338"/>
                  </a:cubicBezTo>
                  <a:cubicBezTo>
                    <a:pt x="349" y="338"/>
                    <a:pt x="349" y="338"/>
                    <a:pt x="349" y="338"/>
                  </a:cubicBezTo>
                  <a:cubicBezTo>
                    <a:pt x="349" y="360"/>
                    <a:pt x="349" y="360"/>
                    <a:pt x="349" y="360"/>
                  </a:cubicBezTo>
                  <a:cubicBezTo>
                    <a:pt x="327" y="360"/>
                    <a:pt x="327" y="360"/>
                    <a:pt x="327" y="360"/>
                  </a:cubicBezTo>
                  <a:cubicBezTo>
                    <a:pt x="327" y="338"/>
                    <a:pt x="327" y="338"/>
                    <a:pt x="327" y="338"/>
                  </a:cubicBezTo>
                  <a:cubicBezTo>
                    <a:pt x="315" y="338"/>
                    <a:pt x="304" y="337"/>
                    <a:pt x="295" y="336"/>
                  </a:cubicBezTo>
                  <a:cubicBezTo>
                    <a:pt x="286" y="334"/>
                    <a:pt x="278" y="331"/>
                    <a:pt x="271" y="326"/>
                  </a:cubicBezTo>
                  <a:cubicBezTo>
                    <a:pt x="264" y="322"/>
                    <a:pt x="259" y="316"/>
                    <a:pt x="255" y="307"/>
                  </a:cubicBezTo>
                  <a:cubicBezTo>
                    <a:pt x="251" y="299"/>
                    <a:pt x="249" y="289"/>
                    <a:pt x="249" y="278"/>
                  </a:cubicBezTo>
                  <a:cubicBezTo>
                    <a:pt x="249" y="270"/>
                    <a:pt x="249" y="270"/>
                    <a:pt x="249" y="270"/>
                  </a:cubicBezTo>
                  <a:cubicBezTo>
                    <a:pt x="285" y="270"/>
                    <a:pt x="285" y="270"/>
                    <a:pt x="285" y="270"/>
                  </a:cubicBezTo>
                  <a:cubicBezTo>
                    <a:pt x="285" y="279"/>
                    <a:pt x="285" y="286"/>
                    <a:pt x="287" y="291"/>
                  </a:cubicBezTo>
                  <a:cubicBezTo>
                    <a:pt x="288" y="296"/>
                    <a:pt x="291" y="299"/>
                    <a:pt x="294" y="301"/>
                  </a:cubicBezTo>
                  <a:cubicBezTo>
                    <a:pt x="297" y="304"/>
                    <a:pt x="301" y="305"/>
                    <a:pt x="305" y="306"/>
                  </a:cubicBezTo>
                  <a:cubicBezTo>
                    <a:pt x="309" y="306"/>
                    <a:pt x="316" y="307"/>
                    <a:pt x="327" y="308"/>
                  </a:cubicBezTo>
                  <a:cubicBezTo>
                    <a:pt x="327" y="246"/>
                    <a:pt x="327" y="246"/>
                    <a:pt x="327" y="246"/>
                  </a:cubicBezTo>
                  <a:cubicBezTo>
                    <a:pt x="313" y="245"/>
                    <a:pt x="302" y="244"/>
                    <a:pt x="294" y="243"/>
                  </a:cubicBezTo>
                  <a:cubicBezTo>
                    <a:pt x="286" y="241"/>
                    <a:pt x="278" y="239"/>
                    <a:pt x="272" y="235"/>
                  </a:cubicBezTo>
                  <a:cubicBezTo>
                    <a:pt x="265" y="231"/>
                    <a:pt x="260" y="225"/>
                    <a:pt x="257" y="217"/>
                  </a:cubicBezTo>
                  <a:cubicBezTo>
                    <a:pt x="253" y="210"/>
                    <a:pt x="251" y="199"/>
                    <a:pt x="251" y="187"/>
                  </a:cubicBezTo>
                  <a:cubicBezTo>
                    <a:pt x="251" y="171"/>
                    <a:pt x="255" y="159"/>
                    <a:pt x="261" y="150"/>
                  </a:cubicBezTo>
                  <a:cubicBezTo>
                    <a:pt x="267" y="142"/>
                    <a:pt x="276" y="136"/>
                    <a:pt x="286" y="133"/>
                  </a:cubicBezTo>
                  <a:cubicBezTo>
                    <a:pt x="297" y="130"/>
                    <a:pt x="311" y="129"/>
                    <a:pt x="327" y="129"/>
                  </a:cubicBezTo>
                  <a:cubicBezTo>
                    <a:pt x="327" y="109"/>
                    <a:pt x="327" y="109"/>
                    <a:pt x="327" y="109"/>
                  </a:cubicBezTo>
                  <a:cubicBezTo>
                    <a:pt x="349" y="109"/>
                    <a:pt x="349" y="109"/>
                    <a:pt x="349" y="109"/>
                  </a:cubicBezTo>
                  <a:cubicBezTo>
                    <a:pt x="349" y="129"/>
                    <a:pt x="349" y="129"/>
                    <a:pt x="349" y="129"/>
                  </a:cubicBezTo>
                  <a:cubicBezTo>
                    <a:pt x="367" y="129"/>
                    <a:pt x="381" y="131"/>
                    <a:pt x="391" y="134"/>
                  </a:cubicBezTo>
                  <a:cubicBezTo>
                    <a:pt x="401" y="137"/>
                    <a:pt x="409" y="142"/>
                    <a:pt x="414" y="151"/>
                  </a:cubicBezTo>
                  <a:cubicBezTo>
                    <a:pt x="420" y="160"/>
                    <a:pt x="422" y="172"/>
                    <a:pt x="422" y="190"/>
                  </a:cubicBezTo>
                  <a:cubicBezTo>
                    <a:pt x="387" y="190"/>
                    <a:pt x="387" y="190"/>
                    <a:pt x="387" y="190"/>
                  </a:cubicBezTo>
                  <a:cubicBezTo>
                    <a:pt x="387" y="189"/>
                    <a:pt x="387" y="187"/>
                    <a:pt x="387" y="186"/>
                  </a:cubicBezTo>
                  <a:cubicBezTo>
                    <a:pt x="387" y="175"/>
                    <a:pt x="385" y="169"/>
                    <a:pt x="380" y="165"/>
                  </a:cubicBezTo>
                  <a:cubicBezTo>
                    <a:pt x="376" y="162"/>
                    <a:pt x="369" y="160"/>
                    <a:pt x="358" y="160"/>
                  </a:cubicBezTo>
                  <a:cubicBezTo>
                    <a:pt x="349" y="160"/>
                    <a:pt x="349" y="160"/>
                    <a:pt x="349" y="160"/>
                  </a:cubicBezTo>
                  <a:close/>
                  <a:moveTo>
                    <a:pt x="327" y="160"/>
                  </a:moveTo>
                  <a:cubicBezTo>
                    <a:pt x="321" y="160"/>
                    <a:pt x="321" y="160"/>
                    <a:pt x="321" y="160"/>
                  </a:cubicBezTo>
                  <a:cubicBezTo>
                    <a:pt x="313" y="160"/>
                    <a:pt x="307" y="161"/>
                    <a:pt x="302" y="162"/>
                  </a:cubicBezTo>
                  <a:cubicBezTo>
                    <a:pt x="298" y="163"/>
                    <a:pt x="294" y="165"/>
                    <a:pt x="291" y="169"/>
                  </a:cubicBezTo>
                  <a:cubicBezTo>
                    <a:pt x="289" y="172"/>
                    <a:pt x="287" y="178"/>
                    <a:pt x="287" y="186"/>
                  </a:cubicBezTo>
                  <a:cubicBezTo>
                    <a:pt x="287" y="197"/>
                    <a:pt x="291" y="205"/>
                    <a:pt x="297" y="209"/>
                  </a:cubicBezTo>
                  <a:cubicBezTo>
                    <a:pt x="304" y="213"/>
                    <a:pt x="314" y="216"/>
                    <a:pt x="327" y="216"/>
                  </a:cubicBezTo>
                  <a:cubicBezTo>
                    <a:pt x="327" y="160"/>
                    <a:pt x="327" y="160"/>
                    <a:pt x="327" y="160"/>
                  </a:cubicBezTo>
                  <a:close/>
                  <a:moveTo>
                    <a:pt x="349" y="246"/>
                  </a:moveTo>
                  <a:cubicBezTo>
                    <a:pt x="349" y="308"/>
                    <a:pt x="349" y="308"/>
                    <a:pt x="349" y="308"/>
                  </a:cubicBezTo>
                  <a:cubicBezTo>
                    <a:pt x="356" y="308"/>
                    <a:pt x="356" y="308"/>
                    <a:pt x="356" y="308"/>
                  </a:cubicBezTo>
                  <a:cubicBezTo>
                    <a:pt x="368" y="308"/>
                    <a:pt x="377" y="305"/>
                    <a:pt x="383" y="301"/>
                  </a:cubicBezTo>
                  <a:cubicBezTo>
                    <a:pt x="388" y="297"/>
                    <a:pt x="391" y="289"/>
                    <a:pt x="391" y="277"/>
                  </a:cubicBezTo>
                  <a:cubicBezTo>
                    <a:pt x="391" y="268"/>
                    <a:pt x="390" y="262"/>
                    <a:pt x="386" y="257"/>
                  </a:cubicBezTo>
                  <a:cubicBezTo>
                    <a:pt x="383" y="253"/>
                    <a:pt x="379" y="250"/>
                    <a:pt x="374" y="249"/>
                  </a:cubicBezTo>
                  <a:cubicBezTo>
                    <a:pt x="369" y="248"/>
                    <a:pt x="361" y="247"/>
                    <a:pt x="349" y="246"/>
                  </a:cubicBezTo>
                  <a:close/>
                  <a:moveTo>
                    <a:pt x="338" y="382"/>
                  </a:moveTo>
                  <a:cubicBezTo>
                    <a:pt x="379" y="382"/>
                    <a:pt x="415" y="365"/>
                    <a:pt x="442" y="339"/>
                  </a:cubicBezTo>
                  <a:cubicBezTo>
                    <a:pt x="469" y="312"/>
                    <a:pt x="485" y="275"/>
                    <a:pt x="485" y="235"/>
                  </a:cubicBezTo>
                  <a:cubicBezTo>
                    <a:pt x="485" y="194"/>
                    <a:pt x="469" y="157"/>
                    <a:pt x="442" y="131"/>
                  </a:cubicBezTo>
                  <a:cubicBezTo>
                    <a:pt x="415" y="104"/>
                    <a:pt x="379" y="88"/>
                    <a:pt x="338" y="88"/>
                  </a:cubicBezTo>
                  <a:cubicBezTo>
                    <a:pt x="298" y="88"/>
                    <a:pt x="261" y="104"/>
                    <a:pt x="234" y="131"/>
                  </a:cubicBezTo>
                  <a:cubicBezTo>
                    <a:pt x="208" y="157"/>
                    <a:pt x="191" y="194"/>
                    <a:pt x="191" y="235"/>
                  </a:cubicBezTo>
                  <a:cubicBezTo>
                    <a:pt x="191" y="275"/>
                    <a:pt x="208" y="312"/>
                    <a:pt x="234" y="339"/>
                  </a:cubicBezTo>
                  <a:cubicBezTo>
                    <a:pt x="261" y="365"/>
                    <a:pt x="298" y="382"/>
                    <a:pt x="338" y="382"/>
                  </a:cubicBezTo>
                  <a:close/>
                  <a:moveTo>
                    <a:pt x="464" y="360"/>
                  </a:moveTo>
                  <a:cubicBezTo>
                    <a:pt x="496" y="328"/>
                    <a:pt x="516" y="284"/>
                    <a:pt x="516" y="235"/>
                  </a:cubicBezTo>
                  <a:cubicBezTo>
                    <a:pt x="516" y="186"/>
                    <a:pt x="496" y="141"/>
                    <a:pt x="464" y="109"/>
                  </a:cubicBezTo>
                  <a:cubicBezTo>
                    <a:pt x="432" y="77"/>
                    <a:pt x="387" y="57"/>
                    <a:pt x="338" y="57"/>
                  </a:cubicBezTo>
                  <a:cubicBezTo>
                    <a:pt x="289" y="57"/>
                    <a:pt x="245" y="77"/>
                    <a:pt x="213" y="109"/>
                  </a:cubicBezTo>
                  <a:cubicBezTo>
                    <a:pt x="181" y="141"/>
                    <a:pt x="161" y="186"/>
                    <a:pt x="161" y="235"/>
                  </a:cubicBezTo>
                  <a:cubicBezTo>
                    <a:pt x="161" y="284"/>
                    <a:pt x="181" y="328"/>
                    <a:pt x="213" y="360"/>
                  </a:cubicBezTo>
                  <a:cubicBezTo>
                    <a:pt x="245" y="392"/>
                    <a:pt x="289" y="412"/>
                    <a:pt x="338" y="412"/>
                  </a:cubicBezTo>
                  <a:cubicBezTo>
                    <a:pt x="387" y="412"/>
                    <a:pt x="432" y="392"/>
                    <a:pt x="464" y="360"/>
                  </a:cubicBezTo>
                  <a:close/>
                  <a:moveTo>
                    <a:pt x="219" y="73"/>
                  </a:moveTo>
                  <a:cubicBezTo>
                    <a:pt x="22" y="73"/>
                    <a:pt x="22" y="73"/>
                    <a:pt x="22" y="73"/>
                  </a:cubicBezTo>
                  <a:cubicBezTo>
                    <a:pt x="10" y="73"/>
                    <a:pt x="0" y="63"/>
                    <a:pt x="0" y="51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0" y="10"/>
                    <a:pt x="10" y="0"/>
                    <a:pt x="22" y="0"/>
                  </a:cubicBezTo>
                  <a:cubicBezTo>
                    <a:pt x="322" y="0"/>
                    <a:pt x="322" y="0"/>
                    <a:pt x="322" y="0"/>
                  </a:cubicBezTo>
                  <a:cubicBezTo>
                    <a:pt x="334" y="0"/>
                    <a:pt x="344" y="10"/>
                    <a:pt x="344" y="22"/>
                  </a:cubicBezTo>
                  <a:cubicBezTo>
                    <a:pt x="344" y="34"/>
                    <a:pt x="344" y="34"/>
                    <a:pt x="344" y="34"/>
                  </a:cubicBezTo>
                  <a:cubicBezTo>
                    <a:pt x="342" y="34"/>
                    <a:pt x="340" y="34"/>
                    <a:pt x="338" y="34"/>
                  </a:cubicBezTo>
                  <a:cubicBezTo>
                    <a:pt x="294" y="34"/>
                    <a:pt x="253" y="49"/>
                    <a:pt x="219" y="73"/>
                  </a:cubicBezTo>
                  <a:close/>
                  <a:moveTo>
                    <a:pt x="150" y="165"/>
                  </a:moveTo>
                  <a:cubicBezTo>
                    <a:pt x="22" y="165"/>
                    <a:pt x="22" y="165"/>
                    <a:pt x="22" y="165"/>
                  </a:cubicBezTo>
                  <a:cubicBezTo>
                    <a:pt x="10" y="165"/>
                    <a:pt x="0" y="155"/>
                    <a:pt x="0" y="143"/>
                  </a:cubicBezTo>
                  <a:cubicBezTo>
                    <a:pt x="0" y="113"/>
                    <a:pt x="0" y="113"/>
                    <a:pt x="0" y="113"/>
                  </a:cubicBezTo>
                  <a:cubicBezTo>
                    <a:pt x="0" y="101"/>
                    <a:pt x="10" y="91"/>
                    <a:pt x="22" y="91"/>
                  </a:cubicBezTo>
                  <a:cubicBezTo>
                    <a:pt x="198" y="91"/>
                    <a:pt x="198" y="91"/>
                    <a:pt x="198" y="91"/>
                  </a:cubicBezTo>
                  <a:cubicBezTo>
                    <a:pt x="177" y="112"/>
                    <a:pt x="161" y="137"/>
                    <a:pt x="150" y="165"/>
                  </a:cubicBezTo>
                  <a:close/>
                  <a:moveTo>
                    <a:pt x="139" y="256"/>
                  </a:moveTo>
                  <a:cubicBezTo>
                    <a:pt x="22" y="256"/>
                    <a:pt x="22" y="256"/>
                    <a:pt x="22" y="256"/>
                  </a:cubicBezTo>
                  <a:cubicBezTo>
                    <a:pt x="10" y="256"/>
                    <a:pt x="0" y="246"/>
                    <a:pt x="0" y="234"/>
                  </a:cubicBezTo>
                  <a:cubicBezTo>
                    <a:pt x="0" y="205"/>
                    <a:pt x="0" y="205"/>
                    <a:pt x="0" y="205"/>
                  </a:cubicBezTo>
                  <a:cubicBezTo>
                    <a:pt x="0" y="193"/>
                    <a:pt x="10" y="183"/>
                    <a:pt x="22" y="183"/>
                  </a:cubicBezTo>
                  <a:cubicBezTo>
                    <a:pt x="144" y="183"/>
                    <a:pt x="144" y="183"/>
                    <a:pt x="144" y="183"/>
                  </a:cubicBezTo>
                  <a:cubicBezTo>
                    <a:pt x="140" y="199"/>
                    <a:pt x="138" y="217"/>
                    <a:pt x="138" y="235"/>
                  </a:cubicBezTo>
                  <a:cubicBezTo>
                    <a:pt x="138" y="242"/>
                    <a:pt x="138" y="249"/>
                    <a:pt x="139" y="25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249258" y="3015710"/>
              <a:ext cx="496538" cy="409956"/>
            </a:xfrm>
            <a:custGeom>
              <a:rect l="l" t="t" r="r" b="b"/>
              <a:pathLst>
                <a:path w="505" h="417">
                  <a:moveTo>
                    <a:pt x="368" y="285"/>
                  </a:moveTo>
                  <a:cubicBezTo>
                    <a:pt x="426" y="288"/>
                    <a:pt x="448" y="325"/>
                    <a:pt x="485" y="364"/>
                  </a:cubicBezTo>
                  <a:cubicBezTo>
                    <a:pt x="486" y="336"/>
                    <a:pt x="486" y="310"/>
                    <a:pt x="480" y="282"/>
                  </a:cubicBezTo>
                  <a:cubicBezTo>
                    <a:pt x="481" y="282"/>
                    <a:pt x="481" y="282"/>
                    <a:pt x="481" y="282"/>
                  </a:cubicBezTo>
                  <a:cubicBezTo>
                    <a:pt x="494" y="282"/>
                    <a:pt x="505" y="270"/>
                    <a:pt x="505" y="256"/>
                  </a:cubicBezTo>
                  <a:cubicBezTo>
                    <a:pt x="505" y="200"/>
                    <a:pt x="505" y="82"/>
                    <a:pt x="505" y="26"/>
                  </a:cubicBezTo>
                  <a:cubicBezTo>
                    <a:pt x="505" y="12"/>
                    <a:pt x="494" y="0"/>
                    <a:pt x="481" y="0"/>
                  </a:cubicBezTo>
                  <a:cubicBezTo>
                    <a:pt x="381" y="0"/>
                    <a:pt x="281" y="0"/>
                    <a:pt x="181" y="0"/>
                  </a:cubicBezTo>
                  <a:cubicBezTo>
                    <a:pt x="168" y="0"/>
                    <a:pt x="157" y="12"/>
                    <a:pt x="157" y="26"/>
                  </a:cubicBezTo>
                  <a:cubicBezTo>
                    <a:pt x="157" y="32"/>
                    <a:pt x="157" y="32"/>
                    <a:pt x="157" y="32"/>
                  </a:cubicBezTo>
                  <a:cubicBezTo>
                    <a:pt x="328" y="32"/>
                    <a:pt x="328" y="32"/>
                    <a:pt x="328" y="32"/>
                  </a:cubicBezTo>
                  <a:cubicBezTo>
                    <a:pt x="348" y="32"/>
                    <a:pt x="364" y="47"/>
                    <a:pt x="367" y="67"/>
                  </a:cubicBezTo>
                  <a:cubicBezTo>
                    <a:pt x="368" y="67"/>
                    <a:pt x="368" y="67"/>
                    <a:pt x="368" y="67"/>
                  </a:cubicBezTo>
                  <a:cubicBezTo>
                    <a:pt x="447" y="67"/>
                    <a:pt x="447" y="67"/>
                    <a:pt x="447" y="67"/>
                  </a:cubicBezTo>
                  <a:cubicBezTo>
                    <a:pt x="452" y="67"/>
                    <a:pt x="456" y="72"/>
                    <a:pt x="456" y="78"/>
                  </a:cubicBezTo>
                  <a:cubicBezTo>
                    <a:pt x="456" y="78"/>
                    <a:pt x="456" y="78"/>
                    <a:pt x="456" y="78"/>
                  </a:cubicBezTo>
                  <a:cubicBezTo>
                    <a:pt x="456" y="84"/>
                    <a:pt x="452" y="89"/>
                    <a:pt x="447" y="89"/>
                  </a:cubicBezTo>
                  <a:cubicBezTo>
                    <a:pt x="368" y="89"/>
                    <a:pt x="368" y="89"/>
                    <a:pt x="368" y="89"/>
                  </a:cubicBezTo>
                  <a:cubicBezTo>
                    <a:pt x="368" y="125"/>
                    <a:pt x="368" y="125"/>
                    <a:pt x="368" y="125"/>
                  </a:cubicBezTo>
                  <a:cubicBezTo>
                    <a:pt x="447" y="125"/>
                    <a:pt x="447" y="125"/>
                    <a:pt x="447" y="125"/>
                  </a:cubicBezTo>
                  <a:cubicBezTo>
                    <a:pt x="452" y="125"/>
                    <a:pt x="456" y="129"/>
                    <a:pt x="456" y="135"/>
                  </a:cubicBezTo>
                  <a:cubicBezTo>
                    <a:pt x="456" y="135"/>
                    <a:pt x="456" y="135"/>
                    <a:pt x="456" y="135"/>
                  </a:cubicBezTo>
                  <a:cubicBezTo>
                    <a:pt x="456" y="141"/>
                    <a:pt x="452" y="146"/>
                    <a:pt x="447" y="146"/>
                  </a:cubicBezTo>
                  <a:cubicBezTo>
                    <a:pt x="368" y="146"/>
                    <a:pt x="368" y="146"/>
                    <a:pt x="368" y="146"/>
                  </a:cubicBezTo>
                  <a:cubicBezTo>
                    <a:pt x="368" y="186"/>
                    <a:pt x="368" y="186"/>
                    <a:pt x="368" y="186"/>
                  </a:cubicBezTo>
                  <a:cubicBezTo>
                    <a:pt x="447" y="186"/>
                    <a:pt x="447" y="186"/>
                    <a:pt x="447" y="186"/>
                  </a:cubicBezTo>
                  <a:cubicBezTo>
                    <a:pt x="452" y="186"/>
                    <a:pt x="456" y="190"/>
                    <a:pt x="456" y="196"/>
                  </a:cubicBezTo>
                  <a:cubicBezTo>
                    <a:pt x="456" y="196"/>
                    <a:pt x="456" y="196"/>
                    <a:pt x="456" y="196"/>
                  </a:cubicBezTo>
                  <a:cubicBezTo>
                    <a:pt x="456" y="202"/>
                    <a:pt x="452" y="207"/>
                    <a:pt x="447" y="207"/>
                  </a:cubicBezTo>
                  <a:cubicBezTo>
                    <a:pt x="368" y="207"/>
                    <a:pt x="368" y="207"/>
                    <a:pt x="368" y="207"/>
                  </a:cubicBezTo>
                  <a:cubicBezTo>
                    <a:pt x="368" y="285"/>
                    <a:pt x="368" y="285"/>
                    <a:pt x="368" y="285"/>
                  </a:cubicBezTo>
                  <a:close/>
                  <a:moveTo>
                    <a:pt x="348" y="311"/>
                  </a:moveTo>
                  <a:cubicBezTo>
                    <a:pt x="348" y="318"/>
                    <a:pt x="346" y="325"/>
                    <a:pt x="341" y="330"/>
                  </a:cubicBezTo>
                  <a:cubicBezTo>
                    <a:pt x="336" y="335"/>
                    <a:pt x="330" y="337"/>
                    <a:pt x="323" y="337"/>
                  </a:cubicBezTo>
                  <a:cubicBezTo>
                    <a:pt x="229" y="334"/>
                    <a:pt x="109" y="320"/>
                    <a:pt x="49" y="386"/>
                  </a:cubicBezTo>
                  <a:cubicBezTo>
                    <a:pt x="39" y="397"/>
                    <a:pt x="29" y="407"/>
                    <a:pt x="20" y="417"/>
                  </a:cubicBezTo>
                  <a:cubicBezTo>
                    <a:pt x="19" y="389"/>
                    <a:pt x="19" y="363"/>
                    <a:pt x="25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11" y="335"/>
                    <a:pt x="0" y="323"/>
                    <a:pt x="0" y="309"/>
                  </a:cubicBezTo>
                  <a:cubicBezTo>
                    <a:pt x="0" y="79"/>
                    <a:pt x="0" y="79"/>
                    <a:pt x="0" y="79"/>
                  </a:cubicBezTo>
                  <a:cubicBezTo>
                    <a:pt x="0" y="65"/>
                    <a:pt x="11" y="53"/>
                    <a:pt x="24" y="53"/>
                  </a:cubicBezTo>
                  <a:cubicBezTo>
                    <a:pt x="124" y="53"/>
                    <a:pt x="224" y="53"/>
                    <a:pt x="324" y="53"/>
                  </a:cubicBezTo>
                  <a:cubicBezTo>
                    <a:pt x="337" y="53"/>
                    <a:pt x="348" y="65"/>
                    <a:pt x="348" y="79"/>
                  </a:cubicBezTo>
                  <a:cubicBezTo>
                    <a:pt x="348" y="136"/>
                    <a:pt x="348" y="255"/>
                    <a:pt x="348" y="311"/>
                  </a:cubicBezTo>
                  <a:close/>
                  <a:moveTo>
                    <a:pt x="58" y="119"/>
                  </a:moveTo>
                  <a:cubicBezTo>
                    <a:pt x="290" y="119"/>
                    <a:pt x="290" y="119"/>
                    <a:pt x="290" y="119"/>
                  </a:cubicBezTo>
                  <a:cubicBezTo>
                    <a:pt x="295" y="119"/>
                    <a:pt x="300" y="124"/>
                    <a:pt x="300" y="129"/>
                  </a:cubicBezTo>
                  <a:cubicBezTo>
                    <a:pt x="300" y="129"/>
                    <a:pt x="300" y="129"/>
                    <a:pt x="300" y="129"/>
                  </a:cubicBezTo>
                  <a:cubicBezTo>
                    <a:pt x="300" y="135"/>
                    <a:pt x="295" y="140"/>
                    <a:pt x="290" y="140"/>
                  </a:cubicBezTo>
                  <a:cubicBezTo>
                    <a:pt x="58" y="140"/>
                    <a:pt x="58" y="140"/>
                    <a:pt x="58" y="140"/>
                  </a:cubicBezTo>
                  <a:cubicBezTo>
                    <a:pt x="53" y="140"/>
                    <a:pt x="48" y="135"/>
                    <a:pt x="48" y="129"/>
                  </a:cubicBezTo>
                  <a:cubicBezTo>
                    <a:pt x="48" y="129"/>
                    <a:pt x="48" y="129"/>
                    <a:pt x="48" y="129"/>
                  </a:cubicBezTo>
                  <a:cubicBezTo>
                    <a:pt x="48" y="124"/>
                    <a:pt x="53" y="119"/>
                    <a:pt x="58" y="119"/>
                  </a:cubicBezTo>
                  <a:close/>
                  <a:moveTo>
                    <a:pt x="58" y="176"/>
                  </a:moveTo>
                  <a:cubicBezTo>
                    <a:pt x="290" y="176"/>
                    <a:pt x="290" y="176"/>
                    <a:pt x="290" y="176"/>
                  </a:cubicBezTo>
                  <a:cubicBezTo>
                    <a:pt x="295" y="176"/>
                    <a:pt x="300" y="181"/>
                    <a:pt x="300" y="187"/>
                  </a:cubicBezTo>
                  <a:cubicBezTo>
                    <a:pt x="300" y="187"/>
                    <a:pt x="300" y="187"/>
                    <a:pt x="300" y="187"/>
                  </a:cubicBezTo>
                  <a:cubicBezTo>
                    <a:pt x="300" y="193"/>
                    <a:pt x="295" y="198"/>
                    <a:pt x="290" y="198"/>
                  </a:cubicBezTo>
                  <a:cubicBezTo>
                    <a:pt x="58" y="198"/>
                    <a:pt x="58" y="198"/>
                    <a:pt x="58" y="198"/>
                  </a:cubicBezTo>
                  <a:cubicBezTo>
                    <a:pt x="53" y="198"/>
                    <a:pt x="48" y="193"/>
                    <a:pt x="48" y="187"/>
                  </a:cubicBezTo>
                  <a:cubicBezTo>
                    <a:pt x="48" y="187"/>
                    <a:pt x="48" y="187"/>
                    <a:pt x="48" y="187"/>
                  </a:cubicBezTo>
                  <a:cubicBezTo>
                    <a:pt x="48" y="181"/>
                    <a:pt x="53" y="176"/>
                    <a:pt x="58" y="176"/>
                  </a:cubicBezTo>
                  <a:close/>
                  <a:moveTo>
                    <a:pt x="58" y="237"/>
                  </a:moveTo>
                  <a:cubicBezTo>
                    <a:pt x="290" y="237"/>
                    <a:pt x="290" y="237"/>
                    <a:pt x="290" y="237"/>
                  </a:cubicBezTo>
                  <a:cubicBezTo>
                    <a:pt x="295" y="237"/>
                    <a:pt x="300" y="242"/>
                    <a:pt x="300" y="248"/>
                  </a:cubicBezTo>
                  <a:cubicBezTo>
                    <a:pt x="300" y="248"/>
                    <a:pt x="300" y="248"/>
                    <a:pt x="300" y="248"/>
                  </a:cubicBezTo>
                  <a:cubicBezTo>
                    <a:pt x="300" y="254"/>
                    <a:pt x="295" y="259"/>
                    <a:pt x="290" y="259"/>
                  </a:cubicBezTo>
                  <a:cubicBezTo>
                    <a:pt x="58" y="259"/>
                    <a:pt x="58" y="259"/>
                    <a:pt x="58" y="259"/>
                  </a:cubicBezTo>
                  <a:cubicBezTo>
                    <a:pt x="53" y="259"/>
                    <a:pt x="48" y="254"/>
                    <a:pt x="48" y="248"/>
                  </a:cubicBezTo>
                  <a:cubicBezTo>
                    <a:pt x="48" y="248"/>
                    <a:pt x="48" y="248"/>
                    <a:pt x="48" y="248"/>
                  </a:cubicBezTo>
                  <a:cubicBezTo>
                    <a:pt x="48" y="242"/>
                    <a:pt x="53" y="237"/>
                    <a:pt x="58" y="237"/>
                  </a:cubicBezTo>
                  <a:close/>
                  <a:moveTo>
                    <a:pt x="38" y="371"/>
                  </a:moveTo>
                  <a:cubicBezTo>
                    <a:pt x="39" y="352"/>
                    <a:pt x="43" y="338"/>
                    <a:pt x="48" y="320"/>
                  </a:cubicBezTo>
                  <a:cubicBezTo>
                    <a:pt x="35" y="320"/>
                    <a:pt x="35" y="320"/>
                    <a:pt x="35" y="320"/>
                  </a:cubicBezTo>
                  <a:cubicBezTo>
                    <a:pt x="25" y="320"/>
                    <a:pt x="18" y="312"/>
                    <a:pt x="18" y="301"/>
                  </a:cubicBezTo>
                  <a:cubicBezTo>
                    <a:pt x="18" y="91"/>
                    <a:pt x="18" y="91"/>
                    <a:pt x="18" y="91"/>
                  </a:cubicBezTo>
                  <a:cubicBezTo>
                    <a:pt x="18" y="81"/>
                    <a:pt x="25" y="72"/>
                    <a:pt x="35" y="72"/>
                  </a:cubicBezTo>
                  <a:cubicBezTo>
                    <a:pt x="128" y="72"/>
                    <a:pt x="220" y="72"/>
                    <a:pt x="313" y="72"/>
                  </a:cubicBezTo>
                  <a:cubicBezTo>
                    <a:pt x="323" y="72"/>
                    <a:pt x="330" y="81"/>
                    <a:pt x="330" y="91"/>
                  </a:cubicBezTo>
                  <a:cubicBezTo>
                    <a:pt x="330" y="140"/>
                    <a:pt x="330" y="252"/>
                    <a:pt x="330" y="301"/>
                  </a:cubicBezTo>
                  <a:cubicBezTo>
                    <a:pt x="330" y="306"/>
                    <a:pt x="329" y="311"/>
                    <a:pt x="325" y="314"/>
                  </a:cubicBezTo>
                  <a:cubicBezTo>
                    <a:pt x="322" y="318"/>
                    <a:pt x="318" y="320"/>
                    <a:pt x="313" y="320"/>
                  </a:cubicBezTo>
                  <a:cubicBezTo>
                    <a:pt x="227" y="318"/>
                    <a:pt x="83" y="308"/>
                    <a:pt x="38" y="37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896858" y="1849456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6858" y="4553229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204704" y="4550314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204704" y="1858981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市场发展趋势预测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1014204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技术创新与应用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14204" y="2064492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物联网、大数据、人工智能等技术的创新与应用将推动城市供应链服务市场的智能化、自动化水平提升。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014204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绿色低碳发展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14204" y="4800960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随着环保意识的提高和政策法规的推动，城市供应链服务市场将更加注重绿色低碳发展，推广新能源车辆、建设绿色仓库等。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682737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跨界融合与共享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108705" y="2003045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跨界融合与共享将成为未来城市供应链服务市场的重要趋势，如物流与金融、商贸与制造等领域的深度融合。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682737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国际化拓展与合作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108705" y="4800960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随着全球经济一体化的深入发展，城市供应链服务企业将积极拓展国际市场，加强与国际同行的合作与交流。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公司设立过程及合规性分析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设立过程回顾与总结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办理工商营业执照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按照工商部门的要求，提交了相关材料并成功办理了工商营业执照。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确定注册资本和股东结构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根据公司业务规模和发展需要，确定了注册资本和股东结构，并完成了股东出资手续。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确定公司名称并进行核名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经过市场调研和内部讨论，确定了公司名称，并完成了工商部门的核名手续。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刻制公司印章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在公安部门指定的刻章点刻制了公司公章、财务章等必要印章。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开设银行基本账户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选择了合适的银行，提交了开户申请并成功开设了公司基本账户。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经过审查，公司设立过程符合《公司法》等相关法律法规的要求。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公司设立符合法律法规要求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股东出资资金来源合法，不存在虚假出资或抽逃出资的情况。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股东出资真实合法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公司章程内容符合法律法规要求，且经过所有股东签字确认，具有法律效力。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公司章程合法有效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公司经营范围符合工商部门核准的范围，不存在超范围经营的情况。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公司经营范围符合规定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合规性审查结果展示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市场竞争风险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人力资源风险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潜在风险点识别及应对措施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城市供应链服务市场竞争激烈，公司需不断提升服务质量和技术水平，以应对市场竞争。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公司应建立健全财务管理制度，加强成本控制和资金管理，降低财务风险。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随着监管政策的不断变化，公司需密切关注政策动态，及时调整经营策略，确保合规经营。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公司应加强人才队伍建设，完善员工培训和激励机制，提高员工素质和工作积极性。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https://d.book118.com/677104056145006052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2024-09-26T11:03:36.133</cp:lastPrinted>
  <dcterms:created xsi:type="dcterms:W3CDTF">2024-09-26T03:03:36Z</dcterms:created>
  <dcterms:modified xsi:type="dcterms:W3CDTF">2024-09-26T03:03:38Z</dcterms:modified>
</cp:coreProperties>
</file>