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811EF-8E6F-47B7-9E1E-2EB3257F8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D7855-9524-42A5-9686-4CCC0BA4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BAD4C-D9E9-477A-A46F-C261914A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03945-AE7E-43CE-A965-EA2733564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46889-EB96-443B-81E2-16274851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A26F2-0AB3-4E6E-9731-D5856B01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95ACC-6491-4E97-AD3E-2B7024D3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A379E-5424-40AD-8957-F53CCCE7E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B84E7-2974-4DD0-86ED-06DDFDE0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73800-E36A-43FE-9F05-DAAD5243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15C20-ECAC-4043-994B-E2A175B7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0" y="6604000"/>
            <a:ext cx="25336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>
                <a:solidFill>
                  <a:schemeClr val="bg1"/>
                </a:solidFill>
                <a:latin typeface="宋体" pitchFamily="2" charset="-122"/>
              </a:rPr>
              <a:t>Copyright 2004-2015 </a:t>
            </a:r>
            <a:r>
              <a:rPr lang="zh-CN" altLang="en-US" sz="1000">
                <a:solidFill>
                  <a:schemeClr val="bg1"/>
                </a:solidFill>
                <a:latin typeface="宋体" pitchFamily="2" charset="-122"/>
              </a:rPr>
              <a:t>版权所有 盗版必究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0" y="6604000"/>
            <a:ext cx="2364750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smtClean="0">
                <a:solidFill>
                  <a:srgbClr val="FFFFFF"/>
                </a:solidFill>
                <a:latin typeface="宋体" pitchFamily="2" charset="-122"/>
              </a:rPr>
              <a:t>www. 21cnjy.com  </a:t>
            </a:r>
            <a:r>
              <a:rPr lang="zh-CN" altLang="en-US" sz="1000">
                <a:solidFill>
                  <a:srgbClr val="FFFFFF"/>
                </a:solidFill>
                <a:latin typeface="宋体" pitchFamily="2" charset="-122"/>
              </a:rPr>
              <a:t>版权所有 盗版必究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4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6.xml" /><Relationship Id="rId3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png" /><Relationship Id="rId3" Type="http://schemas.openxmlformats.org/officeDocument/2006/relationships/tags" Target="../tags/tag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8.xml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tags" Target="../tags/tag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512205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2"/>
          <p:cNvSpPr txBox="1"/>
          <p:nvPr/>
        </p:nvSpPr>
        <p:spPr>
          <a:xfrm>
            <a:off x="3203848" y="1484783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400" b="1" smtClean="0">
                <a:solidFill>
                  <a:srgbClr val="5F9B6A"/>
                </a:solidFill>
                <a:latin typeface="华康海报体W12(P)" pitchFamily="82" charset="-122"/>
                <a:ea typeface="华康海报体W12(P)" pitchFamily="82" charset="-122"/>
              </a:rPr>
              <a:t>动物笑谈</a:t>
            </a:r>
            <a:endParaRPr lang="zh-CN" altLang="en-US" sz="4400" b="1">
              <a:solidFill>
                <a:srgbClr val="5F9B6A"/>
              </a:solidFill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3" name="文本框 1"/>
          <p:cNvSpPr txBox="1"/>
          <p:nvPr/>
        </p:nvSpPr>
        <p:spPr>
          <a:xfrm>
            <a:off x="4357686" y="2714620"/>
            <a:ext cx="20156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康拉德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•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劳伦兹</a:t>
            </a:r>
            <a:endParaRPr lang="zh-CN" altLang="en-US" sz="2000" b="1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4"/>
          <p:cNvSpPr txBox="1"/>
          <p:nvPr/>
        </p:nvSpPr>
        <p:spPr>
          <a:xfrm>
            <a:off x="730058" y="692696"/>
            <a:ext cx="23509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激趣导入</a:t>
            </a:r>
            <a:endParaRPr lang="zh-CN" altLang="en-US" sz="2800" spc="100" noProof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康海报体W12(P)" pitchFamily="82" charset="-122"/>
              <a:ea typeface="华康海报体W12(P)" pitchFamily="82" charset="-122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8781" y="693836"/>
            <a:ext cx="576064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圆角矩形 5"/>
          <p:cNvSpPr/>
          <p:nvPr/>
        </p:nvSpPr>
        <p:spPr>
          <a:xfrm>
            <a:off x="730058" y="1916832"/>
            <a:ext cx="2350910" cy="3528392"/>
          </a:xfrm>
          <a:prstGeom prst="roundRect">
            <a:avLst/>
          </a:prstGeom>
          <a:solidFill>
            <a:srgbClr val="00B05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53786" y="1916832"/>
            <a:ext cx="5220525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矩形 7"/>
          <p:cNvSpPr/>
          <p:nvPr/>
        </p:nvSpPr>
        <p:spPr>
          <a:xfrm>
            <a:off x="3419872" y="2064096"/>
            <a:ext cx="4896544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 奥地利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动物行为学家、科普作家，是世界动物行为学研究的开山鼻祖，曾获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1973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年诺贝尔生理医学奖。代表作有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《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所罗门王的指环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》《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攻击的秘密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》《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雁语者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》《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狗的家世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》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等。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6813" y="4695586"/>
            <a:ext cx="23073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康拉德</a:t>
            </a:r>
            <a:r>
              <a:rPr lang="en-US" altLang="zh-CN" sz="2400" b="1" smtClean="0">
                <a:latin typeface="微软雅黑" pitchFamily="34" charset="-122"/>
                <a:ea typeface="微软雅黑" pitchFamily="34" charset="-122"/>
              </a:rPr>
              <a:t>•</a:t>
            </a: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劳伦兹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2726" y="2317898"/>
            <a:ext cx="1699074" cy="2198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任意多边形 2"/>
          <p:cNvSpPr/>
          <p:nvPr>
            <p:custDataLst>
              <p:tags r:id="rId2"/>
            </p:custDataLst>
          </p:nvPr>
        </p:nvSpPr>
        <p:spPr bwMode="auto">
          <a:xfrm>
            <a:off x="573577" y="768431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2" name="流程图: 库存数据 1"/>
          <p:cNvSpPr/>
          <p:nvPr/>
        </p:nvSpPr>
        <p:spPr>
          <a:xfrm>
            <a:off x="792243" y="1928348"/>
            <a:ext cx="3365422" cy="3801645"/>
          </a:xfrm>
          <a:prstGeom prst="flowChartOnlineStorage">
            <a:avLst/>
          </a:prstGeom>
          <a:noFill/>
          <a:ln w="44450">
            <a:solidFill>
              <a:srgbClr val="0099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075954" y="2380844"/>
            <a:ext cx="25732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鹦 鹉     温 驯</a:t>
            </a:r>
            <a:endParaRPr lang="en-US" altLang="zh-CN" sz="2400" b="1" smtClean="0">
              <a:latin typeface="微软雅黑" pitchFamily="34" charset="-122"/>
              <a:ea typeface="微软雅黑" pitchFamily="34" charset="-122"/>
            </a:endParaRPr>
          </a:p>
          <a:p>
            <a:endParaRPr lang="en-US" altLang="zh-CN" sz="2400" b="1" smtClean="0">
              <a:latin typeface="微软雅黑" pitchFamily="34" charset="-122"/>
              <a:ea typeface="微软雅黑" pitchFamily="34" charset="-122"/>
            </a:endParaRPr>
          </a:p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禁 锢</a:t>
            </a:r>
            <a:r>
              <a:rPr lang="en-US" altLang="zh-CN" sz="2400" b="1" smtClean="0"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匍 匐</a:t>
            </a:r>
            <a:r>
              <a:rPr lang="en-US" altLang="zh-CN" sz="2400" b="1" smtClean="0">
                <a:latin typeface="微软雅黑" pitchFamily="34" charset="-122"/>
                <a:ea typeface="微软雅黑" pitchFamily="34" charset="-122"/>
              </a:rPr>
              <a:t>     </a:t>
            </a:r>
          </a:p>
          <a:p>
            <a:endParaRPr lang="en-US" altLang="zh-CN" sz="2400" b="1" smtClean="0">
              <a:latin typeface="微软雅黑" pitchFamily="34" charset="-122"/>
              <a:ea typeface="微软雅黑" pitchFamily="34" charset="-122"/>
            </a:endParaRPr>
          </a:p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柠   </a:t>
            </a: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檬    羞 怯     </a:t>
            </a:r>
            <a:endParaRPr lang="en-US" altLang="zh-CN" sz="2400" b="1" smtClean="0">
              <a:latin typeface="微软雅黑" pitchFamily="34" charset="-122"/>
              <a:ea typeface="微软雅黑" pitchFamily="34" charset="-122"/>
            </a:endParaRPr>
          </a:p>
          <a:p>
            <a:endParaRPr lang="en-US" altLang="zh-CN" sz="2400" b="1">
              <a:latin typeface="微软雅黑" pitchFamily="34" charset="-122"/>
              <a:ea typeface="微软雅黑" pitchFamily="34" charset="-122"/>
            </a:endParaRPr>
          </a:p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哺 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乳     </a:t>
            </a: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蹒 跚</a:t>
            </a:r>
            <a:endParaRPr lang="en-US" altLang="zh-CN" sz="2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流程图: 延期 5"/>
          <p:cNvSpPr/>
          <p:nvPr/>
        </p:nvSpPr>
        <p:spPr>
          <a:xfrm>
            <a:off x="5580112" y="1916832"/>
            <a:ext cx="2952328" cy="3816424"/>
          </a:xfrm>
          <a:prstGeom prst="flowChartDelay">
            <a:avLst/>
          </a:prstGeom>
          <a:noFill/>
          <a:ln w="38100">
            <a:solidFill>
              <a:srgbClr val="0099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5580112" y="1928349"/>
            <a:ext cx="2955281" cy="3386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大相径庭： 形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容彼此相差很远。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神采奕奕：形容精神饱满，容光焕发。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怪诞不经：离奇古怪不合常理。</a:t>
            </a:r>
          </a:p>
        </p:txBody>
      </p:sp>
      <p:sp>
        <p:nvSpPr>
          <p:cNvPr id="10" name="文本框 19"/>
          <p:cNvSpPr txBox="1"/>
          <p:nvPr/>
        </p:nvSpPr>
        <p:spPr>
          <a:xfrm>
            <a:off x="19108" y="704316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初读感知</a:t>
            </a:r>
            <a:endParaRPr lang="zh-CN" altLang="en-US" sz="2800" spc="100" noProof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38805" y="196002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FF0000"/>
                </a:solidFill>
              </a:rPr>
              <a:t> xùn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11807" y="2030634"/>
            <a:ext cx="1399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 </a:t>
            </a:r>
            <a:r>
              <a:rPr lang="en-US" altLang="zh-CN" sz="2400" err="1" smtClean="0">
                <a:solidFill>
                  <a:srgbClr val="FF0000"/>
                </a:solidFill>
              </a:rPr>
              <a:t>yīng wǔ</a:t>
            </a:r>
            <a:r>
              <a:rPr lang="en-US" altLang="zh-CN" sz="2400">
                <a:solidFill>
                  <a:srgbClr val="FF0000"/>
                </a:solidFill>
              </a:rPr>
              <a:t> 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1692761" y="2782669"/>
            <a:ext cx="52770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err="1">
                <a:solidFill>
                  <a:srgbClr val="FF0000"/>
                </a:solidFill>
              </a:rPr>
              <a:t>gù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362574" y="2828835"/>
            <a:ext cx="95410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err="1" smtClean="0">
                <a:solidFill>
                  <a:srgbClr val="FF0000"/>
                </a:solidFill>
              </a:rPr>
              <a:t>pú  </a:t>
            </a:r>
            <a:r>
              <a:rPr lang="en-US" altLang="zh-CN" sz="2400" err="1">
                <a:solidFill>
                  <a:srgbClr val="FF0000"/>
                </a:solidFill>
              </a:rPr>
              <a:t>fú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408295" y="4267142"/>
            <a:ext cx="52770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err="1">
                <a:solidFill>
                  <a:srgbClr val="FF0000"/>
                </a:solidFill>
              </a:rPr>
              <a:t>bǔ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525398" y="3502040"/>
            <a:ext cx="6752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FF0000"/>
                </a:solidFill>
              </a:rPr>
              <a:t> qiè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98612" y="3504735"/>
            <a:ext cx="164019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err="1">
                <a:solidFill>
                  <a:srgbClr val="FF0000"/>
                </a:solidFill>
              </a:rPr>
              <a:t>nínɡ ménɡ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136719" y="4160016"/>
            <a:ext cx="145264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err="1">
                <a:solidFill>
                  <a:srgbClr val="FF0000"/>
                </a:solidFill>
              </a:rPr>
              <a:t>pán shān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9"/>
          <p:cNvSpPr txBox="1"/>
          <p:nvPr/>
        </p:nvSpPr>
        <p:spPr>
          <a:xfrm>
            <a:off x="111154" y="704316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初读感知</a:t>
            </a:r>
            <a:endParaRPr lang="zh-CN" altLang="en-US" sz="2800" spc="100" noProof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3" name="任意多边形 2"/>
          <p:cNvSpPr/>
          <p:nvPr>
            <p:custDataLst>
              <p:tags r:id="rId2"/>
            </p:custDataLst>
          </p:nvPr>
        </p:nvSpPr>
        <p:spPr bwMode="auto">
          <a:xfrm>
            <a:off x="573577" y="768431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5735993"/>
            <a:ext cx="9144000" cy="789349"/>
          </a:xfrm>
          <a:prstGeom prst="rect">
            <a:avLst/>
          </a:prstGeom>
          <a:gradFill flip="none" rotWithShape="1">
            <a:gsLst>
              <a:gs pos="48320">
                <a:srgbClr val="E6C29A"/>
              </a:gs>
              <a:gs pos="100000">
                <a:srgbClr val="8C6233"/>
              </a:gs>
              <a:gs pos="0">
                <a:srgbClr val="DEA464">
                  <a:shade val="30000"/>
                  <a:satMod val="115000"/>
                </a:srgbClr>
              </a:gs>
              <a:gs pos="8000">
                <a:srgbClr val="DEA464">
                  <a:shade val="67500"/>
                  <a:satMod val="115000"/>
                </a:srgbClr>
              </a:gs>
              <a:gs pos="92000">
                <a:srgbClr val="DEA464">
                  <a:shade val="100000"/>
                  <a:satMod val="115000"/>
                </a:srgbClr>
              </a:gs>
            </a:gsLst>
            <a:lin ang="0" scaled="1"/>
          </a:gradFill>
          <a:ln w="25400" cap="flat" cmpd="sng" algn="ctr">
            <a:noFill/>
            <a:prstDash val="solid"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圆角矩形 4"/>
          <p:cNvSpPr/>
          <p:nvPr/>
        </p:nvSpPr>
        <p:spPr>
          <a:xfrm rot="21355188">
            <a:off x="3199770" y="1187620"/>
            <a:ext cx="2903539" cy="952634"/>
          </a:xfrm>
          <a:prstGeom prst="roundRect">
            <a:avLst/>
          </a:prstGeom>
          <a:gradFill flip="none" rotWithShape="1">
            <a:gsLst>
              <a:gs pos="100000">
                <a:srgbClr val="614117"/>
              </a:gs>
              <a:gs pos="0">
                <a:srgbClr val="9B6F35">
                  <a:shade val="30000"/>
                  <a:satMod val="115000"/>
                </a:srgbClr>
              </a:gs>
              <a:gs pos="8000">
                <a:srgbClr val="9B6F35">
                  <a:shade val="67500"/>
                  <a:satMod val="115000"/>
                </a:srgbClr>
              </a:gs>
              <a:gs pos="90000">
                <a:srgbClr val="9B6F35">
                  <a:shade val="100000"/>
                  <a:satMod val="115000"/>
                </a:srgbClr>
              </a:gs>
            </a:gsLst>
            <a:lin ang="10800000" scaled="1"/>
          </a:gradFill>
          <a:ln w="9525" cap="flat" cmpd="sng" algn="ctr">
            <a:solidFill>
              <a:sysClr val="window" lastClr="FFFFFF"/>
            </a:solidFill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 rot="21382028">
            <a:off x="3468356" y="1427196"/>
            <a:ext cx="2653986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gency FB" panose="020b0503020202020204" pitchFamily="34" charset="0"/>
                <a:ea typeface="微软雅黑" pitchFamily="34" charset="-122"/>
              </a:rPr>
              <a:t>主要内容概括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gency FB" panose="020b0503020202020204" pitchFamily="34" charset="0"/>
              <a:ea typeface="微软雅黑" pitchFamily="34" charset="-122"/>
            </a:endParaRPr>
          </a:p>
        </p:txBody>
      </p:sp>
      <p:sp>
        <p:nvSpPr>
          <p:cNvPr id="7" name="流程图: 可选过程 6"/>
          <p:cNvSpPr/>
          <p:nvPr/>
        </p:nvSpPr>
        <p:spPr>
          <a:xfrm>
            <a:off x="703580" y="2564904"/>
            <a:ext cx="7596182" cy="2880320"/>
          </a:xfrm>
          <a:prstGeom prst="flowChartAlternateProcess">
            <a:avLst/>
          </a:prstGeom>
          <a:noFill/>
          <a:ln w="44450">
            <a:solidFill>
              <a:srgbClr val="0099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1000538" y="2780928"/>
            <a:ext cx="7120999" cy="2288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本文是一篇科学小品，主要介绍了作者做水鸭子的实验的经过和黄冠大鹦鹉“可可〞的趣事。既有作者与水鸭子、大鹦鹉相处的荒唐经历，又有大鹦鹉的“恶作剧〞。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9"/>
          <p:cNvSpPr txBox="1"/>
          <p:nvPr/>
        </p:nvSpPr>
        <p:spPr>
          <a:xfrm>
            <a:off x="111154" y="704316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初读感知</a:t>
            </a:r>
            <a:endParaRPr lang="zh-CN" altLang="en-US" sz="2800" spc="100" noProof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3" name="任意多边形 2"/>
          <p:cNvSpPr/>
          <p:nvPr>
            <p:custDataLst>
              <p:tags r:id="rId2"/>
            </p:custDataLst>
          </p:nvPr>
        </p:nvSpPr>
        <p:spPr bwMode="auto">
          <a:xfrm>
            <a:off x="573577" y="768431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0" y="5735993"/>
            <a:ext cx="9144000" cy="789349"/>
          </a:xfrm>
          <a:prstGeom prst="rect">
            <a:avLst/>
          </a:prstGeom>
          <a:gradFill flip="none" rotWithShape="1">
            <a:gsLst>
              <a:gs pos="48320">
                <a:srgbClr val="E6C29A"/>
              </a:gs>
              <a:gs pos="100000">
                <a:srgbClr val="8C6233"/>
              </a:gs>
              <a:gs pos="0">
                <a:srgbClr val="DEA464">
                  <a:shade val="30000"/>
                  <a:satMod val="115000"/>
                </a:srgbClr>
              </a:gs>
              <a:gs pos="8000">
                <a:srgbClr val="DEA464">
                  <a:shade val="67500"/>
                  <a:satMod val="115000"/>
                </a:srgbClr>
              </a:gs>
              <a:gs pos="92000">
                <a:srgbClr val="DEA464">
                  <a:shade val="100000"/>
                  <a:satMod val="115000"/>
                </a:srgbClr>
              </a:gs>
            </a:gsLst>
            <a:lin ang="0" scaled="1"/>
          </a:gradFill>
          <a:ln w="25400" cap="flat" cmpd="sng" algn="ctr">
            <a:noFill/>
            <a:prstDash val="solid"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5" name="圆角矩形 54"/>
          <p:cNvSpPr/>
          <p:nvPr/>
        </p:nvSpPr>
        <p:spPr>
          <a:xfrm rot="21355188">
            <a:off x="3372205" y="1181478"/>
            <a:ext cx="2730885" cy="952634"/>
          </a:xfrm>
          <a:prstGeom prst="roundRect">
            <a:avLst/>
          </a:prstGeom>
          <a:gradFill flip="none" rotWithShape="1">
            <a:gsLst>
              <a:gs pos="100000">
                <a:srgbClr val="614117"/>
              </a:gs>
              <a:gs pos="0">
                <a:srgbClr val="9B6F35">
                  <a:shade val="30000"/>
                  <a:satMod val="115000"/>
                </a:srgbClr>
              </a:gs>
              <a:gs pos="8000">
                <a:srgbClr val="9B6F35">
                  <a:shade val="67500"/>
                  <a:satMod val="115000"/>
                </a:srgbClr>
              </a:gs>
              <a:gs pos="90000">
                <a:srgbClr val="9B6F35">
                  <a:shade val="100000"/>
                  <a:satMod val="115000"/>
                </a:srgbClr>
              </a:gs>
            </a:gsLst>
            <a:lin ang="10800000" scaled="1"/>
          </a:gradFill>
          <a:ln w="9525" cap="flat" cmpd="sng" algn="ctr">
            <a:solidFill>
              <a:sysClr val="window" lastClr="FFFFFF"/>
            </a:solidFill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1" name="TextBox 60"/>
          <p:cNvSpPr txBox="1"/>
          <p:nvPr/>
        </p:nvSpPr>
        <p:spPr>
          <a:xfrm rot="21382028">
            <a:off x="3867271" y="1410772"/>
            <a:ext cx="2135573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gency FB" panose="020b0503020202020204" pitchFamily="34" charset="0"/>
                <a:ea typeface="微软雅黑" pitchFamily="34" charset="-122"/>
              </a:rPr>
              <a:t>层次划分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Agency FB" panose="020b0503020202020204" pitchFamily="34" charset="0"/>
              <a:ea typeface="微软雅黑" pitchFamily="34" charset="-122"/>
            </a:endParaRPr>
          </a:p>
        </p:txBody>
      </p:sp>
      <p:sp>
        <p:nvSpPr>
          <p:cNvPr id="24" name="流程图: 可选过程 23"/>
          <p:cNvSpPr/>
          <p:nvPr/>
        </p:nvSpPr>
        <p:spPr>
          <a:xfrm>
            <a:off x="703580" y="2564904"/>
            <a:ext cx="7596182" cy="2880320"/>
          </a:xfrm>
          <a:prstGeom prst="flowChartAlternateProcess">
            <a:avLst/>
          </a:prstGeom>
          <a:noFill/>
          <a:ln w="44450">
            <a:solidFill>
              <a:srgbClr val="0099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TextBox 24"/>
          <p:cNvSpPr txBox="1"/>
          <p:nvPr/>
        </p:nvSpPr>
        <p:spPr>
          <a:xfrm>
            <a:off x="1000538" y="2780928"/>
            <a:ext cx="7120999" cy="2288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 第一局部〔1〕：总领全文，写“我〞研究动物时出现的趣事，被人视为疯子。</a:t>
            </a:r>
          </a:p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 第二局部〔2～19〕：具体记叙研究水鸭子与黄冠大鹦鹉的趣事。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 1"/>
          <p:cNvSpPr/>
          <p:nvPr>
            <p:custDataLst>
              <p:tags r:id="rId2"/>
            </p:custDataLst>
          </p:nvPr>
        </p:nvSpPr>
        <p:spPr bwMode="auto">
          <a:xfrm>
            <a:off x="573577" y="816570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115616" y="758025"/>
            <a:ext cx="167225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精读感悟</a:t>
            </a:r>
          </a:p>
        </p:txBody>
      </p:sp>
      <p:pic>
        <p:nvPicPr>
          <p:cNvPr id="10" name="图片 1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42" t="7208" r="7251" b="12183"/>
          <a:stretch>
            <a:fillRect/>
          </a:stretch>
        </p:blipFill>
        <p:spPr bwMode="auto">
          <a:xfrm>
            <a:off x="3935325" y="1628800"/>
            <a:ext cx="4526528" cy="427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5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3799"/>
          <a:stretch>
            <a:fillRect/>
          </a:stretch>
        </p:blipFill>
        <p:spPr bwMode="auto">
          <a:xfrm>
            <a:off x="792242" y="1628801"/>
            <a:ext cx="3563734" cy="4274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7"/>
          <p:cNvSpPr txBox="1">
            <a:spLocks noChangeArrowheads="1"/>
          </p:cNvSpPr>
          <p:nvPr/>
        </p:nvSpPr>
        <p:spPr bwMode="auto">
          <a:xfrm>
            <a:off x="4931926" y="2468060"/>
            <a:ext cx="2872528" cy="283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“逗笑〞是文眼。总括全文，说明文中逗笑的主角不是动物，而是观察者自己。</a:t>
            </a:r>
          </a:p>
        </p:txBody>
      </p:sp>
      <p:sp>
        <p:nvSpPr>
          <p:cNvPr id="13" name="文本框 4"/>
          <p:cNvSpPr txBox="1">
            <a:spLocks noChangeArrowheads="1"/>
          </p:cNvSpPr>
          <p:nvPr/>
        </p:nvSpPr>
        <p:spPr bwMode="auto">
          <a:xfrm>
            <a:off x="1124272" y="2121811"/>
            <a:ext cx="2439616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在研究高等动物的行为时，常常会发生一些趣事，不过逗笑的主角常常不是动物，而是观察者自己。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43600" y="1397968"/>
            <a:ext cx="3604000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学习第一局部</a:t>
            </a:r>
          </a:p>
        </p:txBody>
      </p:sp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1138665"/>
            <a:ext cx="984470" cy="923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9"/>
          <p:cNvSpPr txBox="1"/>
          <p:nvPr/>
        </p:nvSpPr>
        <p:spPr>
          <a:xfrm>
            <a:off x="111154" y="704316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精读感悟</a:t>
            </a:r>
            <a:endParaRPr lang="zh-CN" altLang="en-US" sz="2800" spc="100" noProof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3" name="任意多边形 2"/>
          <p:cNvSpPr/>
          <p:nvPr>
            <p:custDataLst>
              <p:tags r:id="rId2"/>
            </p:custDataLst>
          </p:nvPr>
        </p:nvSpPr>
        <p:spPr bwMode="auto">
          <a:xfrm>
            <a:off x="573577" y="816570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4" name="圆角矩形 3"/>
          <p:cNvSpPr/>
          <p:nvPr/>
        </p:nvSpPr>
        <p:spPr bwMode="auto">
          <a:xfrm>
            <a:off x="753244" y="1556792"/>
            <a:ext cx="2481840" cy="423983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8100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Char char="•"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noFill/>
              <a:effectLst/>
              <a:latin typeface="Times New Roman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93747" y="1826304"/>
            <a:ext cx="2484322" cy="3935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“实在不能嗔怪有些外行人批评：研究动物行为的科学家实验的方法怪诞不经。〞作者为什么要这样说？</a:t>
            </a:r>
          </a:p>
        </p:txBody>
      </p:sp>
      <p:sp>
        <p:nvSpPr>
          <p:cNvPr id="6" name="右箭头 5"/>
          <p:cNvSpPr/>
          <p:nvPr/>
        </p:nvSpPr>
        <p:spPr bwMode="auto">
          <a:xfrm>
            <a:off x="3486643" y="3414754"/>
            <a:ext cx="620486" cy="500744"/>
          </a:xfrm>
          <a:prstGeom prst="rightArrow">
            <a:avLst/>
          </a:prstGeom>
          <a:solidFill>
            <a:srgbClr val="CFF4FD"/>
          </a:solidFill>
          <a:ln w="9525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Char char="•"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0" name="圆角矩形 9"/>
          <p:cNvSpPr/>
          <p:nvPr/>
        </p:nvSpPr>
        <p:spPr bwMode="auto">
          <a:xfrm>
            <a:off x="4139952" y="2060847"/>
            <a:ext cx="4392488" cy="3735775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8100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Char char="•"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noFill/>
              <a:effectLst/>
              <a:latin typeface="Times New Roman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211960" y="2348880"/>
            <a:ext cx="4180640" cy="3386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引用外行人并无恶意的批评，总体说明在一般情况下研究动物行为的科学家实验方法往往“怪诞不经〞的事实。语言幽默幽默，欲扬先抑，引出下文的一系列故事内容。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71592" y="1273368"/>
            <a:ext cx="3604000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学习第一局部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4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42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  <p:bldP spid="6" grpId="2"/>
      <p:bldP spid="10" grpId="3"/>
      <p:bldP spid="11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9399" y="891049"/>
            <a:ext cx="4397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859136" y="764704"/>
            <a:ext cx="167225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精读感悟</a:t>
            </a:r>
          </a:p>
        </p:txBody>
      </p:sp>
      <p:sp>
        <p:nvSpPr>
          <p:cNvPr id="4" name="圆角矩形 3"/>
          <p:cNvSpPr/>
          <p:nvPr/>
        </p:nvSpPr>
        <p:spPr bwMode="auto">
          <a:xfrm>
            <a:off x="3504724" y="1430048"/>
            <a:ext cx="5305952" cy="1372032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smtClean="0">
                <a:latin typeface="+mj-ea"/>
                <a:ea typeface="+mj-ea"/>
              </a:rPr>
              <a:t>    第二局部可以分为两层，请同学们快速划分并概括层意。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8658" y="2859698"/>
            <a:ext cx="421980" cy="378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圆角矩形 6"/>
          <p:cNvSpPr/>
          <p:nvPr/>
        </p:nvSpPr>
        <p:spPr bwMode="auto">
          <a:xfrm>
            <a:off x="3504724" y="3200436"/>
            <a:ext cx="4882815" cy="1159269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第一层〔2～9〕：写研究水鸭子的经历。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06273" y="4451356"/>
            <a:ext cx="420687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圆角矩形 8"/>
          <p:cNvSpPr/>
          <p:nvPr/>
        </p:nvSpPr>
        <p:spPr bwMode="auto">
          <a:xfrm>
            <a:off x="3504724" y="4883484"/>
            <a:ext cx="4955708" cy="1205287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第二层〔10～19〕：写黄冠大鹦鹉可可的趣事。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9399" y="3200436"/>
            <a:ext cx="2846695" cy="2657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1115616" y="1913677"/>
            <a:ext cx="3604001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学习第二局部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 1"/>
          <p:cNvSpPr/>
          <p:nvPr>
            <p:custDataLst>
              <p:tags r:id="rId2"/>
            </p:custDataLst>
          </p:nvPr>
        </p:nvSpPr>
        <p:spPr bwMode="auto">
          <a:xfrm>
            <a:off x="573577" y="816570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3" name="文本框 19"/>
          <p:cNvSpPr txBox="1"/>
          <p:nvPr/>
        </p:nvSpPr>
        <p:spPr>
          <a:xfrm>
            <a:off x="167605" y="752455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buFont typeface="Arial" pitchFamily="34" charset="0"/>
              <a:buNone/>
              <a:defRPr/>
            </a:pPr>
            <a:r>
              <a:rPr lang="zh-CN" altLang="en-US" sz="2800" spc="100" noProof="1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康海报体W12(P)" pitchFamily="82" charset="-122"/>
                <a:ea typeface="华康海报体W12(P)" pitchFamily="82" charset="-122"/>
              </a:rPr>
              <a:t>精读感悟</a:t>
            </a:r>
            <a:endParaRPr lang="zh-CN" altLang="en-US" sz="2800" spc="100" noProof="1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10" name="圆角矩形 9"/>
          <p:cNvSpPr/>
          <p:nvPr/>
        </p:nvSpPr>
        <p:spPr bwMode="auto">
          <a:xfrm>
            <a:off x="1907704" y="1902369"/>
            <a:ext cx="6497864" cy="662535"/>
          </a:xfrm>
          <a:prstGeom prst="roundRect">
            <a:avLst>
              <a:gd name="adj" fmla="val 0"/>
            </a:avLst>
          </a:prstGeom>
          <a:noFill/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>
              <a:lnSpc>
                <a:spcPct val="130000"/>
              </a:lnSpc>
              <a:defRPr/>
            </a:pPr>
            <a:r>
              <a:rPr lang="zh-CN" altLang="en-US" sz="2400" b="1" kern="0" smtClean="0">
                <a:latin typeface="微软雅黑" pitchFamily="34" charset="-122"/>
                <a:ea typeface="微软雅黑" pitchFamily="34" charset="-122"/>
                <a:cs typeface="Arial" pitchFamily="34" charset="0"/>
              </a:rPr>
              <a:t>  在水鸭子实验中，你看到了哪些逗笑的情景？</a:t>
            </a:r>
            <a:endParaRPr lang="en-US" altLang="zh-CN" sz="2400" b="1" kern="0"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2" name="圆角矩形 11"/>
          <p:cNvSpPr/>
          <p:nvPr/>
        </p:nvSpPr>
        <p:spPr bwMode="auto">
          <a:xfrm>
            <a:off x="956044" y="3068960"/>
            <a:ext cx="7449524" cy="2769165"/>
          </a:xfrm>
          <a:prstGeom prst="roundRect">
            <a:avLst/>
          </a:prstGeom>
          <a:noFill/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 一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个有着一大把胡子的大男人，屈着膝，弯着腰，低着头在草地上爬着，一边不时回头偷看，一边大声地学着鸭子的叫声，而那些小鸭子却完全不露痕迹地藏在深深的草里。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8040" y="1700808"/>
            <a:ext cx="1241542" cy="1273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5956" y="547693"/>
            <a:ext cx="19383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任意多边形 5"/>
          <p:cNvSpPr/>
          <p:nvPr>
            <p:custDataLst>
              <p:tags r:id="rId3"/>
            </p:custDataLst>
          </p:nvPr>
        </p:nvSpPr>
        <p:spPr bwMode="auto">
          <a:xfrm>
            <a:off x="354911" y="749396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sp>
        <p:nvSpPr>
          <p:cNvPr id="11" name="圆角矩形 10"/>
          <p:cNvSpPr/>
          <p:nvPr/>
        </p:nvSpPr>
        <p:spPr bwMode="auto">
          <a:xfrm>
            <a:off x="1775124" y="1645969"/>
            <a:ext cx="6713888" cy="662535"/>
          </a:xfrm>
          <a:prstGeom prst="roundRect">
            <a:avLst>
              <a:gd name="adj" fmla="val 0"/>
            </a:avLst>
          </a:prstGeom>
          <a:noFill/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>
              <a:lnSpc>
                <a:spcPct val="130000"/>
              </a:lnSpc>
              <a:defRPr/>
            </a:pPr>
            <a:r>
              <a:rPr lang="zh-CN" altLang="en-US" sz="2400" b="1" kern="0" smtClean="0">
                <a:latin typeface="微软雅黑" pitchFamily="34" charset="-122"/>
                <a:ea typeface="微软雅黑" pitchFamily="34" charset="-122"/>
                <a:cs typeface="Arial" pitchFamily="34" charset="0"/>
              </a:rPr>
              <a:t>       作者</a:t>
            </a:r>
            <a:r>
              <a:rPr lang="zh-CN" altLang="en-US" sz="2400" b="1" kern="0">
                <a:latin typeface="微软雅黑" pitchFamily="34" charset="-122"/>
                <a:ea typeface="微软雅黑" pitchFamily="34" charset="-122"/>
                <a:cs typeface="Arial" pitchFamily="34" charset="0"/>
              </a:rPr>
              <a:t>为什么要反复地写这个逗笑的情景呢？</a:t>
            </a:r>
          </a:p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2" name="圆角矩形 11"/>
          <p:cNvSpPr/>
          <p:nvPr/>
        </p:nvSpPr>
        <p:spPr bwMode="auto">
          <a:xfrm>
            <a:off x="935409" y="2492896"/>
            <a:ext cx="7449524" cy="3672408"/>
          </a:xfrm>
          <a:prstGeom prst="roundRect">
            <a:avLst/>
          </a:prstGeom>
          <a:noFill/>
          <a:ln w="28575" cap="flat" cmpd="sng" algn="ctr">
            <a:solidFill>
              <a:srgbClr val="00B050"/>
            </a:solidFill>
            <a:prstDash val="sysDash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(1)写出了不明原委的人容易把我的行为视为怪诞或发疯的原因。</a:t>
            </a:r>
          </a:p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(2)运用夸张的手法，写出作者的行为总是令人发笑，增强了文章幽默幽默的效果。</a:t>
            </a:r>
          </a:p>
          <a:p>
            <a:pPr>
              <a:lnSpc>
                <a:spcPct val="150000"/>
              </a:lnSpc>
              <a:buClr>
                <a:srgbClr val="000000"/>
              </a:buClr>
              <a:buSzTx/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(3)反复做实验，可以看出“我〞对科学工作的专注、忘我的精神和极高的专业素养。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 1"/>
          <p:cNvSpPr/>
          <p:nvPr>
            <p:custDataLst>
              <p:tags r:id="rId2"/>
            </p:custDataLst>
          </p:nvPr>
        </p:nvSpPr>
        <p:spPr bwMode="auto">
          <a:xfrm>
            <a:off x="354911" y="749396"/>
            <a:ext cx="437331" cy="394990"/>
          </a:xfrm>
          <a:custGeom>
            <a:gdLst>
              <a:gd name="connsiteX0" fmla="*/ 496843 w 993687"/>
              <a:gd name="connsiteY0" fmla="*/ 100503 h 1199267"/>
              <a:gd name="connsiteX1" fmla="*/ 100503 w 993687"/>
              <a:gd name="connsiteY1" fmla="*/ 496844 h 1199267"/>
              <a:gd name="connsiteX2" fmla="*/ 496843 w 993687"/>
              <a:gd name="connsiteY2" fmla="*/ 893185 h 1199267"/>
              <a:gd name="connsiteX3" fmla="*/ 893185 w 993687"/>
              <a:gd name="connsiteY3" fmla="*/ 496845 h 1199267"/>
              <a:gd name="connsiteX4" fmla="*/ 496843 w 993687"/>
              <a:gd name="connsiteY4" fmla="*/ 100503 h 1199267"/>
              <a:gd name="connsiteX5" fmla="*/ 509266 w 993687"/>
              <a:gd name="connsiteY5" fmla="*/ 156 h 1199267"/>
              <a:gd name="connsiteX6" fmla="*/ 856839 w 993687"/>
              <a:gd name="connsiteY6" fmla="*/ 154416 h 1199267"/>
              <a:gd name="connsiteX7" fmla="*/ 856838 w 993687"/>
              <a:gd name="connsiteY7" fmla="*/ 154417 h 1199267"/>
              <a:gd name="connsiteX8" fmla="*/ 839271 w 993687"/>
              <a:gd name="connsiteY8" fmla="*/ 856840 h 1199267"/>
              <a:gd name="connsiteX9" fmla="*/ 479277 w 993687"/>
              <a:gd name="connsiteY9" fmla="*/ 1199267 h 1199267"/>
              <a:gd name="connsiteX10" fmla="*/ 136849 w 993687"/>
              <a:gd name="connsiteY10" fmla="*/ 839272 h 1199267"/>
              <a:gd name="connsiteX11" fmla="*/ 154416 w 993687"/>
              <a:gd name="connsiteY11" fmla="*/ 136849 h 1199267"/>
              <a:gd name="connsiteX12" fmla="*/ 509266 w 993687"/>
              <a:gd name="connsiteY12" fmla="*/ 156 h 11992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3687" h="1199267">
                <a:moveTo>
                  <a:pt x="496843" y="100503"/>
                </a:moveTo>
                <a:cubicBezTo>
                  <a:pt x="277951" y="100504"/>
                  <a:pt x="100502" y="277952"/>
                  <a:pt x="100503" y="496844"/>
                </a:cubicBezTo>
                <a:cubicBezTo>
                  <a:pt x="100502" y="715738"/>
                  <a:pt x="277950" y="893186"/>
                  <a:pt x="496843" y="893185"/>
                </a:cubicBezTo>
                <a:cubicBezTo>
                  <a:pt x="715737" y="893185"/>
                  <a:pt x="893185" y="715737"/>
                  <a:pt x="893185" y="496845"/>
                </a:cubicBezTo>
                <a:cubicBezTo>
                  <a:pt x="893185" y="277951"/>
                  <a:pt x="715737" y="100503"/>
                  <a:pt x="496843" y="100503"/>
                </a:cubicBezTo>
                <a:close/>
                <a:moveTo>
                  <a:pt x="509266" y="156"/>
                </a:moveTo>
                <a:cubicBezTo>
                  <a:pt x="636380" y="3335"/>
                  <a:pt x="762280" y="55006"/>
                  <a:pt x="856839" y="154416"/>
                </a:cubicBezTo>
                <a:lnTo>
                  <a:pt x="856838" y="154417"/>
                </a:lnTo>
                <a:cubicBezTo>
                  <a:pt x="1045956" y="353237"/>
                  <a:pt x="1038091" y="667722"/>
                  <a:pt x="839271" y="856840"/>
                </a:cubicBezTo>
                <a:lnTo>
                  <a:pt x="479277" y="1199267"/>
                </a:lnTo>
                <a:lnTo>
                  <a:pt x="136849" y="839272"/>
                </a:lnTo>
                <a:cubicBezTo>
                  <a:pt x="-52268" y="640452"/>
                  <a:pt x="-44403" y="325967"/>
                  <a:pt x="154416" y="136849"/>
                </a:cubicBezTo>
                <a:cubicBezTo>
                  <a:pt x="253826" y="42291"/>
                  <a:pt x="382152" y="-3023"/>
                  <a:pt x="509266" y="156"/>
                </a:cubicBezTo>
                <a:close/>
              </a:path>
            </a:pathLst>
          </a:custGeom>
          <a:solidFill>
            <a:srgbClr val="5F9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0" rIns="108000" bIns="216000" anchor="ctr">
            <a:normAutofit fontScale="25000" lnSpcReduction="2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en-US" sz="3600">
              <a:solidFill>
                <a:srgbClr val="01A7AB"/>
              </a:solidFill>
              <a:latin typeface="Adobe Garamond Pro Bold" panose="02020702060506020403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5956" y="547693"/>
            <a:ext cx="19383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7" y="2604311"/>
            <a:ext cx="3888433" cy="3278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流程图: 可选过程 4"/>
          <p:cNvSpPr/>
          <p:nvPr/>
        </p:nvSpPr>
        <p:spPr>
          <a:xfrm>
            <a:off x="657880" y="2456352"/>
            <a:ext cx="3626088" cy="3348911"/>
          </a:xfrm>
          <a:prstGeom prst="flowChartAlternateProcess">
            <a:avLst/>
          </a:prstGeom>
          <a:noFill/>
          <a:ln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945912" y="2614707"/>
            <a:ext cx="33380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      作者用诙谐调侃的语气，写出做水鸭子母亲的不容易，流露出作者对生命的尊重和对动物的热爱。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任意多边形 6"/>
          <p:cNvSpPr/>
          <p:nvPr>
            <p:custDataLst>
              <p:tags r:id="rId5"/>
            </p:custDataLst>
          </p:nvPr>
        </p:nvSpPr>
        <p:spPr bwMode="auto">
          <a:xfrm flipH="1">
            <a:off x="805956" y="1558979"/>
            <a:ext cx="7654476" cy="633413"/>
          </a:xfrm>
          <a:custGeom>
            <a:gdLst>
              <a:gd name="connsiteX0" fmla="*/ 2957680 w 4539922"/>
              <a:gd name="connsiteY0" fmla="*/ 34 h 633569"/>
              <a:gd name="connsiteX1" fmla="*/ 2338828 w 4539922"/>
              <a:gd name="connsiteY1" fmla="*/ 948 h 633569"/>
              <a:gd name="connsiteX2" fmla="*/ 2183760 w 4539922"/>
              <a:gd name="connsiteY2" fmla="*/ 1166 h 633569"/>
              <a:gd name="connsiteX3" fmla="*/ 2040037 w 4539922"/>
              <a:gd name="connsiteY3" fmla="*/ 948 h 633569"/>
              <a:gd name="connsiteX4" fmla="*/ 35351 w 4539922"/>
              <a:gd name="connsiteY4" fmla="*/ 13740 h 633569"/>
              <a:gd name="connsiteX5" fmla="*/ 0 w 4539922"/>
              <a:gd name="connsiteY5" fmla="*/ 24879 h 633569"/>
              <a:gd name="connsiteX6" fmla="*/ 156229 w 4539922"/>
              <a:gd name="connsiteY6" fmla="*/ 633347 h 633569"/>
              <a:gd name="connsiteX7" fmla="*/ 2067822 w 4539922"/>
              <a:gd name="connsiteY7" fmla="*/ 631881 h 633569"/>
              <a:gd name="connsiteX8" fmla="*/ 2183760 w 4539922"/>
              <a:gd name="connsiteY8" fmla="*/ 630823 h 633569"/>
              <a:gd name="connsiteX9" fmla="*/ 2308850 w 4539922"/>
              <a:gd name="connsiteY9" fmla="*/ 631881 h 633569"/>
              <a:gd name="connsiteX10" fmla="*/ 4371359 w 4539922"/>
              <a:gd name="connsiteY10" fmla="*/ 633347 h 633569"/>
              <a:gd name="connsiteX11" fmla="*/ 4539922 w 4539922"/>
              <a:gd name="connsiteY11" fmla="*/ 24879 h 633569"/>
              <a:gd name="connsiteX12" fmla="*/ 4501780 w 4539922"/>
              <a:gd name="connsiteY12" fmla="*/ 13740 h 633569"/>
              <a:gd name="connsiteX13" fmla="*/ 2957680 w 4539922"/>
              <a:gd name="connsiteY13" fmla="*/ 34 h 6335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39922" h="633569">
                <a:moveTo>
                  <a:pt x="2957680" y="34"/>
                </a:moveTo>
                <a:cubicBezTo>
                  <a:pt x="2717115" y="165"/>
                  <a:pt x="2497073" y="643"/>
                  <a:pt x="2338828" y="948"/>
                </a:cubicBezTo>
                <a:lnTo>
                  <a:pt x="2183760" y="1166"/>
                </a:lnTo>
                <a:lnTo>
                  <a:pt x="2040037" y="948"/>
                </a:lnTo>
                <a:cubicBezTo>
                  <a:pt x="1526708" y="-118"/>
                  <a:pt x="311745" y="-3316"/>
                  <a:pt x="35351" y="13740"/>
                </a:cubicBezTo>
                <a:cubicBezTo>
                  <a:pt x="23947" y="13740"/>
                  <a:pt x="2281" y="12348"/>
                  <a:pt x="0" y="24879"/>
                </a:cubicBezTo>
                <a:cubicBezTo>
                  <a:pt x="52456" y="228166"/>
                  <a:pt x="103773" y="430060"/>
                  <a:pt x="156229" y="633347"/>
                </a:cubicBezTo>
                <a:cubicBezTo>
                  <a:pt x="320868" y="633347"/>
                  <a:pt x="1601313" y="634413"/>
                  <a:pt x="2067822" y="631881"/>
                </a:cubicBezTo>
                <a:lnTo>
                  <a:pt x="2183760" y="630823"/>
                </a:lnTo>
                <a:lnTo>
                  <a:pt x="2308850" y="631881"/>
                </a:lnTo>
                <a:cubicBezTo>
                  <a:pt x="2812189" y="634413"/>
                  <a:pt x="4193722" y="633347"/>
                  <a:pt x="4371359" y="633347"/>
                </a:cubicBezTo>
                <a:cubicBezTo>
                  <a:pt x="4427957" y="430060"/>
                  <a:pt x="4483324" y="228166"/>
                  <a:pt x="4539922" y="24879"/>
                </a:cubicBezTo>
                <a:cubicBezTo>
                  <a:pt x="4537461" y="12348"/>
                  <a:pt x="4514084" y="13740"/>
                  <a:pt x="4501780" y="13740"/>
                </a:cubicBezTo>
                <a:cubicBezTo>
                  <a:pt x="4288769" y="1557"/>
                  <a:pt x="3559092" y="-292"/>
                  <a:pt x="2957680" y="34"/>
                </a:cubicBezTo>
                <a:close/>
              </a:path>
            </a:pathLst>
          </a:custGeom>
          <a:solidFill>
            <a:srgbClr val="5CD2EA"/>
          </a:solidFill>
          <a:ln w="9525">
            <a:noFill/>
            <a:round/>
          </a:ln>
        </p:spPr>
        <p:txBody>
          <a:bodyPr anchor="ctr" anchorCtr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kern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通过作者调侃的语气你读出了什么？</a:t>
            </a:r>
            <a:endParaRPr lang="zh-CN" altLang="zh-CN" sz="2400" b="1" kern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https://d.book118.com/677105122050006036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2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3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4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5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6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7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8.xml><?xml version="1.0" encoding="utf-8"?>
<p:tagLst xmlns:p="http://schemas.openxmlformats.org/presentationml/2006/main">
  <p:tag name="MH" val="20150826203740"/>
  <p:tag name="MH_LIBRARY" val="GRAPHIC"/>
  <p:tag name="MH_ORDER" val="Freeform 27"/>
</p:tagLst>
</file>

<file path=ppt/tags/tag9.xml><?xml version="1.0" encoding="utf-8"?>
<p:tagLst xmlns:p="http://schemas.openxmlformats.org/presentationml/2006/main">
  <p:tag name="MH" val="20150826203657"/>
  <p:tag name="MH_LIBRARY" val="GRAPHIC"/>
  <p:tag name="MH_ORDER" val="Freeform 2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21世纪教育网精品课件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1世纪教育网精品课件模板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21世纪教育网精品课件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第3母版">
  <a:themeElements>
    <a:clrScheme name="21世纪教育网精品课件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1世纪教育网精品课件模板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21世纪教育网精品课件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1世纪教育网精品课件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1世纪教育网精品课件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华康海报体W12(P)</vt:lpstr>
      <vt:lpstr>微软雅黑</vt:lpstr>
      <vt:lpstr>Adobe Garamond Pro Bold</vt:lpstr>
      <vt:lpstr>Agency FB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2024-09-11T06:09:21.847</cp:lastPrinted>
  <dcterms:created xsi:type="dcterms:W3CDTF">2024-09-10T22:09:21Z</dcterms:created>
  <dcterms:modified xsi:type="dcterms:W3CDTF">2024-09-10T22:09:23Z</dcterms:modified>
</cp:coreProperties>
</file>