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5387B3-2CDF-468A-9E35-E5CD662B02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257E06-5272-4F43-BD30-53E9DA5457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3204CB-B6B2-4529-8B22-A068869074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0E2FD0-8CAC-4D06-AE18-DDD698406A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1DCCEBD-EAA5-472E-8929-0514F0EA00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D7CFDA7-C4A0-42ED-8DBE-729F341D68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B33FB1D-64F3-47DD-B1B5-C7CE049B3F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B14C92-CE21-435E-9F45-F5039A7EE7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439379-D5ED-4DF8-ADF4-D7BA43726B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00F5FD-E39C-4C45-B998-3A5B929076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08240E-2B4F-44E3-8EE2-8416C5544F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77111103061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2024-01-23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情态动词在陈述句中的用法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情态动词概述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情态动词在陈述句中的基本用法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情态动词的否定形式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情态动词的疑问形式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情态动词的时态与语态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情态动词的省略与替代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情态动词概述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情态动词是一种辅助动词，用于表达说话者对句子动作或状态的态度、情感、推测或可能性。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根据语义和功能，情态动词可分为基本情态动词（如can, may, must等）和半情态动词（如need, dare等）。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696" b="12696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无实义动词形式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后面接动词原形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表达说话者的态度和情感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情态动词本身没有实义动词的形式，即没有现在分词、过去分词等形式。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情态动词后面需要接动词原形，构成完整的谓语。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情态动词可以表达说话者对句子动作或状态的态度、情感、推测或可能性。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情态动词的特点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情态动词与其他动词的区别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助动词用于构成时态、语态、语气等，而情态动词则用于表达说话者的态度和情感。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实义动词具有实际意义，可以单独作谓语，而情态动词则需要与实义动词一起构成谓语。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半情态动词既可以作情态动词，也可以作实义动词，具有双重性质。而基本情态动词则只能作情态动词使用。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与助动词的区别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与实义动词的区别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与半情态动词的区别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情态动词在陈述句中的基本用法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696" b="12696"/>
          <a:stretch>
            <a:fillRect/>
          </a:stretch>
        </p:blipFill>
        <p:spPr>
          <a:xfrm>
            <a:off x="4821847" y="1611542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455569"/>
            <a:ext cx="4076700" cy="14287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情态动词“可能”、“也许”、“或许”等表示对某种情况的推测或不确定性。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178907"/>
            <a:ext cx="4076700" cy="14382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情态动词“一定”、“肯定”等表示对某种情况的确定性推测。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4746271"/>
            <a:ext cx="4076700" cy="14382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情态动词“会”、“应该”等表示根据某些条件或习惯推测出的情况。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表示可能性与推测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7034" y="3414098"/>
            <a:ext cx="2139982" cy="2139982"/>
            <a:chOff x="1207034" y="3414098"/>
            <a:chExt cx="2139982" cy="2139982"/>
          </a:xfrm>
        </p:grpSpPr>
        <p:sp>
          <p:nvSpPr>
            <p:cNvPr id="3" name="Freeform 3"/>
            <p:cNvSpPr/>
            <p:nvPr/>
          </p:nvSpPr>
          <p:spPr>
            <a:xfrm rot="13500000">
              <a:off x="1207034" y="3414098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894644" y="4362026"/>
              <a:ext cx="744855" cy="23583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1474591" y="3601169"/>
            <a:ext cx="492347" cy="492347"/>
            <a:chOff x="1474591" y="3601169"/>
            <a:chExt cx="492347" cy="492347"/>
          </a:xfrm>
        </p:grpSpPr>
        <p:sp>
          <p:nvSpPr>
            <p:cNvPr id="6" name="AutoShape 6"/>
            <p:cNvSpPr/>
            <p:nvPr/>
          </p:nvSpPr>
          <p:spPr>
            <a:xfrm rot="2700000">
              <a:off x="1474591" y="3601169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2372036" y="2275003"/>
            <a:ext cx="2139982" cy="2139982"/>
            <a:chOff x="2372036" y="2275003"/>
            <a:chExt cx="2139982" cy="2139982"/>
          </a:xfrm>
        </p:grpSpPr>
        <p:sp>
          <p:nvSpPr>
            <p:cNvPr id="8" name="Freeform 8"/>
            <p:cNvSpPr/>
            <p:nvPr/>
          </p:nvSpPr>
          <p:spPr>
            <a:xfrm rot="2700000">
              <a:off x="2372036" y="2275003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274244" y="3123014"/>
            <a:ext cx="330613" cy="588550"/>
            <a:chOff x="3274244" y="3123014"/>
            <a:chExt cx="330613" cy="588550"/>
          </a:xfrm>
        </p:grpSpPr>
        <p:sp>
          <p:nvSpPr>
            <p:cNvPr id="10" name="Freeform 10"/>
            <p:cNvSpPr/>
            <p:nvPr/>
          </p:nvSpPr>
          <p:spPr>
            <a:xfrm>
              <a:off x="3274244" y="3123014"/>
              <a:ext cx="330613" cy="588550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3370066" y="3021001"/>
            <a:ext cx="145256" cy="300799"/>
            <a:chOff x="3370066" y="3021001"/>
            <a:chExt cx="145256" cy="300799"/>
          </a:xfrm>
        </p:grpSpPr>
        <p:sp>
          <p:nvSpPr>
            <p:cNvPr id="12" name="Freeform 12"/>
            <p:cNvSpPr/>
            <p:nvPr/>
          </p:nvSpPr>
          <p:spPr>
            <a:xfrm>
              <a:off x="3446361" y="3211596"/>
              <a:ext cx="44577" cy="25146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3487319" y="3131586"/>
              <a:ext cx="15526" cy="33718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446361" y="3173877"/>
              <a:ext cx="41624" cy="29051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492557" y="3173877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3474365" y="3060339"/>
              <a:ext cx="11239" cy="27432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3481699" y="3096915"/>
              <a:ext cx="12573" cy="26099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3372352" y="3211596"/>
              <a:ext cx="18860" cy="25146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390545" y="3096915"/>
              <a:ext cx="14859" cy="26099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76352" y="3173877"/>
              <a:ext cx="18193" cy="29051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3421882" y="3021001"/>
              <a:ext cx="17145" cy="30671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3446361" y="3021001"/>
              <a:ext cx="18860" cy="30671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3413309" y="3047099"/>
              <a:ext cx="2286" cy="466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3399784" y="3060339"/>
              <a:ext cx="12859" cy="27432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3382639" y="3131586"/>
              <a:ext cx="17145" cy="33718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3446361" y="3245220"/>
              <a:ext cx="46196" cy="29051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3403023" y="3131586"/>
              <a:ext cx="36004" cy="33718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3414929" y="3060339"/>
              <a:ext cx="24098" cy="27432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3399117" y="3173877"/>
              <a:ext cx="40005" cy="29051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3446361" y="3131586"/>
              <a:ext cx="37624" cy="33718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446361" y="3060339"/>
              <a:ext cx="25718" cy="27432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3446361" y="3096915"/>
              <a:ext cx="32004" cy="26099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3409309" y="3096915"/>
              <a:ext cx="29718" cy="26099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3394450" y="3282843"/>
              <a:ext cx="44577" cy="30385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396831" y="3211596"/>
              <a:ext cx="42291" cy="25146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3395117" y="3245220"/>
              <a:ext cx="43910" cy="29051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3370066" y="3245220"/>
              <a:ext cx="18860" cy="29051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3498844" y="3245220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3496558" y="3211596"/>
              <a:ext cx="15811" cy="25146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3412643" y="3051672"/>
              <a:ext cx="9906" cy="8572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3465125" y="3051672"/>
              <a:ext cx="9239" cy="8572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3439027" y="3051672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3405404" y="3087676"/>
              <a:ext cx="9620" cy="923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3472079" y="3087676"/>
              <a:ext cx="9620" cy="923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3439027" y="3087676"/>
              <a:ext cx="7239" cy="923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3399784" y="3123014"/>
              <a:ext cx="9620" cy="8572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3478365" y="3123014"/>
              <a:ext cx="8953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3439027" y="3123014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3394450" y="3165305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3483985" y="3165305"/>
              <a:ext cx="8572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3439027" y="3165305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3390545" y="3202929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3487985" y="3202929"/>
              <a:ext cx="8572" cy="8572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3439027" y="3202929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3388830" y="3236647"/>
              <a:ext cx="7906" cy="8572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3490938" y="3236647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3439027" y="3236647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3387211" y="3274271"/>
              <a:ext cx="7239" cy="8572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3492557" y="3274271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3439027" y="3274271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3439027" y="3313228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3195854" y="2092028"/>
            <a:ext cx="492347" cy="492347"/>
            <a:chOff x="3195854" y="2092028"/>
            <a:chExt cx="492347" cy="492347"/>
          </a:xfrm>
        </p:grpSpPr>
        <p:sp>
          <p:nvSpPr>
            <p:cNvPr id="63" name="AutoShape 63"/>
            <p:cNvSpPr/>
            <p:nvPr/>
          </p:nvSpPr>
          <p:spPr>
            <a:xfrm rot="2700000">
              <a:off x="3195854" y="2092028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4" name="Group 64"/>
          <p:cNvGrpSpPr/>
          <p:nvPr/>
        </p:nvGrpSpPr>
        <p:grpSpPr>
          <a:xfrm>
            <a:off x="3543612" y="3414098"/>
            <a:ext cx="2139982" cy="2139982"/>
            <a:chOff x="3543612" y="3414098"/>
            <a:chExt cx="2139982" cy="2139982"/>
          </a:xfrm>
        </p:grpSpPr>
        <p:sp>
          <p:nvSpPr>
            <p:cNvPr id="65" name="Freeform 65"/>
            <p:cNvSpPr/>
            <p:nvPr/>
          </p:nvSpPr>
          <p:spPr>
            <a:xfrm rot="13500000">
              <a:off x="3543612" y="3414098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Freeform 66"/>
            <p:cNvSpPr/>
            <p:nvPr/>
          </p:nvSpPr>
          <p:spPr>
            <a:xfrm>
              <a:off x="4422579" y="4332117"/>
              <a:ext cx="414052" cy="29575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7" name="Group 67"/>
          <p:cNvGrpSpPr/>
          <p:nvPr/>
        </p:nvGrpSpPr>
        <p:grpSpPr>
          <a:xfrm>
            <a:off x="4948930" y="3611741"/>
            <a:ext cx="492347" cy="492347"/>
            <a:chOff x="4948930" y="3611741"/>
            <a:chExt cx="492347" cy="492347"/>
          </a:xfrm>
        </p:grpSpPr>
        <p:sp>
          <p:nvSpPr>
            <p:cNvPr id="68" name="AutoShape 68"/>
            <p:cNvSpPr/>
            <p:nvPr/>
          </p:nvSpPr>
          <p:spPr>
            <a:xfrm rot="2700000">
              <a:off x="4948930" y="3611741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9" name="AutoShape 69"/>
          <p:cNvSpPr/>
          <p:nvPr/>
        </p:nvSpPr>
        <p:spPr>
          <a:xfrm>
            <a:off x="1428725" y="3672826"/>
            <a:ext cx="599097" cy="33070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70" name="AutoShape 70"/>
          <p:cNvSpPr/>
          <p:nvPr/>
        </p:nvSpPr>
        <p:spPr>
          <a:xfrm>
            <a:off x="3138709" y="2155516"/>
            <a:ext cx="599097" cy="27799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71" name="AutoShape 71"/>
          <p:cNvSpPr/>
          <p:nvPr/>
        </p:nvSpPr>
        <p:spPr>
          <a:xfrm>
            <a:off x="4890841" y="3681858"/>
            <a:ext cx="599097" cy="24839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grpSp>
        <p:nvGrpSpPr>
          <p:cNvPr id="72" name="Group 72"/>
          <p:cNvGrpSpPr/>
          <p:nvPr/>
        </p:nvGrpSpPr>
        <p:grpSpPr>
          <a:xfrm>
            <a:off x="6649402" y="2138986"/>
            <a:ext cx="587026" cy="585597"/>
            <a:chOff x="6649402" y="2138986"/>
            <a:chExt cx="587026" cy="585597"/>
          </a:xfrm>
        </p:grpSpPr>
        <p:sp>
          <p:nvSpPr>
            <p:cNvPr id="73" name="AutoShape 73"/>
            <p:cNvSpPr/>
            <p:nvPr/>
          </p:nvSpPr>
          <p:spPr>
            <a:xfrm>
              <a:off x="6649402" y="2138986"/>
              <a:ext cx="587026" cy="58559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6731888" y="2359775"/>
              <a:ext cx="409003" cy="12915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5" name="Group 75"/>
          <p:cNvGrpSpPr/>
          <p:nvPr/>
        </p:nvGrpSpPr>
        <p:grpSpPr>
          <a:xfrm>
            <a:off x="6649402" y="3402766"/>
            <a:ext cx="587026" cy="585597"/>
            <a:chOff x="6649402" y="3402766"/>
            <a:chExt cx="587026" cy="585597"/>
          </a:xfrm>
        </p:grpSpPr>
        <p:sp>
          <p:nvSpPr>
            <p:cNvPr id="76" name="AutoShape 76"/>
            <p:cNvSpPr/>
            <p:nvPr/>
          </p:nvSpPr>
          <p:spPr>
            <a:xfrm>
              <a:off x="6649402" y="3402766"/>
              <a:ext cx="587026" cy="585597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7" name="Group 77"/>
          <p:cNvGrpSpPr/>
          <p:nvPr/>
        </p:nvGrpSpPr>
        <p:grpSpPr>
          <a:xfrm>
            <a:off x="6833234" y="3535589"/>
            <a:ext cx="224504" cy="467677"/>
            <a:chOff x="6833234" y="3535589"/>
            <a:chExt cx="224504" cy="467677"/>
          </a:xfrm>
        </p:grpSpPr>
        <p:sp>
          <p:nvSpPr>
            <p:cNvPr id="78" name="Freeform 78"/>
            <p:cNvSpPr/>
            <p:nvPr/>
          </p:nvSpPr>
          <p:spPr>
            <a:xfrm>
              <a:off x="6833234" y="3604645"/>
              <a:ext cx="224504" cy="398621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Freeform 79"/>
            <p:cNvSpPr/>
            <p:nvPr/>
          </p:nvSpPr>
          <p:spPr>
            <a:xfrm>
              <a:off x="6950105" y="3664653"/>
              <a:ext cx="30290" cy="1695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Freeform 80"/>
            <p:cNvSpPr/>
            <p:nvPr/>
          </p:nvSpPr>
          <p:spPr>
            <a:xfrm>
              <a:off x="6977919" y="3610551"/>
              <a:ext cx="10573" cy="22860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Freeform 81"/>
            <p:cNvSpPr/>
            <p:nvPr/>
          </p:nvSpPr>
          <p:spPr>
            <a:xfrm>
              <a:off x="6950105" y="3639126"/>
              <a:ext cx="28289" cy="19717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Freeform 82"/>
            <p:cNvSpPr/>
            <p:nvPr/>
          </p:nvSpPr>
          <p:spPr>
            <a:xfrm>
              <a:off x="6981538" y="3639126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Freeform 83"/>
            <p:cNvSpPr/>
            <p:nvPr/>
          </p:nvSpPr>
          <p:spPr>
            <a:xfrm>
              <a:off x="6969155" y="3562164"/>
              <a:ext cx="7620" cy="18574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6974109" y="3587024"/>
              <a:ext cx="8477" cy="17717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6899909" y="3664653"/>
              <a:ext cx="12764" cy="1695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Freeform 86"/>
            <p:cNvSpPr/>
            <p:nvPr/>
          </p:nvSpPr>
          <p:spPr>
            <a:xfrm>
              <a:off x="6912196" y="3587024"/>
              <a:ext cx="10096" cy="17717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Freeform 87"/>
            <p:cNvSpPr/>
            <p:nvPr/>
          </p:nvSpPr>
          <p:spPr>
            <a:xfrm>
              <a:off x="6902576" y="3639126"/>
              <a:ext cx="12382" cy="19717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Freeform 88"/>
            <p:cNvSpPr/>
            <p:nvPr/>
          </p:nvSpPr>
          <p:spPr>
            <a:xfrm>
              <a:off x="6933532" y="3535589"/>
              <a:ext cx="11621" cy="20765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Freeform 89"/>
            <p:cNvSpPr/>
            <p:nvPr/>
          </p:nvSpPr>
          <p:spPr>
            <a:xfrm>
              <a:off x="6950105" y="3535589"/>
              <a:ext cx="12764" cy="20765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Freeform 90"/>
            <p:cNvSpPr/>
            <p:nvPr/>
          </p:nvSpPr>
          <p:spPr>
            <a:xfrm>
              <a:off x="6927722" y="3553210"/>
              <a:ext cx="1524" cy="3143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Freeform 91"/>
            <p:cNvSpPr/>
            <p:nvPr/>
          </p:nvSpPr>
          <p:spPr>
            <a:xfrm>
              <a:off x="6918483" y="3562164"/>
              <a:ext cx="8763" cy="18574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Freeform 92"/>
            <p:cNvSpPr/>
            <p:nvPr/>
          </p:nvSpPr>
          <p:spPr>
            <a:xfrm>
              <a:off x="6906862" y="3610551"/>
              <a:ext cx="11621" cy="22860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Freeform 93"/>
            <p:cNvSpPr/>
            <p:nvPr/>
          </p:nvSpPr>
          <p:spPr>
            <a:xfrm>
              <a:off x="6950105" y="3687418"/>
              <a:ext cx="31432" cy="19717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6920769" y="3610551"/>
              <a:ext cx="24479" cy="22860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6928770" y="3562164"/>
              <a:ext cx="16383" cy="18574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Freeform 96"/>
            <p:cNvSpPr/>
            <p:nvPr/>
          </p:nvSpPr>
          <p:spPr>
            <a:xfrm>
              <a:off x="6918006" y="3639126"/>
              <a:ext cx="27146" cy="19717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Freeform 97"/>
            <p:cNvSpPr/>
            <p:nvPr/>
          </p:nvSpPr>
          <p:spPr>
            <a:xfrm>
              <a:off x="6950105" y="3610551"/>
              <a:ext cx="25527" cy="22860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Freeform 98"/>
            <p:cNvSpPr/>
            <p:nvPr/>
          </p:nvSpPr>
          <p:spPr>
            <a:xfrm>
              <a:off x="6950105" y="3562164"/>
              <a:ext cx="17526" cy="18574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Freeform 99"/>
            <p:cNvSpPr/>
            <p:nvPr/>
          </p:nvSpPr>
          <p:spPr>
            <a:xfrm>
              <a:off x="6950105" y="3587024"/>
              <a:ext cx="21717" cy="17717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Freeform 100"/>
            <p:cNvSpPr/>
            <p:nvPr/>
          </p:nvSpPr>
          <p:spPr>
            <a:xfrm>
              <a:off x="6924960" y="3587024"/>
              <a:ext cx="20193" cy="17717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Freeform 101"/>
            <p:cNvSpPr/>
            <p:nvPr/>
          </p:nvSpPr>
          <p:spPr>
            <a:xfrm>
              <a:off x="6914863" y="3712945"/>
              <a:ext cx="30290" cy="20574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Freeform 102"/>
            <p:cNvSpPr/>
            <p:nvPr/>
          </p:nvSpPr>
          <p:spPr>
            <a:xfrm>
              <a:off x="6916482" y="3664653"/>
              <a:ext cx="28670" cy="1695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Freeform 103"/>
            <p:cNvSpPr/>
            <p:nvPr/>
          </p:nvSpPr>
          <p:spPr>
            <a:xfrm>
              <a:off x="6915340" y="3687418"/>
              <a:ext cx="29813" cy="19717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6898289" y="3687418"/>
              <a:ext cx="12764" cy="19717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6985729" y="3687418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6" name="Freeform 106"/>
            <p:cNvSpPr/>
            <p:nvPr/>
          </p:nvSpPr>
          <p:spPr>
            <a:xfrm>
              <a:off x="6984205" y="3664653"/>
              <a:ext cx="10763" cy="1695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7" name="Freeform 107"/>
            <p:cNvSpPr/>
            <p:nvPr/>
          </p:nvSpPr>
          <p:spPr>
            <a:xfrm>
              <a:off x="6927246" y="3556354"/>
              <a:ext cx="6763" cy="5810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Freeform 108"/>
            <p:cNvSpPr/>
            <p:nvPr/>
          </p:nvSpPr>
          <p:spPr>
            <a:xfrm>
              <a:off x="6962869" y="3556354"/>
              <a:ext cx="6287" cy="5810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>
              <a:off x="6945153" y="355635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Freeform 110"/>
            <p:cNvSpPr/>
            <p:nvPr/>
          </p:nvSpPr>
          <p:spPr>
            <a:xfrm>
              <a:off x="6922293" y="3580738"/>
              <a:ext cx="6477" cy="6287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Freeform 111"/>
            <p:cNvSpPr/>
            <p:nvPr/>
          </p:nvSpPr>
          <p:spPr>
            <a:xfrm>
              <a:off x="6967632" y="3580738"/>
              <a:ext cx="6477" cy="6287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2" name="AutoShape 112"/>
            <p:cNvSpPr/>
            <p:nvPr/>
          </p:nvSpPr>
          <p:spPr>
            <a:xfrm>
              <a:off x="6945153" y="3580738"/>
              <a:ext cx="4953" cy="6287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Freeform 113"/>
            <p:cNvSpPr/>
            <p:nvPr/>
          </p:nvSpPr>
          <p:spPr>
            <a:xfrm>
              <a:off x="6918483" y="3604645"/>
              <a:ext cx="6477" cy="5810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6971918" y="3604645"/>
              <a:ext cx="6096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AutoShape 115"/>
            <p:cNvSpPr/>
            <p:nvPr/>
          </p:nvSpPr>
          <p:spPr>
            <a:xfrm>
              <a:off x="6945153" y="3604645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6" name="Freeform 116"/>
            <p:cNvSpPr/>
            <p:nvPr/>
          </p:nvSpPr>
          <p:spPr>
            <a:xfrm>
              <a:off x="6914863" y="3633316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7" name="Freeform 117"/>
            <p:cNvSpPr/>
            <p:nvPr/>
          </p:nvSpPr>
          <p:spPr>
            <a:xfrm>
              <a:off x="6975728" y="3633316"/>
              <a:ext cx="5810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>
              <a:off x="6945153" y="3633316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Freeform 119"/>
            <p:cNvSpPr/>
            <p:nvPr/>
          </p:nvSpPr>
          <p:spPr>
            <a:xfrm>
              <a:off x="6912196" y="3658843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Freeform 120"/>
            <p:cNvSpPr/>
            <p:nvPr/>
          </p:nvSpPr>
          <p:spPr>
            <a:xfrm>
              <a:off x="6978395" y="3658843"/>
              <a:ext cx="5810" cy="5810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>
              <a:off x="6945153" y="3658843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2" name="Freeform 122"/>
            <p:cNvSpPr/>
            <p:nvPr/>
          </p:nvSpPr>
          <p:spPr>
            <a:xfrm>
              <a:off x="6911053" y="3681607"/>
              <a:ext cx="5429" cy="5810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3" name="Freeform 123"/>
            <p:cNvSpPr/>
            <p:nvPr/>
          </p:nvSpPr>
          <p:spPr>
            <a:xfrm>
              <a:off x="6980395" y="3681607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AutoShape 124"/>
            <p:cNvSpPr/>
            <p:nvPr/>
          </p:nvSpPr>
          <p:spPr>
            <a:xfrm>
              <a:off x="6945153" y="3681607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6910006" y="3707134"/>
              <a:ext cx="4953" cy="5810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6" name="Freeform 126"/>
            <p:cNvSpPr/>
            <p:nvPr/>
          </p:nvSpPr>
          <p:spPr>
            <a:xfrm>
              <a:off x="6981538" y="3707134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7" name="AutoShape 127"/>
            <p:cNvSpPr/>
            <p:nvPr/>
          </p:nvSpPr>
          <p:spPr>
            <a:xfrm>
              <a:off x="6945153" y="370713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>
              <a:off x="6945153" y="3733519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9" name="Group 129"/>
          <p:cNvGrpSpPr/>
          <p:nvPr/>
        </p:nvGrpSpPr>
        <p:grpSpPr>
          <a:xfrm>
            <a:off x="6649402" y="4666547"/>
            <a:ext cx="587026" cy="585502"/>
            <a:chOff x="6649402" y="4666547"/>
            <a:chExt cx="587026" cy="585502"/>
          </a:xfrm>
        </p:grpSpPr>
        <p:sp>
          <p:nvSpPr>
            <p:cNvPr id="130" name="AutoShape 130"/>
            <p:cNvSpPr/>
            <p:nvPr/>
          </p:nvSpPr>
          <p:spPr>
            <a:xfrm>
              <a:off x="6649402" y="4666547"/>
              <a:ext cx="587026" cy="585502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Freeform 131"/>
            <p:cNvSpPr/>
            <p:nvPr/>
          </p:nvSpPr>
          <p:spPr>
            <a:xfrm>
              <a:off x="6793896" y="4847236"/>
              <a:ext cx="301085" cy="21374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2" name="TextBox 132"/>
          <p:cNvSpPr txBox="1"/>
          <p:nvPr/>
        </p:nvSpPr>
        <p:spPr>
          <a:xfrm>
            <a:off x="7288006" y="2140272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情态动词“可以”、“能”等表示建议或请求某人做某事。</a:t>
            </a:r>
          </a:p>
        </p:txBody>
      </p:sp>
      <p:sp>
        <p:nvSpPr>
          <p:cNvPr id="133" name="TextBox 133"/>
          <p:cNvSpPr txBox="1"/>
          <p:nvPr/>
        </p:nvSpPr>
        <p:spPr>
          <a:xfrm>
            <a:off x="7288006" y="3387809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情态动词“应该”、“应当”等表示建议或要求某人按照某种规范或标准行事。</a:t>
            </a:r>
          </a:p>
        </p:txBody>
      </p:sp>
      <p:sp>
        <p:nvSpPr>
          <p:cNvPr id="134" name="TextBox 134"/>
          <p:cNvSpPr txBox="1"/>
          <p:nvPr/>
        </p:nvSpPr>
        <p:spPr>
          <a:xfrm>
            <a:off x="7288006" y="4658974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情态动词“需要”、“得”等表示某种必要性或紧迫性的建议或请求。</a:t>
            </a:r>
          </a:p>
        </p:txBody>
      </p:sp>
      <p:grpSp>
        <p:nvGrpSpPr>
          <p:cNvPr id="135" name="Group 13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6" name="AutoShape 13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7" name="AutoShape 13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AutoShape 14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AutoShape 14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AutoShape 14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AutoShape 14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6" name="AutoShape 14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7" name="AutoShape 14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2" name="AutoShape 15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3" name="AutoShape 15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AutoShape 15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AutoShape 15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6" name="TextBox 15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表示建议与请求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2" name="AutoShape 12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18" name="Freeform 18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2" name="AutoShape 22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5" name="Freeform 25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1" name="Connector 31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2" name="Connector 32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3" name="Group 33"/>
          <p:cNvGrpSpPr/>
          <p:nvPr/>
        </p:nvGrpSpPr>
        <p:grpSpPr>
          <a:xfrm>
            <a:off x="7860526" y="2433468"/>
            <a:ext cx="1038363" cy="440204"/>
            <a:chOff x="7860526" y="2433468"/>
            <a:chExt cx="1038363" cy="440204"/>
          </a:xfrm>
        </p:grpSpPr>
        <p:cxnSp>
          <p:nvCxnSpPr>
            <p:cNvPr id="34" name="Connector 34"/>
            <p:cNvCxnSpPr/>
            <p:nvPr/>
          </p:nvCxnSpPr>
          <p:spPr>
            <a:xfrm>
              <a:off x="7860526" y="2433468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8305083" y="2866340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6" name="TextBox 36"/>
          <p:cNvSpPr txBox="1"/>
          <p:nvPr/>
        </p:nvSpPr>
        <p:spPr>
          <a:xfrm>
            <a:off x="1062867" y="3065722"/>
            <a:ext cx="2447925" cy="193415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情态动词“必须”、“得”等表示某种强制性的义务或责任。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9053162" y="1245013"/>
            <a:ext cx="2447925" cy="22876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情态动词“应该”、“应当”等也表示某种道德或社会规范上的义务或责任。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8066398" y="3843528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情态动词“要”、“需要”等表示为了达到某种目的而必须承担的义务或责任。</a:t>
            </a:r>
          </a:p>
        </p:txBody>
      </p:sp>
      <p:grpSp>
        <p:nvGrpSpPr>
          <p:cNvPr id="39" name="Group 3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0" name="AutoShape 4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TextBox 6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表示义务与责任</a:t>
              </a:r>
            </a:p>
          </p:txBody>
        </p:sp>
      </p:grpSp>
      <p:grpSp>
        <p:nvGrpSpPr>
          <p:cNvPr id="61" name="Group 6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2" name="Connector 6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63" name="Connector 6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情态动词“能”、“能够”等表示具备某种能力或技能。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情态动词“会”、“懂得”等也表示具备某种能力或技能。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情态动词“愿意”、“乐意”等表示某种主观上的意愿或倾向。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表示能力与意愿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情态动词的否定形式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否定词的位置与用法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常见的否定词有“不”、“没”等。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否定词应放在情态动词之后，实义动词之前，构成否定句。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805582" y="2081786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6433527" y="1751433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情态动词的否定形式表示说话者对某一动作或状态的可能性、必要性、意愿等的否定。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33527" y="4146638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例如，“他不可能来这里。”表示说话者认为“他”来这里的可能性不存在。</a:t>
            </a:r>
          </a:p>
        </p:txBody>
      </p:sp>
      <p:sp>
        <p:nvSpPr>
          <p:cNvPr id="6" name="Freeform 6"/>
          <p:cNvSpPr/>
          <p:nvPr/>
        </p:nvSpPr>
        <p:spPr>
          <a:xfrm>
            <a:off x="1012384" y="231038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122011" y="231038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611221" y="2317815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93891" y="218846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否定形式的含义与用法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https://d.book118.com/677111103061006041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2024-09-14T04:18:53.163</cp:lastPrinted>
  <dcterms:created xsi:type="dcterms:W3CDTF">2024-09-13T20:18:53Z</dcterms:created>
  <dcterms:modified xsi:type="dcterms:W3CDTF">2024-09-13T20:18:55Z</dcterms:modified>
</cp:coreProperties>
</file>