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E75461-DF89-4C91-B778-8952F7D9C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05372D-E397-4CB0-A593-EB9CD0081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DF2819-794F-4493-9DCA-B2C452967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B01B06-4F1D-4C9D-AE6C-65DAAF6CA2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B5E889-AF77-4699-A2ED-174DB3D9B0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C01BE1-ABC7-4AF4-BA61-C41853ECCD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C2A652-66C8-4024-AB43-BC8E144428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82AE3-C76D-4F16-A43E-5E3304B7E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9B7932-70F1-4AF6-9C30-3694987F13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A72D0-9C87-4EA3-8BA4-B7B8CB4CE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E716DD-594F-48F2-B219-8EB602A76C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1151440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采购项目招投标与合同履约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招投标概述与法律法规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招标文件编制与审查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投标策略制定与技巧分享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合同履约管理关键环节</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风险识别、评估及应对措施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招投标概述与法律法规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844" b="168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招投标是指采购人通过发布招标公告或邀请书等方式，邀请潜在投标人参与竞争，并按照法定程序选择中标人的一种市场交易方式。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实现公平竞争，优化资源配置，确保采购项目的质量、效益和效率，维护国家利益、社会公共利益和当事人的合法权益。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招投标定义及目的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招投标目的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招投标定义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其他相关法律法规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如《合同法》、《反不正当竞争法》等，也对招投标活动有相应的规范和约束。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《中华人民共和国招标投标法》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规定了招投标的范围、方式、程序、监督等方面的内容，是规范招投标活动的基本法律。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《中华人民共和国政府采购法》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针对政府采购项目的招投标活动，明确了采购人的职责、权利、义务以及采购程序等方面的规定。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相关法律法规解读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招标</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采购人发布招标公告或邀请书，明确采购需求、投标人资格要求、评标方法等内容。</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投标</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潜在投标人按照招标文件要求编制投标文件，并在规定时间内递交至指定地点。</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开标</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在招标文件规定的时间和地点公开开标，宣读投标人的名称、投标价格等内容。</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评标</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评标委员会按照招标文件规定的评标方法和标准对投标文件进行评审和比较。</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中标</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根据评标结果确定中标人，并发出中标通知书。</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签订合同</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采购人与中标人按照招标文件和中标人的投标文件签订采购合同。</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招投标流程简介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招标文件编制与审查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38242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23339"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987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722679"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招标公告</a:t>
            </a:r>
          </a:p>
        </p:txBody>
      </p:sp>
      <p:sp>
        <p:nvSpPr>
          <p:cNvPr id="6" name="TextBox 6"/>
          <p:cNvSpPr txBox="1"/>
          <p:nvPr/>
        </p:nvSpPr>
        <p:spPr>
          <a:xfrm>
            <a:off x="722679"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包含招标人名称、地址、招标项目性质、数量、实施地点等基本信息。</a:t>
            </a:r>
          </a:p>
        </p:txBody>
      </p:sp>
      <p:sp>
        <p:nvSpPr>
          <p:cNvPr id="7" name="AutoShape 7"/>
          <p:cNvSpPr/>
          <p:nvPr/>
        </p:nvSpPr>
        <p:spPr>
          <a:xfrm>
            <a:off x="4281349" y="1382428"/>
            <a:ext cx="3553224" cy="1998628"/>
          </a:xfrm>
          <a:prstGeom prst="roundRect">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65578"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50211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10" name="TextBox 10"/>
          <p:cNvSpPr txBox="1"/>
          <p:nvPr/>
        </p:nvSpPr>
        <p:spPr>
          <a:xfrm>
            <a:off x="446491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投标人须知</a:t>
            </a:r>
          </a:p>
        </p:txBody>
      </p:sp>
      <p:sp>
        <p:nvSpPr>
          <p:cNvPr id="11" name="TextBox 11"/>
          <p:cNvSpPr txBox="1"/>
          <p:nvPr/>
        </p:nvSpPr>
        <p:spPr>
          <a:xfrm>
            <a:off x="446491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包括投标资格要求、投标文件组成、投标保证金等规定。</a:t>
            </a:r>
          </a:p>
        </p:txBody>
      </p:sp>
      <p:sp>
        <p:nvSpPr>
          <p:cNvPr id="12" name="AutoShape 12"/>
          <p:cNvSpPr/>
          <p:nvPr/>
        </p:nvSpPr>
        <p:spPr>
          <a:xfrm>
            <a:off x="8023589" y="1382428"/>
            <a:ext cx="3553224" cy="1998628"/>
          </a:xfrm>
          <a:prstGeom prst="roundRect">
            <a:avLst/>
          </a:prstGeom>
          <a:solidFill>
            <a:schemeClr val="accent2">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720010"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0244354"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5" name="TextBox 15"/>
          <p:cNvSpPr txBox="1"/>
          <p:nvPr/>
        </p:nvSpPr>
        <p:spPr>
          <a:xfrm>
            <a:off x="820715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评标办法</a:t>
            </a:r>
          </a:p>
        </p:txBody>
      </p:sp>
      <p:sp>
        <p:nvSpPr>
          <p:cNvPr id="16" name="TextBox 16"/>
          <p:cNvSpPr txBox="1"/>
          <p:nvPr/>
        </p:nvSpPr>
        <p:spPr>
          <a:xfrm>
            <a:off x="820715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明确评标标准、方法和中标条件。</a:t>
            </a:r>
          </a:p>
        </p:txBody>
      </p:sp>
      <p:sp>
        <p:nvSpPr>
          <p:cNvPr id="17" name="AutoShape 17"/>
          <p:cNvSpPr/>
          <p:nvPr/>
        </p:nvSpPr>
        <p:spPr>
          <a:xfrm>
            <a:off x="539110"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223339"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275987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20" name="TextBox 20"/>
          <p:cNvSpPr txBox="1"/>
          <p:nvPr/>
        </p:nvSpPr>
        <p:spPr>
          <a:xfrm>
            <a:off x="722679"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合同条款及格式</a:t>
            </a:r>
          </a:p>
        </p:txBody>
      </p:sp>
      <p:sp>
        <p:nvSpPr>
          <p:cNvPr id="21" name="TextBox 21"/>
          <p:cNvSpPr txBox="1"/>
          <p:nvPr/>
        </p:nvSpPr>
        <p:spPr>
          <a:xfrm>
            <a:off x="722679"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规定合同双方的权利和义务、违约责任等内容。</a:t>
            </a:r>
          </a:p>
        </p:txBody>
      </p:sp>
      <p:sp>
        <p:nvSpPr>
          <p:cNvPr id="22" name="AutoShape 22"/>
          <p:cNvSpPr/>
          <p:nvPr/>
        </p:nvSpPr>
        <p:spPr>
          <a:xfrm>
            <a:off x="4281349" y="362855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65578"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650211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5" name="TextBox 25"/>
          <p:cNvSpPr txBox="1"/>
          <p:nvPr/>
        </p:nvSpPr>
        <p:spPr>
          <a:xfrm>
            <a:off x="4464918"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技术标准和要求</a:t>
            </a:r>
          </a:p>
        </p:txBody>
      </p:sp>
      <p:sp>
        <p:nvSpPr>
          <p:cNvPr id="26" name="TextBox 26"/>
          <p:cNvSpPr txBox="1"/>
          <p:nvPr/>
        </p:nvSpPr>
        <p:spPr>
          <a:xfrm>
            <a:off x="446491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对项目的技术规格、质量标准等进行详细描述。</a:t>
            </a:r>
          </a:p>
        </p:txBody>
      </p:sp>
      <p:sp>
        <p:nvSpPr>
          <p:cNvPr id="27" name="AutoShape 27"/>
          <p:cNvSpPr/>
          <p:nvPr/>
        </p:nvSpPr>
        <p:spPr>
          <a:xfrm>
            <a:off x="8023589"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20010"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244354"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30" name="TextBox 30"/>
          <p:cNvSpPr txBox="1"/>
          <p:nvPr/>
        </p:nvSpPr>
        <p:spPr>
          <a:xfrm>
            <a:off x="8207158" y="3704529"/>
            <a:ext cx="32289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投标文件格式</a:t>
            </a:r>
          </a:p>
        </p:txBody>
      </p:sp>
      <p:sp>
        <p:nvSpPr>
          <p:cNvPr id="31" name="TextBox 31"/>
          <p:cNvSpPr txBox="1"/>
          <p:nvPr/>
        </p:nvSpPr>
        <p:spPr>
          <a:xfrm>
            <a:off x="820715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提供投标文件的标准格式和填写说明。</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招标文件内容构成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清晰明确</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确保招标文件内容清晰、明确，避免使用模糊或歧义性语言。</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完整性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确保招标文件包含所有必要的信息，以便投标人准确理解项目需求和招标要求。</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合理性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制定合理的评标标准和方法，确保公平、公正地评价投标人的综合实力。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规范性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遵循相关法律法规和行业规范，确保招标文件的合法性和规范性。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编制注意事项及技巧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5833" r="5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评标标准和方法是否合理、公正；</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审查要点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招标文件是否完整、清晰、明确；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审查要点与常见问题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合同条款是否明确、合法；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技术标准和要求是否符合项目实际需求。</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审查要点与常见问题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审查要点与常见问题</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招标文件内容不完整或模糊不清；</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评标标准和方法不合理或存在偏见；</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常见问题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合同条款存在歧义或违法情况；</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技术标准和要求与项目实际需求不符。</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审查要点与常见问题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投标策略制定与技巧分享</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竞争对手分析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通过市场调研、公开信息搜集等方式，了解竞争对手的企业规模、技术实力、市场份额等信息。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竞争态势评估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对竞争对手的投标策略、价格策略、营销策略等进行评估，判断其竞争优势和劣势。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竞争风险预警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建立竞争风险预警机制，及时发现潜在竞争对手和可能的市场变化，为制定投标策略提供依据。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了解竞争对手情况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https://d.book118.com/677115144064006041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2024-09-14T05:12:09.767</cp:lastPrinted>
  <dcterms:created xsi:type="dcterms:W3CDTF">2024-09-13T21:12:09Z</dcterms:created>
  <dcterms:modified xsi:type="dcterms:W3CDTF">2024-09-13T21:12:11Z</dcterms:modified>
</cp:coreProperties>
</file>