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C724A3-11E7-4802-B1A0-4C4A21FC7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1F91F7-979C-439A-8473-E05A9A366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2BC638-1095-491E-8B78-EBFCC45D6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FC4A4E-F7EB-4E0F-B4BD-01446BBE9B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498B62-D283-4AA3-8D4F-C96AA04B58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5B6E33-A2DA-40B0-B010-0D8E19EC19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371A6F-2D56-4DF1-9876-F2CDBA1540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684E70-29B5-4096-A086-6EAAA77D3A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7B881D-5B1F-4164-A4ED-83D0057ECB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FCDCA-811C-4248-9B6D-765AA9E61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1CEE7A-0FDB-4E44-BA49-0432DE61D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12402406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18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轨道交通行业解决方案</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2024-02-22</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30625" y="386810"/>
            <a:ext cx="591788" cy="591788"/>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47008" y="403193"/>
            <a:ext cx="559118" cy="559118"/>
            <a:chOff x="447008" y="403193"/>
            <a:chExt cx="559118" cy="559118"/>
          </a:xfrm>
        </p:grpSpPr>
        <p:sp>
          <p:nvSpPr>
            <p:cNvPr id="4" name="Freeform 4"/>
            <p:cNvSpPr/>
            <p:nvPr/>
          </p:nvSpPr>
          <p:spPr>
            <a:xfrm>
              <a:off x="447008" y="403193"/>
              <a:ext cx="559118" cy="55911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47008" y="403193"/>
              <a:ext cx="559118" cy="55911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5966" y="442150"/>
              <a:ext cx="481013" cy="48101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164506" y="974675"/>
            <a:ext cx="1973040" cy="599028"/>
          </a:xfrm>
          <a:prstGeom prst="rect">
            <a:avLst/>
          </a:prstGeom>
          <a:noFill/>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3429"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3573105" y="1261070"/>
            <a:ext cx="4091711"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3591000" y="1398014"/>
            <a:ext cx="5127370" cy="3619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rgbClr val="FFFFFF">
                    <a:alpha val="100000"/>
                  </a:srgbClr>
                </a:solidFill>
                <a:latin typeface="Microsoft Yahei"/>
                <a:ea typeface="Microsoft Yahei"/>
                <a:cs typeface="Microsoft Yahei"/>
              </a:rPr>
              <a:t>轨道交通行业现状及挑战</a:t>
            </a:r>
          </a:p>
          <a:p>
            <a:pPr marL="203200" lvl="0" indent="-203200">
              <a:lnSpc>
                <a:spcPct val="150000"/>
              </a:lnSpc>
              <a:buFont typeface="Arial"/>
              <a:buChar char="•"/>
            </a:pPr>
            <a:r>
              <a:rPr lang="en-US" sz="1800" b="1">
                <a:solidFill>
                  <a:srgbClr val="FFFFFF">
                    <a:alpha val="100000"/>
                  </a:srgbClr>
                </a:solidFill>
                <a:latin typeface="Microsoft Yahei"/>
                <a:ea typeface="Microsoft Yahei"/>
                <a:cs typeface="Microsoft Yahei"/>
              </a:rPr>
              <a:t>解决方案总体架构</a:t>
            </a:r>
          </a:p>
          <a:p>
            <a:pPr marL="203200" lvl="0" indent="-203200">
              <a:lnSpc>
                <a:spcPct val="150000"/>
              </a:lnSpc>
              <a:buFont typeface="Arial"/>
              <a:buChar char="•"/>
            </a:pPr>
            <a:r>
              <a:rPr lang="en-US" sz="1800" b="1">
                <a:solidFill>
                  <a:srgbClr val="FFFFFF">
                    <a:alpha val="100000"/>
                  </a:srgbClr>
                </a:solidFill>
                <a:latin typeface="Microsoft Yahei"/>
                <a:ea typeface="Microsoft Yahei"/>
                <a:cs typeface="Microsoft Yahei"/>
              </a:rPr>
              <a:t>轨道交通运营管理优化</a:t>
            </a:r>
          </a:p>
          <a:p>
            <a:pPr marL="203200" lvl="0" indent="-203200">
              <a:lnSpc>
                <a:spcPct val="150000"/>
              </a:lnSpc>
              <a:buFont typeface="Arial"/>
              <a:buChar char="•"/>
            </a:pPr>
            <a:r>
              <a:rPr lang="en-US" sz="1800" b="1">
                <a:solidFill>
                  <a:srgbClr val="FFFFFF">
                    <a:alpha val="100000"/>
                  </a:srgbClr>
                </a:solidFill>
                <a:latin typeface="Microsoft Yahei"/>
                <a:ea typeface="Microsoft Yahei"/>
                <a:cs typeface="Microsoft Yahei"/>
              </a:rPr>
              <a:t>智能化设备与系统应用推广</a:t>
            </a:r>
          </a:p>
          <a:p>
            <a:pPr marL="203200" lvl="0" indent="-203200">
              <a:lnSpc>
                <a:spcPct val="150000"/>
              </a:lnSpc>
              <a:buFont typeface="Arial"/>
              <a:buChar char="•"/>
            </a:pPr>
            <a:r>
              <a:rPr lang="en-US" sz="1800" b="1">
                <a:solidFill>
                  <a:srgbClr val="FFFFFF">
                    <a:alpha val="100000"/>
                  </a:srgbClr>
                </a:solidFill>
                <a:latin typeface="Microsoft Yahei"/>
                <a:ea typeface="Microsoft Yahei"/>
                <a:cs typeface="Microsoft Yahei"/>
              </a:rPr>
              <a:t>数据分析与决策支持能力提升</a:t>
            </a:r>
          </a:p>
          <a:p>
            <a:pPr marL="203200" lvl="0" indent="-203200">
              <a:lnSpc>
                <a:spcPct val="150000"/>
              </a:lnSpc>
              <a:buFont typeface="Arial"/>
              <a:buChar char="•"/>
            </a:pPr>
            <a:r>
              <a:rPr lang="en-US" sz="1800" b="1">
                <a:solidFill>
                  <a:srgbClr val="FFFFFF">
                    <a:alpha val="100000"/>
                  </a:srgbClr>
                </a:solidFill>
                <a:latin typeface="Microsoft Yahei"/>
                <a:ea typeface="Microsoft Yahei"/>
                <a:cs typeface="Microsoft Yahei"/>
              </a:rPr>
              <a:t>可持续发展战略及环境影响评价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轨道交通行业现状及挑战</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86" r="18086"/>
          <a:stretch>
            <a:fillRect/>
          </a:stretch>
        </p:blipFill>
        <p:spPr>
          <a:xfrm>
            <a:off x="6511618"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轨道交通网络规模不断扩大，覆盖城市日益增多。</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技术创新持续推进，智能化、自动化水平显著提升。</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运营模式不断创新，服务质量稳步提升。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241"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562298" y="4664385"/>
            <a:ext cx="333292" cy="3332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295936"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0450" y="4664385"/>
            <a:ext cx="333292" cy="33329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806088"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25297" y="4664385"/>
            <a:ext cx="333292" cy="3332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85783" y="2050476"/>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04990" y="4683160"/>
            <a:ext cx="333292" cy="33329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40911"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01</a:t>
            </a:r>
            <a:endParaRPr lang="en-US" sz="1100"/>
          </a:p>
        </p:txBody>
      </p:sp>
      <p:sp>
        <p:nvSpPr>
          <p:cNvPr id="11" name="AutoShape 11"/>
          <p:cNvSpPr/>
          <p:nvPr/>
        </p:nvSpPr>
        <p:spPr>
          <a:xfrm>
            <a:off x="1536192" y="2731008"/>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投资巨大，建设周期长，资金筹措压力大。</a:t>
            </a:r>
            <a:endParaRPr lang="en-US" sz="1100"/>
          </a:p>
        </p:txBody>
      </p:sp>
      <p:sp>
        <p:nvSpPr>
          <p:cNvPr id="12" name="AutoShape 12"/>
          <p:cNvSpPr/>
          <p:nvPr/>
        </p:nvSpPr>
        <p:spPr>
          <a:xfrm>
            <a:off x="4006374"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02</a:t>
            </a:r>
            <a:endParaRPr lang="en-US" sz="1100"/>
          </a:p>
        </p:txBody>
      </p:sp>
      <p:sp>
        <p:nvSpPr>
          <p:cNvPr id="13" name="AutoShape 13"/>
          <p:cNvSpPr/>
          <p:nvPr/>
        </p:nvSpPr>
        <p:spPr>
          <a:xfrm>
            <a:off x="6496223"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03</a:t>
            </a:r>
            <a:endParaRPr lang="en-US" sz="1100"/>
          </a:p>
        </p:txBody>
      </p:sp>
      <p:sp>
        <p:nvSpPr>
          <p:cNvPr id="14" name="AutoShape 14"/>
          <p:cNvSpPr/>
          <p:nvPr/>
        </p:nvSpPr>
        <p:spPr>
          <a:xfrm>
            <a:off x="8973551"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04</a:t>
            </a:r>
            <a:endParaRPr lang="en-US" sz="1100"/>
          </a:p>
        </p:txBody>
      </p:sp>
      <p:sp>
        <p:nvSpPr>
          <p:cNvPr id="15" name="AutoShape 15"/>
          <p:cNvSpPr/>
          <p:nvPr/>
        </p:nvSpPr>
        <p:spPr>
          <a:xfrm>
            <a:off x="4001028"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技术标准不统一，设备兼容性差，运营维护成本高。</a:t>
            </a:r>
            <a:endParaRPr lang="en-US" sz="1100"/>
          </a:p>
        </p:txBody>
      </p:sp>
      <p:sp>
        <p:nvSpPr>
          <p:cNvPr id="16" name="AutoShape 16"/>
          <p:cNvSpPr/>
          <p:nvPr/>
        </p:nvSpPr>
        <p:spPr>
          <a:xfrm>
            <a:off x="6490876"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安全隐患多，风险防控压力大。</a:t>
            </a:r>
            <a:endParaRPr lang="en-US" sz="1100"/>
          </a:p>
        </p:txBody>
      </p:sp>
      <p:sp>
        <p:nvSpPr>
          <p:cNvPr id="17" name="AutoShape 17"/>
          <p:cNvSpPr/>
          <p:nvPr/>
        </p:nvSpPr>
        <p:spPr>
          <a:xfrm>
            <a:off x="8980723"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市场竞争激烈，盈利空间有限。</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高效便捷的出行需求</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随着城市化进程加快，人们对轨道交通的出行需求不断增长，要求轨道交通提供更加高效、便捷的服务。</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智能化、自动化的技术需求</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随着科技的不断发展，智能化、自动化技术已经成为轨道交通发展的重要趋势，市场需求也在不断增加。</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绿色环保的可持续发展需求</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在全球环保意识日益增强的背景下，轨道交通作为低碳、环保的出行方式，其可持续发展能力也是市场需求的重要方面。</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安全可靠的运营需求</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轨道交通作为公共交通工具，其安全性和可靠性是乘客最为关注的问题，因此，提高轨道交通的安全性和可靠性是市场需求的重要方面。</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解决方案总体架构</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3">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3">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3">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3">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确保轨道交通系统的安全稳定运行，采取多重安全防护措施。</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安全性原则</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保证轨道交通系统的高可靠性，降低故障率和维护成本。</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可靠性原则</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提高轨道交通系统的运行效率，实现快速、准时、便捷的运输服务。</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高效性原则</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考虑轨道交通系统的未来发展，预留扩展空间，支持系统升级和扩容。</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可扩展性原则</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解决方案设计原则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物理层包括轨道交通基础设施和终端设备，如车站、轨道、车辆、信号系统等。</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数据层负责采集、存储、处理和管理轨道交通系统产生的各类数据，包括实时数据、历史数据、业务数据等。</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应用层基于平台层的功能和服务，开发各类轨道交通应用，满足不同用户的需求。</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平台层提供轨道交通系统的核心功能和服务，包括运营管理、乘客服务、安全监控、应急处理等。</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轨道交通行业解决方案总体架构包括物理层、数据层、平台层和应用层四个层次。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总体架构概述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轨道交通行业解决方案涉及的关键技术包括物联网技术、大数据技术、云计算技术、人工智能技术等。这些技术的应用为轨道交通系统的智能化、自动化、高效化提供了有力支持。</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关键技术</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解决方案的创新点主要体现在以下几个方面：一是采用物联网技术实现轨道交通基础设施和终端设备的全面互联；二是利用大数据技术对轨道交通系统产生的海量数据进行深度挖掘和分析，为运营管理和乘客服务提供有力支持；三是运用云计算技术构建轨道交通云平台，实现资源共享和灵活调度；四是引入人工智能技术提升轨道交通系统的智能化水平，提高运营效率和安全性。</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创新点</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关键技术与创新点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轨道交通运营管理优化</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962" b="39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15" b="281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运营调度系统升级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引入智能化调度系统</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采用先进的计算机技术和人工智能算法，实现列车运行的自动化、智能化调度，提高运营效率。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优化列车运行图</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根据客流变化、节假日等因素，动态调整列车运行图，确保运输能力与需求相匹配。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加强调度指挥中心建设</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完善调度指挥中心的硬件设施和软件系统，提高调度指挥的准确性和时效性。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优化车站布局，增设自动售票机、自动检票机等设备，提高乘客进出站效率。</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完善车站设施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通过车站广播、电子显示屏等多种渠道，及时发布列车运行信息、天气预报等服务信息，方便乘客合理安排行程。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加强信息服务</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加强列车卫生保洁和通风换气工作，营造舒适、整洁的乘车环境。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提升乘车环境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乘客服务体验提升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https://d.book118.com/677124024065006043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2024-09-17T06:37:16.327</cp:lastPrinted>
  <dcterms:created xsi:type="dcterms:W3CDTF">2024-09-16T22:37:16Z</dcterms:created>
  <dcterms:modified xsi:type="dcterms:W3CDTF">2024-09-16T22:37:18Z</dcterms:modified>
</cp:coreProperties>
</file>