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2C73-EC38-4DA7-A695-0F8CBA3A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83B7F-2E6B-40F9-9D6E-A4A27C048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1A9B9-2142-4DC0-BD59-9222D26B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7DA5D-7973-4201-BB42-8E548A269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7479C9-896F-43A5-A58A-8206207D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A305D-0970-4769-8C92-79F6FE946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53AE7-1914-484C-BF37-628DA23B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4203-9EFA-4BAF-AACF-CC64B6CB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8865A-F55F-4125-AF2C-0E99B851A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8E5DC-E7E8-4F5D-9C07-E1D31C09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FC832-CEDF-47B7-929F-AB2441CA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EB3D4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0033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EB3D4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0033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EB3D4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EB3D4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03375" y="491172"/>
            <a:ext cx="44958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EB3D4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517139" y="1809101"/>
            <a:ext cx="5816600" cy="15436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0033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14" Type="http://schemas.openxmlformats.org/officeDocument/2006/relationships/image" Target="../media/image22.png" /><Relationship Id="rId15" Type="http://schemas.openxmlformats.org/officeDocument/2006/relationships/image" Target="../media/image23.png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2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Relationship Id="rId3" Type="http://schemas.openxmlformats.org/officeDocument/2006/relationships/image" Target="../media/image3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jpeg" /><Relationship Id="rId3" Type="http://schemas.openxmlformats.org/officeDocument/2006/relationships/image" Target="../media/image3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png" /><Relationship Id="rId3" Type="http://schemas.openxmlformats.org/officeDocument/2006/relationships/image" Target="../media/image33.jpeg" /><Relationship Id="rId4" Type="http://schemas.openxmlformats.org/officeDocument/2006/relationships/image" Target="../media/image3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jpeg" /><Relationship Id="rId3" Type="http://schemas.openxmlformats.org/officeDocument/2006/relationships/image" Target="../media/image3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png" /><Relationship Id="rId3" Type="http://schemas.openxmlformats.org/officeDocument/2006/relationships/image" Target="../media/image4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png" /><Relationship Id="rId3" Type="http://schemas.openxmlformats.org/officeDocument/2006/relationships/image" Target="../media/image4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5045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0" y="1447800"/>
            <a:ext cx="6858000" cy="41148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524000" y="1447800"/>
            <a:ext cx="6858000" cy="4114800"/>
          </a:xfrm>
          <a:prstGeom prst="rect">
            <a:avLst/>
          </a:prstGeom>
          <a:ln w="9525">
            <a:solidFill>
              <a:srgbClr val="FFCCCC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5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6350">
              <a:latin typeface="Times New Roman"/>
              <a:cs typeface="Times New Roman"/>
            </a:endParaRPr>
          </a:p>
          <a:p>
            <a:pPr marL="777875">
              <a:lnSpc>
                <a:spcPct val="100000"/>
              </a:lnSpc>
            </a:pPr>
            <a:r>
              <a:rPr sz="5400" b="1" spc="-10">
                <a:solidFill>
                  <a:srgbClr val="CC0000"/>
                </a:solidFill>
                <a:latin typeface="微软雅黑"/>
                <a:cs typeface="微软雅黑"/>
              </a:rPr>
              <a:t>老年人的居家护理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38400" y="533400"/>
            <a:ext cx="4648200" cy="7112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8400" y="533400"/>
            <a:ext cx="4648200" cy="711200"/>
          </a:xfrm>
          <a:prstGeom prst="rect">
            <a:avLst/>
          </a:prstGeom>
          <a:ln w="9525">
            <a:solidFill>
              <a:srgbClr val="7E83B6"/>
            </a:solidFill>
          </a:ln>
        </p:spPr>
        <p:txBody>
          <a:bodyPr vert="horz" wrap="square" lIns="0" tIns="61594" rIns="0" bIns="0" rtlCol="0">
            <a:spAutoFit/>
          </a:bodyPr>
          <a:lstStyle/>
          <a:p>
            <a:pPr marL="292100">
              <a:lnSpc>
                <a:spcPct val="100000"/>
              </a:lnSpc>
              <a:spcBef>
                <a:spcPts val="484"/>
              </a:spcBef>
            </a:pPr>
            <a:r>
              <a:rPr sz="4000" spc="-10">
                <a:solidFill>
                  <a:srgbClr val="CC0000"/>
                </a:solidFill>
                <a:latin typeface="宋体"/>
                <a:cs typeface="宋体"/>
              </a:rPr>
              <a:t>多少岁是老年人？</a:t>
            </a:r>
            <a:endParaRPr sz="40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365250" y="3803650"/>
            <a:ext cx="5956300" cy="2511425"/>
            <a:chOff x="1365250" y="3803650"/>
            <a:chExt cx="5956300" cy="251142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71600" y="3810000"/>
              <a:ext cx="5943600" cy="249872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371600" y="3810000"/>
              <a:ext cx="5943600" cy="2498725"/>
            </a:xfrm>
            <a:custGeom>
              <a:rect l="l" t="t" r="r" b="b"/>
              <a:pathLst>
                <a:path w="5943600" h="2498725">
                  <a:moveTo>
                    <a:pt x="0" y="0"/>
                  </a:moveTo>
                  <a:lnTo>
                    <a:pt x="5943600" y="0"/>
                  </a:lnTo>
                  <a:lnTo>
                    <a:pt x="5943600" y="2498725"/>
                  </a:lnTo>
                  <a:lnTo>
                    <a:pt x="0" y="24987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99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07339" y="1679805"/>
            <a:ext cx="7213600" cy="4004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003300"/>
                </a:solidFill>
                <a:latin typeface="Verdana"/>
                <a:cs typeface="Verdana"/>
              </a:rPr>
              <a:t>WHO</a:t>
            </a:r>
            <a:r>
              <a:rPr sz="2800" spc="-10">
                <a:solidFill>
                  <a:srgbClr val="003300"/>
                </a:solidFill>
                <a:latin typeface="黑体"/>
                <a:cs typeface="黑体"/>
              </a:rPr>
              <a:t>采用的标准：</a:t>
            </a:r>
            <a:endParaRPr sz="2800">
              <a:latin typeface="黑体"/>
              <a:cs typeface="黑体"/>
            </a:endParaRPr>
          </a:p>
          <a:p>
            <a:pPr marL="637540" marR="2915285">
              <a:lnSpc>
                <a:spcPct val="160000"/>
              </a:lnSpc>
            </a:pPr>
            <a:r>
              <a:rPr sz="2800">
                <a:solidFill>
                  <a:srgbClr val="003300"/>
                </a:solidFill>
                <a:latin typeface="Microsoft JhengHei"/>
                <a:cs typeface="Microsoft JhengHei"/>
              </a:rPr>
              <a:t>发达国家</a:t>
            </a:r>
            <a:r>
              <a:rPr sz="2800" spc="-10">
                <a:solidFill>
                  <a:srgbClr val="A50021"/>
                </a:solidFill>
                <a:latin typeface="Verdana"/>
                <a:cs typeface="Verdana"/>
              </a:rPr>
              <a:t>65</a:t>
            </a:r>
            <a:r>
              <a:rPr sz="2800">
                <a:solidFill>
                  <a:srgbClr val="A50021"/>
                </a:solidFill>
                <a:latin typeface="Microsoft JhengHei"/>
                <a:cs typeface="Microsoft JhengHei"/>
              </a:rPr>
              <a:t>岁</a:t>
            </a:r>
            <a:r>
              <a:rPr sz="2800" spc="-20">
                <a:solidFill>
                  <a:srgbClr val="003300"/>
                </a:solidFill>
                <a:latin typeface="Microsoft JhengHei"/>
                <a:cs typeface="Microsoft JhengHei"/>
              </a:rPr>
              <a:t>以上；</a:t>
            </a:r>
            <a:r>
              <a:rPr sz="2800" spc="700">
                <a:solidFill>
                  <a:srgbClr val="003300"/>
                </a:solidFill>
                <a:latin typeface="Microsoft JhengHei"/>
                <a:cs typeface="Microsoft JhengHei"/>
              </a:rPr>
              <a:t> </a:t>
            </a:r>
            <a:r>
              <a:rPr sz="2800">
                <a:solidFill>
                  <a:srgbClr val="003300"/>
                </a:solidFill>
                <a:latin typeface="Microsoft JhengHei"/>
                <a:cs typeface="Microsoft JhengHei"/>
              </a:rPr>
              <a:t>发展中国家</a:t>
            </a:r>
            <a:r>
              <a:rPr sz="2800" spc="-10">
                <a:solidFill>
                  <a:srgbClr val="A50021"/>
                </a:solidFill>
                <a:latin typeface="Verdana"/>
                <a:cs typeface="Verdana"/>
              </a:rPr>
              <a:t>60</a:t>
            </a:r>
            <a:r>
              <a:rPr sz="2800">
                <a:solidFill>
                  <a:srgbClr val="A50021"/>
                </a:solidFill>
                <a:latin typeface="Microsoft JhengHei"/>
                <a:cs typeface="Microsoft JhengHei"/>
              </a:rPr>
              <a:t>岁</a:t>
            </a:r>
            <a:r>
              <a:rPr sz="2800" spc="-20">
                <a:solidFill>
                  <a:srgbClr val="003300"/>
                </a:solidFill>
                <a:latin typeface="Microsoft JhengHei"/>
                <a:cs typeface="Microsoft JhengHei"/>
              </a:rPr>
              <a:t>以上。</a:t>
            </a:r>
            <a:endParaRPr sz="2800">
              <a:latin typeface="Microsoft JhengHei"/>
              <a:cs typeface="Microsoft JhengHei"/>
            </a:endParaRPr>
          </a:p>
          <a:p>
            <a:pPr marL="1155700" marR="5080">
              <a:lnSpc>
                <a:spcPct val="150000"/>
              </a:lnSpc>
              <a:spcBef>
                <a:spcPts val="2095"/>
              </a:spcBef>
              <a:tabLst>
                <a:tab pos="4888865"/>
                <a:tab pos="5244465"/>
                <a:tab pos="5422265"/>
              </a:tabLst>
            </a:pPr>
            <a:r>
              <a:rPr sz="2800" b="1" spc="-420">
                <a:solidFill>
                  <a:srgbClr val="003300"/>
                </a:solidFill>
                <a:latin typeface="微软雅黑"/>
                <a:cs typeface="微软雅黑"/>
              </a:rPr>
              <a:t>60~74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岁：年轻老人</a:t>
            </a:r>
            <a:r>
              <a:rPr sz="2800" b="1" spc="-20">
                <a:solidFill>
                  <a:srgbClr val="003300"/>
                </a:solidFill>
                <a:latin typeface="微软雅黑"/>
                <a:cs typeface="微软雅黑"/>
              </a:rPr>
              <a:t>（the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	</a:t>
            </a:r>
            <a:r>
              <a:rPr sz="2800" b="1" spc="-254">
                <a:solidFill>
                  <a:srgbClr val="003300"/>
                </a:solidFill>
                <a:latin typeface="微软雅黑"/>
                <a:cs typeface="微软雅黑"/>
              </a:rPr>
              <a:t>young-</a:t>
            </a:r>
            <a:r>
              <a:rPr sz="2800" b="1" spc="-160">
                <a:solidFill>
                  <a:srgbClr val="003300"/>
                </a:solidFill>
                <a:latin typeface="微软雅黑"/>
                <a:cs typeface="微软雅黑"/>
              </a:rPr>
              <a:t>old） </a:t>
            </a:r>
            <a:r>
              <a:rPr sz="2800" b="1" spc="-420">
                <a:solidFill>
                  <a:srgbClr val="003300"/>
                </a:solidFill>
                <a:latin typeface="微软雅黑"/>
                <a:cs typeface="微软雅黑"/>
              </a:rPr>
              <a:t>75~89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岁：中老人</a:t>
            </a:r>
            <a:r>
              <a:rPr sz="2800" b="1" spc="-20">
                <a:solidFill>
                  <a:srgbClr val="003300"/>
                </a:solidFill>
                <a:latin typeface="微软雅黑"/>
                <a:cs typeface="微软雅黑"/>
              </a:rPr>
              <a:t>（the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	</a:t>
            </a:r>
            <a:r>
              <a:rPr sz="2800" b="1" spc="-114">
                <a:solidFill>
                  <a:srgbClr val="003300"/>
                </a:solidFill>
                <a:latin typeface="微软雅黑"/>
                <a:cs typeface="微软雅黑"/>
              </a:rPr>
              <a:t>moderately） </a:t>
            </a:r>
            <a:r>
              <a:rPr sz="2800" b="1" spc="-330">
                <a:solidFill>
                  <a:srgbClr val="003300"/>
                </a:solidFill>
                <a:latin typeface="微软雅黑"/>
                <a:cs typeface="微软雅黑"/>
              </a:rPr>
              <a:t>90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岁以上：长寿老人</a:t>
            </a:r>
            <a:r>
              <a:rPr sz="2800" b="1" spc="-20">
                <a:solidFill>
                  <a:srgbClr val="003300"/>
                </a:solidFill>
                <a:latin typeface="微软雅黑"/>
                <a:cs typeface="微软雅黑"/>
              </a:rPr>
              <a:t>（the</a:t>
            </a:r>
            <a:r>
              <a:rPr sz="2800" b="1">
                <a:solidFill>
                  <a:srgbClr val="003300"/>
                </a:solidFill>
                <a:latin typeface="微软雅黑"/>
                <a:cs typeface="微软雅黑"/>
              </a:rPr>
              <a:t>	</a:t>
            </a:r>
            <a:r>
              <a:rPr sz="2800" b="1" spc="-80">
                <a:solidFill>
                  <a:srgbClr val="003300"/>
                </a:solidFill>
                <a:latin typeface="微软雅黑"/>
                <a:cs typeface="微软雅黑"/>
              </a:rPr>
              <a:t>old-</a:t>
            </a:r>
            <a:r>
              <a:rPr sz="2800" b="1" spc="-20">
                <a:solidFill>
                  <a:srgbClr val="003300"/>
                </a:solidFill>
                <a:latin typeface="微软雅黑"/>
                <a:cs typeface="微软雅黑"/>
              </a:rPr>
              <a:t>old）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7543800" y="5181600"/>
            <a:ext cx="1360488" cy="1371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47799" y="457200"/>
              <a:ext cx="6256337" cy="10668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69268" y="660082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5">
                <a:solidFill>
                  <a:srgbClr val="83ABC1"/>
                </a:solidFill>
                <a:latin typeface="微软雅黑"/>
                <a:cs typeface="微软雅黑"/>
              </a:rPr>
              <a:t>文明社会主要标志之一</a:t>
            </a:r>
            <a:endParaRPr sz="4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219200" y="2209800"/>
            <a:ext cx="2743200" cy="2819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4572000" y="2209800"/>
            <a:ext cx="2746375" cy="2895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288539" y="587851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FF0066"/>
                </a:solidFill>
                <a:latin typeface="宋体"/>
                <a:cs typeface="宋体"/>
              </a:rPr>
              <a:t>最美夕阳红</a:t>
            </a:r>
            <a:endParaRPr sz="5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715000" y="4267200"/>
              <a:ext cx="1852612" cy="2133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914400" y="304800"/>
              <a:ext cx="4037012" cy="5334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993139" y="83820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宋体"/>
                <a:cs typeface="宋体"/>
              </a:rPr>
              <a:t>一</a:t>
            </a:r>
            <a:r>
              <a:rPr/>
              <a:t>.</a:t>
            </a:r>
            <a:r>
              <a:rPr spc="-10">
                <a:latin typeface="宋体"/>
                <a:cs typeface="宋体"/>
              </a:rPr>
              <a:t>老年人的生理特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3139" y="571500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EB3D41"/>
                </a:solidFill>
                <a:latin typeface="宋体"/>
                <a:cs typeface="宋体"/>
              </a:rPr>
              <a:t>点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02740" y="1155763"/>
            <a:ext cx="2146300" cy="514604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003300"/>
                </a:solidFill>
                <a:latin typeface="Microsoft JhengHei"/>
                <a:cs typeface="Microsoft JhengHei"/>
              </a:rPr>
              <a:t>形体的变化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003300"/>
                </a:solidFill>
                <a:latin typeface="Microsoft JhengHei"/>
                <a:cs typeface="Microsoft JhengHei"/>
              </a:rPr>
              <a:t>感官的变化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呼吸系统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循环系统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消化系统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泌尿系统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生殖系统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神经系统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免疫系统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81CA6A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 spc="-15">
                <a:solidFill>
                  <a:srgbClr val="003300"/>
                </a:solidFill>
                <a:latin typeface="Microsoft JhengHei"/>
                <a:cs typeface="Microsoft JhengHei"/>
              </a:rPr>
              <a:t>运动系统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60837" y="1471612"/>
            <a:ext cx="5083810" cy="2794635"/>
            <a:chOff x="3760837" y="1471612"/>
            <a:chExt cx="5083810" cy="279463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797288" y="1476374"/>
              <a:ext cx="5041911" cy="157162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797288" y="1476374"/>
              <a:ext cx="5042535" cy="1571625"/>
            </a:xfrm>
            <a:custGeom>
              <a:rect l="l" t="t" r="r" b="b"/>
              <a:pathLst>
                <a:path w="5042534" h="1571625">
                  <a:moveTo>
                    <a:pt x="193686" y="261942"/>
                  </a:moveTo>
                  <a:lnTo>
                    <a:pt x="197906" y="214858"/>
                  </a:lnTo>
                  <a:lnTo>
                    <a:pt x="210073" y="170542"/>
                  </a:lnTo>
                  <a:lnTo>
                    <a:pt x="229449" y="129735"/>
                  </a:lnTo>
                  <a:lnTo>
                    <a:pt x="255291" y="93176"/>
                  </a:lnTo>
                  <a:lnTo>
                    <a:pt x="286862" y="61605"/>
                  </a:lnTo>
                  <a:lnTo>
                    <a:pt x="323421" y="35763"/>
                  </a:lnTo>
                  <a:lnTo>
                    <a:pt x="364228" y="16387"/>
                  </a:lnTo>
                  <a:lnTo>
                    <a:pt x="408544" y="4220"/>
                  </a:lnTo>
                  <a:lnTo>
                    <a:pt x="455628" y="0"/>
                  </a:lnTo>
                  <a:lnTo>
                    <a:pt x="455628" y="0"/>
                  </a:lnTo>
                  <a:lnTo>
                    <a:pt x="1001724" y="0"/>
                  </a:lnTo>
                  <a:lnTo>
                    <a:pt x="4779969" y="0"/>
                  </a:lnTo>
                  <a:lnTo>
                    <a:pt x="4827052" y="4220"/>
                  </a:lnTo>
                  <a:lnTo>
                    <a:pt x="4871368" y="16387"/>
                  </a:lnTo>
                  <a:lnTo>
                    <a:pt x="4912175" y="35762"/>
                  </a:lnTo>
                  <a:lnTo>
                    <a:pt x="4948734" y="61605"/>
                  </a:lnTo>
                  <a:lnTo>
                    <a:pt x="4980305" y="93176"/>
                  </a:lnTo>
                  <a:lnTo>
                    <a:pt x="5006147" y="129734"/>
                  </a:lnTo>
                  <a:lnTo>
                    <a:pt x="5025523" y="170542"/>
                  </a:lnTo>
                  <a:lnTo>
                    <a:pt x="5037690" y="214858"/>
                  </a:lnTo>
                  <a:lnTo>
                    <a:pt x="5041910" y="261942"/>
                  </a:lnTo>
                  <a:lnTo>
                    <a:pt x="5041911" y="654843"/>
                  </a:lnTo>
                  <a:lnTo>
                    <a:pt x="5041911" y="1309682"/>
                  </a:lnTo>
                  <a:lnTo>
                    <a:pt x="5037689" y="1356766"/>
                  </a:lnTo>
                  <a:lnTo>
                    <a:pt x="5025522" y="1401082"/>
                  </a:lnTo>
                  <a:lnTo>
                    <a:pt x="5006147" y="1441889"/>
                  </a:lnTo>
                  <a:lnTo>
                    <a:pt x="4980304" y="1478448"/>
                  </a:lnTo>
                  <a:lnTo>
                    <a:pt x="4948733" y="1510019"/>
                  </a:lnTo>
                  <a:lnTo>
                    <a:pt x="4912175" y="1535862"/>
                  </a:lnTo>
                  <a:lnTo>
                    <a:pt x="4871367" y="1555237"/>
                  </a:lnTo>
                  <a:lnTo>
                    <a:pt x="4827052" y="1567404"/>
                  </a:lnTo>
                  <a:lnTo>
                    <a:pt x="4779967" y="1571624"/>
                  </a:lnTo>
                  <a:lnTo>
                    <a:pt x="2213780" y="1571625"/>
                  </a:lnTo>
                  <a:lnTo>
                    <a:pt x="1001724" y="1571625"/>
                  </a:lnTo>
                  <a:lnTo>
                    <a:pt x="455629" y="1571625"/>
                  </a:lnTo>
                  <a:lnTo>
                    <a:pt x="408544" y="1567404"/>
                  </a:lnTo>
                  <a:lnTo>
                    <a:pt x="364228" y="1555237"/>
                  </a:lnTo>
                  <a:lnTo>
                    <a:pt x="323421" y="1535862"/>
                  </a:lnTo>
                  <a:lnTo>
                    <a:pt x="286862" y="1510019"/>
                  </a:lnTo>
                  <a:lnTo>
                    <a:pt x="255291" y="1478448"/>
                  </a:lnTo>
                  <a:lnTo>
                    <a:pt x="229449" y="1441889"/>
                  </a:lnTo>
                  <a:lnTo>
                    <a:pt x="210074" y="1401082"/>
                  </a:lnTo>
                  <a:lnTo>
                    <a:pt x="197906" y="1356766"/>
                  </a:lnTo>
                  <a:lnTo>
                    <a:pt x="193686" y="1309682"/>
                  </a:lnTo>
                  <a:lnTo>
                    <a:pt x="193686" y="654843"/>
                  </a:lnTo>
                  <a:lnTo>
                    <a:pt x="0" y="41255"/>
                  </a:lnTo>
                  <a:lnTo>
                    <a:pt x="193686" y="261937"/>
                  </a:lnTo>
                  <a:close/>
                </a:path>
              </a:pathLst>
            </a:custGeom>
            <a:ln w="9525">
              <a:solidFill>
                <a:srgbClr val="A5877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765599" y="1523956"/>
              <a:ext cx="5074285" cy="2737485"/>
            </a:xfrm>
            <a:custGeom>
              <a:rect l="l" t="t" r="r" b="b"/>
              <a:pathLst>
                <a:path w="5074284" h="2737485">
                  <a:moveTo>
                    <a:pt x="4606812" y="533240"/>
                  </a:moveTo>
                  <a:lnTo>
                    <a:pt x="1045078" y="533240"/>
                  </a:lnTo>
                  <a:lnTo>
                    <a:pt x="1078929" y="507145"/>
                  </a:lnTo>
                  <a:lnTo>
                    <a:pt x="1113607" y="481684"/>
                  </a:lnTo>
                  <a:lnTo>
                    <a:pt x="1149092" y="456859"/>
                  </a:lnTo>
                  <a:lnTo>
                    <a:pt x="1185364" y="432670"/>
                  </a:lnTo>
                  <a:lnTo>
                    <a:pt x="1222401" y="409121"/>
                  </a:lnTo>
                  <a:lnTo>
                    <a:pt x="1260184" y="386212"/>
                  </a:lnTo>
                  <a:lnTo>
                    <a:pt x="1298691" y="363945"/>
                  </a:lnTo>
                  <a:lnTo>
                    <a:pt x="1337901" y="342322"/>
                  </a:lnTo>
                  <a:lnTo>
                    <a:pt x="1377795" y="321344"/>
                  </a:lnTo>
                  <a:lnTo>
                    <a:pt x="1418351" y="301013"/>
                  </a:lnTo>
                  <a:lnTo>
                    <a:pt x="1459549" y="281331"/>
                  </a:lnTo>
                  <a:lnTo>
                    <a:pt x="1501369" y="262298"/>
                  </a:lnTo>
                  <a:lnTo>
                    <a:pt x="1543788" y="243918"/>
                  </a:lnTo>
                  <a:lnTo>
                    <a:pt x="1586788" y="226191"/>
                  </a:lnTo>
                  <a:lnTo>
                    <a:pt x="1630347" y="209120"/>
                  </a:lnTo>
                  <a:lnTo>
                    <a:pt x="1674445" y="192705"/>
                  </a:lnTo>
                  <a:lnTo>
                    <a:pt x="1719061" y="176948"/>
                  </a:lnTo>
                  <a:lnTo>
                    <a:pt x="1764174" y="161851"/>
                  </a:lnTo>
                  <a:lnTo>
                    <a:pt x="1809763" y="147416"/>
                  </a:lnTo>
                  <a:lnTo>
                    <a:pt x="1855809" y="133645"/>
                  </a:lnTo>
                  <a:lnTo>
                    <a:pt x="1902290" y="120538"/>
                  </a:lnTo>
                  <a:lnTo>
                    <a:pt x="1949186" y="108097"/>
                  </a:lnTo>
                  <a:lnTo>
                    <a:pt x="1996476" y="96325"/>
                  </a:lnTo>
                  <a:lnTo>
                    <a:pt x="2044140" y="85223"/>
                  </a:lnTo>
                  <a:lnTo>
                    <a:pt x="2092156" y="74791"/>
                  </a:lnTo>
                  <a:lnTo>
                    <a:pt x="2140505" y="65033"/>
                  </a:lnTo>
                  <a:lnTo>
                    <a:pt x="2189165" y="55950"/>
                  </a:lnTo>
                  <a:lnTo>
                    <a:pt x="2238116" y="47543"/>
                  </a:lnTo>
                  <a:lnTo>
                    <a:pt x="2287337" y="39814"/>
                  </a:lnTo>
                  <a:lnTo>
                    <a:pt x="2336808" y="32764"/>
                  </a:lnTo>
                  <a:lnTo>
                    <a:pt x="2386508" y="26395"/>
                  </a:lnTo>
                  <a:lnTo>
                    <a:pt x="2436416" y="20710"/>
                  </a:lnTo>
                  <a:lnTo>
                    <a:pt x="2486512" y="15708"/>
                  </a:lnTo>
                  <a:lnTo>
                    <a:pt x="2536775" y="11393"/>
                  </a:lnTo>
                  <a:lnTo>
                    <a:pt x="2587185" y="7765"/>
                  </a:lnTo>
                  <a:lnTo>
                    <a:pt x="2637720" y="4827"/>
                  </a:lnTo>
                  <a:lnTo>
                    <a:pt x="2688360" y="2580"/>
                  </a:lnTo>
                  <a:lnTo>
                    <a:pt x="2739085" y="1025"/>
                  </a:lnTo>
                  <a:lnTo>
                    <a:pt x="2789874" y="164"/>
                  </a:lnTo>
                  <a:lnTo>
                    <a:pt x="2840705" y="0"/>
                  </a:lnTo>
                  <a:lnTo>
                    <a:pt x="2891560" y="532"/>
                  </a:lnTo>
                  <a:lnTo>
                    <a:pt x="2942416" y="1764"/>
                  </a:lnTo>
                  <a:lnTo>
                    <a:pt x="2993253" y="3696"/>
                  </a:lnTo>
                  <a:lnTo>
                    <a:pt x="3044052" y="6331"/>
                  </a:lnTo>
                  <a:lnTo>
                    <a:pt x="3094790" y="9670"/>
                  </a:lnTo>
                  <a:lnTo>
                    <a:pt x="3145447" y="13714"/>
                  </a:lnTo>
                  <a:lnTo>
                    <a:pt x="3196003" y="18466"/>
                  </a:lnTo>
                  <a:lnTo>
                    <a:pt x="3246437" y="23926"/>
                  </a:lnTo>
                  <a:lnTo>
                    <a:pt x="3296729" y="30097"/>
                  </a:lnTo>
                  <a:lnTo>
                    <a:pt x="3346857" y="36980"/>
                  </a:lnTo>
                  <a:lnTo>
                    <a:pt x="3396802" y="44577"/>
                  </a:lnTo>
                  <a:lnTo>
                    <a:pt x="3446542" y="52889"/>
                  </a:lnTo>
                  <a:lnTo>
                    <a:pt x="3496056" y="61918"/>
                  </a:lnTo>
                  <a:lnTo>
                    <a:pt x="3545325" y="71666"/>
                  </a:lnTo>
                  <a:lnTo>
                    <a:pt x="3594328" y="82134"/>
                  </a:lnTo>
                  <a:lnTo>
                    <a:pt x="3643043" y="93324"/>
                  </a:lnTo>
                  <a:lnTo>
                    <a:pt x="3691451" y="105237"/>
                  </a:lnTo>
                  <a:lnTo>
                    <a:pt x="3739530" y="117876"/>
                  </a:lnTo>
                  <a:lnTo>
                    <a:pt x="3787260" y="131241"/>
                  </a:lnTo>
                  <a:lnTo>
                    <a:pt x="3834621" y="145335"/>
                  </a:lnTo>
                  <a:lnTo>
                    <a:pt x="3881591" y="160158"/>
                  </a:lnTo>
                  <a:lnTo>
                    <a:pt x="3928150" y="175714"/>
                  </a:lnTo>
                  <a:lnTo>
                    <a:pt x="3974278" y="192002"/>
                  </a:lnTo>
                  <a:lnTo>
                    <a:pt x="4019953" y="209026"/>
                  </a:lnTo>
                  <a:lnTo>
                    <a:pt x="4065156" y="226786"/>
                  </a:lnTo>
                  <a:lnTo>
                    <a:pt x="4109865" y="245284"/>
                  </a:lnTo>
                  <a:lnTo>
                    <a:pt x="4154060" y="264522"/>
                  </a:lnTo>
                  <a:lnTo>
                    <a:pt x="4197720" y="284502"/>
                  </a:lnTo>
                  <a:lnTo>
                    <a:pt x="4247871" y="308713"/>
                  </a:lnTo>
                  <a:lnTo>
                    <a:pt x="4296590" y="333613"/>
                  </a:lnTo>
                  <a:lnTo>
                    <a:pt x="4343874" y="359183"/>
                  </a:lnTo>
                  <a:lnTo>
                    <a:pt x="4389716" y="385402"/>
                  </a:lnTo>
                  <a:lnTo>
                    <a:pt x="4434113" y="412250"/>
                  </a:lnTo>
                  <a:lnTo>
                    <a:pt x="4477062" y="439706"/>
                  </a:lnTo>
                  <a:lnTo>
                    <a:pt x="4518556" y="467751"/>
                  </a:lnTo>
                  <a:lnTo>
                    <a:pt x="4558593" y="496363"/>
                  </a:lnTo>
                  <a:lnTo>
                    <a:pt x="4597167" y="525524"/>
                  </a:lnTo>
                  <a:lnTo>
                    <a:pt x="4606812" y="533240"/>
                  </a:lnTo>
                  <a:close/>
                </a:path>
                <a:path w="5074284" h="2737485">
                  <a:moveTo>
                    <a:pt x="2810695" y="2736936"/>
                  </a:moveTo>
                  <a:lnTo>
                    <a:pt x="2759840" y="2736403"/>
                  </a:lnTo>
                  <a:lnTo>
                    <a:pt x="2708984" y="2735171"/>
                  </a:lnTo>
                  <a:lnTo>
                    <a:pt x="2658146" y="2733239"/>
                  </a:lnTo>
                  <a:lnTo>
                    <a:pt x="2607348" y="2730604"/>
                  </a:lnTo>
                  <a:lnTo>
                    <a:pt x="2556610" y="2727265"/>
                  </a:lnTo>
                  <a:lnTo>
                    <a:pt x="2505953" y="2723221"/>
                  </a:lnTo>
                  <a:lnTo>
                    <a:pt x="2455397" y="2718470"/>
                  </a:lnTo>
                  <a:lnTo>
                    <a:pt x="2404963" y="2713009"/>
                  </a:lnTo>
                  <a:lnTo>
                    <a:pt x="2354671" y="2706838"/>
                  </a:lnTo>
                  <a:lnTo>
                    <a:pt x="2304543" y="2699955"/>
                  </a:lnTo>
                  <a:lnTo>
                    <a:pt x="2254598" y="2692359"/>
                  </a:lnTo>
                  <a:lnTo>
                    <a:pt x="2204858" y="2684047"/>
                  </a:lnTo>
                  <a:lnTo>
                    <a:pt x="2155344" y="2675018"/>
                  </a:lnTo>
                  <a:lnTo>
                    <a:pt x="2106075" y="2665270"/>
                  </a:lnTo>
                  <a:lnTo>
                    <a:pt x="2057072" y="2654802"/>
                  </a:lnTo>
                  <a:lnTo>
                    <a:pt x="2008357" y="2643612"/>
                  </a:lnTo>
                  <a:lnTo>
                    <a:pt x="1959949" y="2631699"/>
                  </a:lnTo>
                  <a:lnTo>
                    <a:pt x="1911870" y="2619060"/>
                  </a:lnTo>
                  <a:lnTo>
                    <a:pt x="1864140" y="2605695"/>
                  </a:lnTo>
                  <a:lnTo>
                    <a:pt x="1816779" y="2591601"/>
                  </a:lnTo>
                  <a:lnTo>
                    <a:pt x="1769809" y="2576778"/>
                  </a:lnTo>
                  <a:lnTo>
                    <a:pt x="1723250" y="2561222"/>
                  </a:lnTo>
                  <a:lnTo>
                    <a:pt x="1677122" y="2544934"/>
                  </a:lnTo>
                  <a:lnTo>
                    <a:pt x="1631447" y="2527910"/>
                  </a:lnTo>
                  <a:lnTo>
                    <a:pt x="1586244" y="2510150"/>
                  </a:lnTo>
                  <a:lnTo>
                    <a:pt x="1541535" y="2491652"/>
                  </a:lnTo>
                  <a:lnTo>
                    <a:pt x="1497340" y="2472414"/>
                  </a:lnTo>
                  <a:lnTo>
                    <a:pt x="1453680" y="2452435"/>
                  </a:lnTo>
                  <a:lnTo>
                    <a:pt x="1400016" y="2426464"/>
                  </a:lnTo>
                  <a:lnTo>
                    <a:pt x="1347912" y="2399642"/>
                  </a:lnTo>
                  <a:lnTo>
                    <a:pt x="1297380" y="2371992"/>
                  </a:lnTo>
                  <a:lnTo>
                    <a:pt x="1248436" y="2343540"/>
                  </a:lnTo>
                  <a:lnTo>
                    <a:pt x="1201094" y="2314313"/>
                  </a:lnTo>
                  <a:lnTo>
                    <a:pt x="1155366" y="2284335"/>
                  </a:lnTo>
                  <a:lnTo>
                    <a:pt x="1111267" y="2253631"/>
                  </a:lnTo>
                  <a:lnTo>
                    <a:pt x="1068810" y="2222227"/>
                  </a:lnTo>
                  <a:lnTo>
                    <a:pt x="1028011" y="2190150"/>
                  </a:lnTo>
                  <a:lnTo>
                    <a:pt x="988882" y="2157423"/>
                  </a:lnTo>
                  <a:lnTo>
                    <a:pt x="951438" y="2124073"/>
                  </a:lnTo>
                  <a:lnTo>
                    <a:pt x="915692" y="2090125"/>
                  </a:lnTo>
                  <a:lnTo>
                    <a:pt x="881658" y="2055604"/>
                  </a:lnTo>
                  <a:lnTo>
                    <a:pt x="849350" y="2020536"/>
                  </a:lnTo>
                  <a:lnTo>
                    <a:pt x="818783" y="1984946"/>
                  </a:lnTo>
                  <a:lnTo>
                    <a:pt x="789969" y="1948861"/>
                  </a:lnTo>
                  <a:lnTo>
                    <a:pt x="762924" y="1912304"/>
                  </a:lnTo>
                  <a:lnTo>
                    <a:pt x="737660" y="1875302"/>
                  </a:lnTo>
                  <a:lnTo>
                    <a:pt x="714191" y="1837881"/>
                  </a:lnTo>
                  <a:lnTo>
                    <a:pt x="692533" y="1800065"/>
                  </a:lnTo>
                  <a:lnTo>
                    <a:pt x="672697" y="1761880"/>
                  </a:lnTo>
                  <a:lnTo>
                    <a:pt x="654700" y="1723352"/>
                  </a:lnTo>
                  <a:lnTo>
                    <a:pt x="638553" y="1684505"/>
                  </a:lnTo>
                  <a:lnTo>
                    <a:pt x="624271" y="1645366"/>
                  </a:lnTo>
                  <a:lnTo>
                    <a:pt x="611869" y="1605960"/>
                  </a:lnTo>
                  <a:lnTo>
                    <a:pt x="601359" y="1566312"/>
                  </a:lnTo>
                  <a:lnTo>
                    <a:pt x="592757" y="1526448"/>
                  </a:lnTo>
                  <a:lnTo>
                    <a:pt x="586075" y="1486394"/>
                  </a:lnTo>
                  <a:lnTo>
                    <a:pt x="581310" y="1445924"/>
                  </a:lnTo>
                  <a:lnTo>
                    <a:pt x="578529" y="1405814"/>
                  </a:lnTo>
                  <a:lnTo>
                    <a:pt x="577692" y="1365339"/>
                  </a:lnTo>
                  <a:lnTo>
                    <a:pt x="578832" y="1324776"/>
                  </a:lnTo>
                  <a:lnTo>
                    <a:pt x="581962" y="1284149"/>
                  </a:lnTo>
                  <a:lnTo>
                    <a:pt x="587097" y="1243484"/>
                  </a:lnTo>
                  <a:lnTo>
                    <a:pt x="594249" y="1202807"/>
                  </a:lnTo>
                  <a:lnTo>
                    <a:pt x="603433" y="1162142"/>
                  </a:lnTo>
                  <a:lnTo>
                    <a:pt x="614663" y="1121516"/>
                  </a:lnTo>
                  <a:lnTo>
                    <a:pt x="627953" y="1080954"/>
                  </a:lnTo>
                  <a:lnTo>
                    <a:pt x="643316" y="1040480"/>
                  </a:lnTo>
                  <a:lnTo>
                    <a:pt x="660767" y="1000122"/>
                  </a:lnTo>
                  <a:lnTo>
                    <a:pt x="0" y="506497"/>
                  </a:lnTo>
                  <a:lnTo>
                    <a:pt x="1045079" y="533240"/>
                  </a:lnTo>
                  <a:lnTo>
                    <a:pt x="4606812" y="533240"/>
                  </a:lnTo>
                  <a:lnTo>
                    <a:pt x="4669913" y="585407"/>
                  </a:lnTo>
                  <a:lnTo>
                    <a:pt x="4704075" y="616089"/>
                  </a:lnTo>
                  <a:lnTo>
                    <a:pt x="4736757" y="647239"/>
                  </a:lnTo>
                  <a:lnTo>
                    <a:pt x="4767956" y="678834"/>
                  </a:lnTo>
                  <a:lnTo>
                    <a:pt x="4797667" y="710856"/>
                  </a:lnTo>
                  <a:lnTo>
                    <a:pt x="4825885" y="743284"/>
                  </a:lnTo>
                  <a:lnTo>
                    <a:pt x="4852606" y="776098"/>
                  </a:lnTo>
                  <a:lnTo>
                    <a:pt x="4877827" y="809277"/>
                  </a:lnTo>
                  <a:lnTo>
                    <a:pt x="4901542" y="842802"/>
                  </a:lnTo>
                  <a:lnTo>
                    <a:pt x="4923748" y="876651"/>
                  </a:lnTo>
                  <a:lnTo>
                    <a:pt x="4944440" y="910806"/>
                  </a:lnTo>
                  <a:lnTo>
                    <a:pt x="4963613" y="945245"/>
                  </a:lnTo>
                  <a:lnTo>
                    <a:pt x="4981264" y="979948"/>
                  </a:lnTo>
                  <a:lnTo>
                    <a:pt x="4997388" y="1014895"/>
                  </a:lnTo>
                  <a:lnTo>
                    <a:pt x="5025038" y="1085441"/>
                  </a:lnTo>
                  <a:lnTo>
                    <a:pt x="5046529" y="1156719"/>
                  </a:lnTo>
                  <a:lnTo>
                    <a:pt x="5061826" y="1228569"/>
                  </a:lnTo>
                  <a:lnTo>
                    <a:pt x="5070894" y="1300827"/>
                  </a:lnTo>
                  <a:lnTo>
                    <a:pt x="5073700" y="1373333"/>
                  </a:lnTo>
                  <a:lnTo>
                    <a:pt x="5072744" y="1409628"/>
                  </a:lnTo>
                  <a:lnTo>
                    <a:pt x="5066091" y="1482200"/>
                  </a:lnTo>
                  <a:lnTo>
                    <a:pt x="5053089" y="1554614"/>
                  </a:lnTo>
                  <a:lnTo>
                    <a:pt x="5033704" y="1626709"/>
                  </a:lnTo>
                  <a:lnTo>
                    <a:pt x="5007901" y="1698321"/>
                  </a:lnTo>
                  <a:lnTo>
                    <a:pt x="4992581" y="1733896"/>
                  </a:lnTo>
                  <a:lnTo>
                    <a:pt x="4975645" y="1769289"/>
                  </a:lnTo>
                  <a:lnTo>
                    <a:pt x="4957086" y="1804481"/>
                  </a:lnTo>
                  <a:lnTo>
                    <a:pt x="4936902" y="1839451"/>
                  </a:lnTo>
                  <a:lnTo>
                    <a:pt x="4915087" y="1874180"/>
                  </a:lnTo>
                  <a:lnTo>
                    <a:pt x="4891638" y="1908645"/>
                  </a:lnTo>
                  <a:lnTo>
                    <a:pt x="4866549" y="1942829"/>
                  </a:lnTo>
                  <a:lnTo>
                    <a:pt x="4839818" y="1976709"/>
                  </a:lnTo>
                  <a:lnTo>
                    <a:pt x="4811438" y="2010267"/>
                  </a:lnTo>
                  <a:lnTo>
                    <a:pt x="4781407" y="2043481"/>
                  </a:lnTo>
                  <a:lnTo>
                    <a:pt x="4749720" y="2076332"/>
                  </a:lnTo>
                  <a:lnTo>
                    <a:pt x="4716372" y="2108799"/>
                  </a:lnTo>
                  <a:lnTo>
                    <a:pt x="4681359" y="2140862"/>
                  </a:lnTo>
                  <a:lnTo>
                    <a:pt x="4644677" y="2172500"/>
                  </a:lnTo>
                  <a:lnTo>
                    <a:pt x="4606321" y="2203694"/>
                  </a:lnTo>
                  <a:lnTo>
                    <a:pt x="4572470" y="2229789"/>
                  </a:lnTo>
                  <a:lnTo>
                    <a:pt x="4537792" y="2255250"/>
                  </a:lnTo>
                  <a:lnTo>
                    <a:pt x="4502307" y="2280076"/>
                  </a:lnTo>
                  <a:lnTo>
                    <a:pt x="4466035" y="2304264"/>
                  </a:lnTo>
                  <a:lnTo>
                    <a:pt x="4428998" y="2327814"/>
                  </a:lnTo>
                  <a:lnTo>
                    <a:pt x="4391215" y="2350723"/>
                  </a:lnTo>
                  <a:lnTo>
                    <a:pt x="4352709" y="2372990"/>
                  </a:lnTo>
                  <a:lnTo>
                    <a:pt x="4313498" y="2394613"/>
                  </a:lnTo>
                  <a:lnTo>
                    <a:pt x="4273604" y="2415591"/>
                  </a:lnTo>
                  <a:lnTo>
                    <a:pt x="4233048" y="2435922"/>
                  </a:lnTo>
                  <a:lnTo>
                    <a:pt x="4191850" y="2455604"/>
                  </a:lnTo>
                  <a:lnTo>
                    <a:pt x="4150031" y="2474636"/>
                  </a:lnTo>
                  <a:lnTo>
                    <a:pt x="4107611" y="2493016"/>
                  </a:lnTo>
                  <a:lnTo>
                    <a:pt x="4064611" y="2510743"/>
                  </a:lnTo>
                  <a:lnTo>
                    <a:pt x="4021052" y="2527815"/>
                  </a:lnTo>
                  <a:lnTo>
                    <a:pt x="3976954" y="2544230"/>
                  </a:lnTo>
                  <a:lnTo>
                    <a:pt x="3932339" y="2559987"/>
                  </a:lnTo>
                  <a:lnTo>
                    <a:pt x="3887226" y="2575083"/>
                  </a:lnTo>
                  <a:lnTo>
                    <a:pt x="3841636" y="2589518"/>
                  </a:lnTo>
                  <a:lnTo>
                    <a:pt x="3795590" y="2603290"/>
                  </a:lnTo>
                  <a:lnTo>
                    <a:pt x="3749109" y="2616397"/>
                  </a:lnTo>
                  <a:lnTo>
                    <a:pt x="3702213" y="2628837"/>
                  </a:lnTo>
                  <a:lnTo>
                    <a:pt x="3654923" y="2640610"/>
                  </a:lnTo>
                  <a:lnTo>
                    <a:pt x="3607260" y="2651712"/>
                  </a:lnTo>
                  <a:lnTo>
                    <a:pt x="3559243" y="2662143"/>
                  </a:lnTo>
                  <a:lnTo>
                    <a:pt x="3510895" y="2671901"/>
                  </a:lnTo>
                  <a:lnTo>
                    <a:pt x="3462235" y="2680985"/>
                  </a:lnTo>
                  <a:lnTo>
                    <a:pt x="3413284" y="2689392"/>
                  </a:lnTo>
                  <a:lnTo>
                    <a:pt x="3364062" y="2697121"/>
                  </a:lnTo>
                  <a:lnTo>
                    <a:pt x="3314592" y="2704171"/>
                  </a:lnTo>
                  <a:lnTo>
                    <a:pt x="3264892" y="2710540"/>
                  </a:lnTo>
                  <a:lnTo>
                    <a:pt x="3214983" y="2716225"/>
                  </a:lnTo>
                  <a:lnTo>
                    <a:pt x="3164887" y="2721227"/>
                  </a:lnTo>
                  <a:lnTo>
                    <a:pt x="3114625" y="2725542"/>
                  </a:lnTo>
                  <a:lnTo>
                    <a:pt x="3064215" y="2729170"/>
                  </a:lnTo>
                  <a:lnTo>
                    <a:pt x="3013680" y="2732108"/>
                  </a:lnTo>
                  <a:lnTo>
                    <a:pt x="2963040" y="2734355"/>
                  </a:lnTo>
                  <a:lnTo>
                    <a:pt x="2912315" y="2735910"/>
                  </a:lnTo>
                  <a:lnTo>
                    <a:pt x="2861526" y="2736771"/>
                  </a:lnTo>
                  <a:lnTo>
                    <a:pt x="2810695" y="2736936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765599" y="1523956"/>
              <a:ext cx="5074285" cy="2737485"/>
            </a:xfrm>
            <a:custGeom>
              <a:rect l="l" t="t" r="r" b="b"/>
              <a:pathLst>
                <a:path w="5074284" h="2737485">
                  <a:moveTo>
                    <a:pt x="0" y="506497"/>
                  </a:moveTo>
                  <a:lnTo>
                    <a:pt x="1045079" y="533240"/>
                  </a:lnTo>
                  <a:lnTo>
                    <a:pt x="1078929" y="507145"/>
                  </a:lnTo>
                  <a:lnTo>
                    <a:pt x="1113607" y="481684"/>
                  </a:lnTo>
                  <a:lnTo>
                    <a:pt x="1149092" y="456859"/>
                  </a:lnTo>
                  <a:lnTo>
                    <a:pt x="1185364" y="432670"/>
                  </a:lnTo>
                  <a:lnTo>
                    <a:pt x="1222401" y="409121"/>
                  </a:lnTo>
                  <a:lnTo>
                    <a:pt x="1260184" y="386212"/>
                  </a:lnTo>
                  <a:lnTo>
                    <a:pt x="1298691" y="363945"/>
                  </a:lnTo>
                  <a:lnTo>
                    <a:pt x="1337901" y="342322"/>
                  </a:lnTo>
                  <a:lnTo>
                    <a:pt x="1377795" y="321344"/>
                  </a:lnTo>
                  <a:lnTo>
                    <a:pt x="1418351" y="301013"/>
                  </a:lnTo>
                  <a:lnTo>
                    <a:pt x="1459549" y="281331"/>
                  </a:lnTo>
                  <a:lnTo>
                    <a:pt x="1501369" y="262298"/>
                  </a:lnTo>
                  <a:lnTo>
                    <a:pt x="1543788" y="243918"/>
                  </a:lnTo>
                  <a:lnTo>
                    <a:pt x="1586788" y="226191"/>
                  </a:lnTo>
                  <a:lnTo>
                    <a:pt x="1630347" y="209120"/>
                  </a:lnTo>
                  <a:lnTo>
                    <a:pt x="1674445" y="192705"/>
                  </a:lnTo>
                  <a:lnTo>
                    <a:pt x="1719061" y="176948"/>
                  </a:lnTo>
                  <a:lnTo>
                    <a:pt x="1764174" y="161851"/>
                  </a:lnTo>
                  <a:lnTo>
                    <a:pt x="1809763" y="147416"/>
                  </a:lnTo>
                  <a:lnTo>
                    <a:pt x="1855809" y="133645"/>
                  </a:lnTo>
                  <a:lnTo>
                    <a:pt x="1902290" y="120538"/>
                  </a:lnTo>
                  <a:lnTo>
                    <a:pt x="1949186" y="108097"/>
                  </a:lnTo>
                  <a:lnTo>
                    <a:pt x="1996476" y="96325"/>
                  </a:lnTo>
                  <a:lnTo>
                    <a:pt x="2044140" y="85223"/>
                  </a:lnTo>
                  <a:lnTo>
                    <a:pt x="2092156" y="74791"/>
                  </a:lnTo>
                  <a:lnTo>
                    <a:pt x="2140505" y="65033"/>
                  </a:lnTo>
                  <a:lnTo>
                    <a:pt x="2189165" y="55950"/>
                  </a:lnTo>
                  <a:lnTo>
                    <a:pt x="2238116" y="47543"/>
                  </a:lnTo>
                  <a:lnTo>
                    <a:pt x="2287337" y="39814"/>
                  </a:lnTo>
                  <a:lnTo>
                    <a:pt x="2336808" y="32764"/>
                  </a:lnTo>
                  <a:lnTo>
                    <a:pt x="2386508" y="26395"/>
                  </a:lnTo>
                  <a:lnTo>
                    <a:pt x="2436416" y="20710"/>
                  </a:lnTo>
                  <a:lnTo>
                    <a:pt x="2486512" y="15708"/>
                  </a:lnTo>
                  <a:lnTo>
                    <a:pt x="2536775" y="11393"/>
                  </a:lnTo>
                  <a:lnTo>
                    <a:pt x="2587185" y="7765"/>
                  </a:lnTo>
                  <a:lnTo>
                    <a:pt x="2637720" y="4827"/>
                  </a:lnTo>
                  <a:lnTo>
                    <a:pt x="2688360" y="2580"/>
                  </a:lnTo>
                  <a:lnTo>
                    <a:pt x="2739085" y="1025"/>
                  </a:lnTo>
                  <a:lnTo>
                    <a:pt x="2789874" y="164"/>
                  </a:lnTo>
                  <a:lnTo>
                    <a:pt x="2840705" y="0"/>
                  </a:lnTo>
                  <a:lnTo>
                    <a:pt x="2891560" y="532"/>
                  </a:lnTo>
                  <a:lnTo>
                    <a:pt x="2942416" y="1764"/>
                  </a:lnTo>
                  <a:lnTo>
                    <a:pt x="2993253" y="3696"/>
                  </a:lnTo>
                  <a:lnTo>
                    <a:pt x="3044052" y="6331"/>
                  </a:lnTo>
                  <a:lnTo>
                    <a:pt x="3094790" y="9670"/>
                  </a:lnTo>
                  <a:lnTo>
                    <a:pt x="3145447" y="13714"/>
                  </a:lnTo>
                  <a:lnTo>
                    <a:pt x="3196003" y="18466"/>
                  </a:lnTo>
                  <a:lnTo>
                    <a:pt x="3246437" y="23926"/>
                  </a:lnTo>
                  <a:lnTo>
                    <a:pt x="3296729" y="30097"/>
                  </a:lnTo>
                  <a:lnTo>
                    <a:pt x="3346857" y="36980"/>
                  </a:lnTo>
                  <a:lnTo>
                    <a:pt x="3396802" y="44577"/>
                  </a:lnTo>
                  <a:lnTo>
                    <a:pt x="3446542" y="52889"/>
                  </a:lnTo>
                  <a:lnTo>
                    <a:pt x="3496056" y="61918"/>
                  </a:lnTo>
                  <a:lnTo>
                    <a:pt x="3545325" y="71666"/>
                  </a:lnTo>
                  <a:lnTo>
                    <a:pt x="3594328" y="82134"/>
                  </a:lnTo>
                  <a:lnTo>
                    <a:pt x="3643043" y="93324"/>
                  </a:lnTo>
                  <a:lnTo>
                    <a:pt x="3691451" y="105237"/>
                  </a:lnTo>
                  <a:lnTo>
                    <a:pt x="3739530" y="117876"/>
                  </a:lnTo>
                  <a:lnTo>
                    <a:pt x="3787260" y="131241"/>
                  </a:lnTo>
                  <a:lnTo>
                    <a:pt x="3834621" y="145335"/>
                  </a:lnTo>
                  <a:lnTo>
                    <a:pt x="3881591" y="160158"/>
                  </a:lnTo>
                  <a:lnTo>
                    <a:pt x="3928150" y="175714"/>
                  </a:lnTo>
                  <a:lnTo>
                    <a:pt x="3974278" y="192002"/>
                  </a:lnTo>
                  <a:lnTo>
                    <a:pt x="4019953" y="209026"/>
                  </a:lnTo>
                  <a:lnTo>
                    <a:pt x="4065156" y="226786"/>
                  </a:lnTo>
                  <a:lnTo>
                    <a:pt x="4109865" y="245284"/>
                  </a:lnTo>
                  <a:lnTo>
                    <a:pt x="4154060" y="264522"/>
                  </a:lnTo>
                  <a:lnTo>
                    <a:pt x="4197720" y="284502"/>
                  </a:lnTo>
                  <a:lnTo>
                    <a:pt x="4247871" y="308713"/>
                  </a:lnTo>
                  <a:lnTo>
                    <a:pt x="4296590" y="333613"/>
                  </a:lnTo>
                  <a:lnTo>
                    <a:pt x="4343874" y="359183"/>
                  </a:lnTo>
                  <a:lnTo>
                    <a:pt x="4389716" y="385402"/>
                  </a:lnTo>
                  <a:lnTo>
                    <a:pt x="4434113" y="412250"/>
                  </a:lnTo>
                  <a:lnTo>
                    <a:pt x="4477062" y="439706"/>
                  </a:lnTo>
                  <a:lnTo>
                    <a:pt x="4518556" y="467751"/>
                  </a:lnTo>
                  <a:lnTo>
                    <a:pt x="4558593" y="496363"/>
                  </a:lnTo>
                  <a:lnTo>
                    <a:pt x="4597167" y="525524"/>
                  </a:lnTo>
                  <a:lnTo>
                    <a:pt x="4634275" y="555212"/>
                  </a:lnTo>
                  <a:lnTo>
                    <a:pt x="4669913" y="585407"/>
                  </a:lnTo>
                  <a:lnTo>
                    <a:pt x="4704075" y="616089"/>
                  </a:lnTo>
                  <a:lnTo>
                    <a:pt x="4736757" y="647239"/>
                  </a:lnTo>
                  <a:lnTo>
                    <a:pt x="4767956" y="678834"/>
                  </a:lnTo>
                  <a:lnTo>
                    <a:pt x="4797667" y="710856"/>
                  </a:lnTo>
                  <a:lnTo>
                    <a:pt x="4825885" y="743284"/>
                  </a:lnTo>
                  <a:lnTo>
                    <a:pt x="4852606" y="776098"/>
                  </a:lnTo>
                  <a:lnTo>
                    <a:pt x="4877827" y="809277"/>
                  </a:lnTo>
                  <a:lnTo>
                    <a:pt x="4901542" y="842802"/>
                  </a:lnTo>
                  <a:lnTo>
                    <a:pt x="4923748" y="876651"/>
                  </a:lnTo>
                  <a:lnTo>
                    <a:pt x="4944440" y="910806"/>
                  </a:lnTo>
                  <a:lnTo>
                    <a:pt x="4963613" y="945245"/>
                  </a:lnTo>
                  <a:lnTo>
                    <a:pt x="4981264" y="979948"/>
                  </a:lnTo>
                  <a:lnTo>
                    <a:pt x="4997388" y="1014895"/>
                  </a:lnTo>
                  <a:lnTo>
                    <a:pt x="5025038" y="1085441"/>
                  </a:lnTo>
                  <a:lnTo>
                    <a:pt x="5046529" y="1156719"/>
                  </a:lnTo>
                  <a:lnTo>
                    <a:pt x="5061826" y="1228569"/>
                  </a:lnTo>
                  <a:lnTo>
                    <a:pt x="5070894" y="1300827"/>
                  </a:lnTo>
                  <a:lnTo>
                    <a:pt x="5073700" y="1373333"/>
                  </a:lnTo>
                  <a:lnTo>
                    <a:pt x="5072744" y="1409628"/>
                  </a:lnTo>
                  <a:lnTo>
                    <a:pt x="5066091" y="1482200"/>
                  </a:lnTo>
                  <a:lnTo>
                    <a:pt x="5053089" y="1554614"/>
                  </a:lnTo>
                  <a:lnTo>
                    <a:pt x="5033704" y="1626709"/>
                  </a:lnTo>
                  <a:lnTo>
                    <a:pt x="5007901" y="1698321"/>
                  </a:lnTo>
                  <a:lnTo>
                    <a:pt x="4992581" y="1733896"/>
                  </a:lnTo>
                  <a:lnTo>
                    <a:pt x="4975645" y="1769289"/>
                  </a:lnTo>
                  <a:lnTo>
                    <a:pt x="4957086" y="1804481"/>
                  </a:lnTo>
                  <a:lnTo>
                    <a:pt x="4936902" y="1839451"/>
                  </a:lnTo>
                  <a:lnTo>
                    <a:pt x="4915087" y="1874180"/>
                  </a:lnTo>
                  <a:lnTo>
                    <a:pt x="4891638" y="1908645"/>
                  </a:lnTo>
                  <a:lnTo>
                    <a:pt x="4866549" y="1942829"/>
                  </a:lnTo>
                  <a:lnTo>
                    <a:pt x="4839818" y="1976709"/>
                  </a:lnTo>
                  <a:lnTo>
                    <a:pt x="4811438" y="2010267"/>
                  </a:lnTo>
                  <a:lnTo>
                    <a:pt x="4781407" y="2043481"/>
                  </a:lnTo>
                  <a:lnTo>
                    <a:pt x="4749720" y="2076332"/>
                  </a:lnTo>
                  <a:lnTo>
                    <a:pt x="4716372" y="2108799"/>
                  </a:lnTo>
                  <a:lnTo>
                    <a:pt x="4681359" y="2140862"/>
                  </a:lnTo>
                  <a:lnTo>
                    <a:pt x="4644677" y="2172500"/>
                  </a:lnTo>
                  <a:lnTo>
                    <a:pt x="4606321" y="2203694"/>
                  </a:lnTo>
                  <a:lnTo>
                    <a:pt x="4572470" y="2229789"/>
                  </a:lnTo>
                  <a:lnTo>
                    <a:pt x="4537792" y="2255250"/>
                  </a:lnTo>
                  <a:lnTo>
                    <a:pt x="4502307" y="2280076"/>
                  </a:lnTo>
                  <a:lnTo>
                    <a:pt x="4466035" y="2304264"/>
                  </a:lnTo>
                  <a:lnTo>
                    <a:pt x="4428998" y="2327814"/>
                  </a:lnTo>
                  <a:lnTo>
                    <a:pt x="4391215" y="2350723"/>
                  </a:lnTo>
                  <a:lnTo>
                    <a:pt x="4352709" y="2372990"/>
                  </a:lnTo>
                  <a:lnTo>
                    <a:pt x="4313498" y="2394613"/>
                  </a:lnTo>
                  <a:lnTo>
                    <a:pt x="4273604" y="2415591"/>
                  </a:lnTo>
                  <a:lnTo>
                    <a:pt x="4233048" y="2435922"/>
                  </a:lnTo>
                  <a:lnTo>
                    <a:pt x="4191850" y="2455604"/>
                  </a:lnTo>
                  <a:lnTo>
                    <a:pt x="4150031" y="2474636"/>
                  </a:lnTo>
                  <a:lnTo>
                    <a:pt x="4107611" y="2493016"/>
                  </a:lnTo>
                  <a:lnTo>
                    <a:pt x="4064611" y="2510743"/>
                  </a:lnTo>
                  <a:lnTo>
                    <a:pt x="4021052" y="2527815"/>
                  </a:lnTo>
                  <a:lnTo>
                    <a:pt x="3976954" y="2544230"/>
                  </a:lnTo>
                  <a:lnTo>
                    <a:pt x="3932339" y="2559987"/>
                  </a:lnTo>
                  <a:lnTo>
                    <a:pt x="3887226" y="2575083"/>
                  </a:lnTo>
                  <a:lnTo>
                    <a:pt x="3841636" y="2589518"/>
                  </a:lnTo>
                  <a:lnTo>
                    <a:pt x="3795590" y="2603290"/>
                  </a:lnTo>
                  <a:lnTo>
                    <a:pt x="3749109" y="2616397"/>
                  </a:lnTo>
                  <a:lnTo>
                    <a:pt x="3702213" y="2628837"/>
                  </a:lnTo>
                  <a:lnTo>
                    <a:pt x="3654923" y="2640610"/>
                  </a:lnTo>
                  <a:lnTo>
                    <a:pt x="3607260" y="2651712"/>
                  </a:lnTo>
                  <a:lnTo>
                    <a:pt x="3559243" y="2662143"/>
                  </a:lnTo>
                  <a:lnTo>
                    <a:pt x="3510895" y="2671901"/>
                  </a:lnTo>
                  <a:lnTo>
                    <a:pt x="3462235" y="2680985"/>
                  </a:lnTo>
                  <a:lnTo>
                    <a:pt x="3413284" y="2689392"/>
                  </a:lnTo>
                  <a:lnTo>
                    <a:pt x="3364062" y="2697121"/>
                  </a:lnTo>
                  <a:lnTo>
                    <a:pt x="3314592" y="2704171"/>
                  </a:lnTo>
                  <a:lnTo>
                    <a:pt x="3264892" y="2710540"/>
                  </a:lnTo>
                  <a:lnTo>
                    <a:pt x="3214983" y="2716225"/>
                  </a:lnTo>
                  <a:lnTo>
                    <a:pt x="3164887" y="2721227"/>
                  </a:lnTo>
                  <a:lnTo>
                    <a:pt x="3114625" y="2725542"/>
                  </a:lnTo>
                  <a:lnTo>
                    <a:pt x="3064215" y="2729170"/>
                  </a:lnTo>
                  <a:lnTo>
                    <a:pt x="3013680" y="2732108"/>
                  </a:lnTo>
                  <a:lnTo>
                    <a:pt x="2963040" y="2734355"/>
                  </a:lnTo>
                  <a:lnTo>
                    <a:pt x="2912315" y="2735910"/>
                  </a:lnTo>
                  <a:lnTo>
                    <a:pt x="2861526" y="2736771"/>
                  </a:lnTo>
                  <a:lnTo>
                    <a:pt x="2810695" y="2736936"/>
                  </a:lnTo>
                  <a:lnTo>
                    <a:pt x="2759840" y="2736403"/>
                  </a:lnTo>
                  <a:lnTo>
                    <a:pt x="2708984" y="2735171"/>
                  </a:lnTo>
                  <a:lnTo>
                    <a:pt x="2658146" y="2733239"/>
                  </a:lnTo>
                  <a:lnTo>
                    <a:pt x="2607348" y="2730604"/>
                  </a:lnTo>
                  <a:lnTo>
                    <a:pt x="2556610" y="2727265"/>
                  </a:lnTo>
                  <a:lnTo>
                    <a:pt x="2505953" y="2723221"/>
                  </a:lnTo>
                  <a:lnTo>
                    <a:pt x="2455397" y="2718470"/>
                  </a:lnTo>
                  <a:lnTo>
                    <a:pt x="2404963" y="2713009"/>
                  </a:lnTo>
                  <a:lnTo>
                    <a:pt x="2354671" y="2706838"/>
                  </a:lnTo>
                  <a:lnTo>
                    <a:pt x="2304543" y="2699955"/>
                  </a:lnTo>
                  <a:lnTo>
                    <a:pt x="2254598" y="2692359"/>
                  </a:lnTo>
                  <a:lnTo>
                    <a:pt x="2204858" y="2684047"/>
                  </a:lnTo>
                  <a:lnTo>
                    <a:pt x="2155344" y="2675018"/>
                  </a:lnTo>
                  <a:lnTo>
                    <a:pt x="2106075" y="2665270"/>
                  </a:lnTo>
                  <a:lnTo>
                    <a:pt x="2057072" y="2654802"/>
                  </a:lnTo>
                  <a:lnTo>
                    <a:pt x="2008357" y="2643612"/>
                  </a:lnTo>
                  <a:lnTo>
                    <a:pt x="1959949" y="2631699"/>
                  </a:lnTo>
                  <a:lnTo>
                    <a:pt x="1911870" y="2619060"/>
                  </a:lnTo>
                  <a:lnTo>
                    <a:pt x="1864140" y="2605695"/>
                  </a:lnTo>
                  <a:lnTo>
                    <a:pt x="1816779" y="2591601"/>
                  </a:lnTo>
                  <a:lnTo>
                    <a:pt x="1769809" y="2576778"/>
                  </a:lnTo>
                  <a:lnTo>
                    <a:pt x="1723250" y="2561222"/>
                  </a:lnTo>
                  <a:lnTo>
                    <a:pt x="1677122" y="2544934"/>
                  </a:lnTo>
                  <a:lnTo>
                    <a:pt x="1631447" y="2527910"/>
                  </a:lnTo>
                  <a:lnTo>
                    <a:pt x="1586244" y="2510150"/>
                  </a:lnTo>
                  <a:lnTo>
                    <a:pt x="1541535" y="2491652"/>
                  </a:lnTo>
                  <a:lnTo>
                    <a:pt x="1497340" y="2472414"/>
                  </a:lnTo>
                  <a:lnTo>
                    <a:pt x="1453680" y="2452435"/>
                  </a:lnTo>
                  <a:lnTo>
                    <a:pt x="1400016" y="2426464"/>
                  </a:lnTo>
                  <a:lnTo>
                    <a:pt x="1347912" y="2399642"/>
                  </a:lnTo>
                  <a:lnTo>
                    <a:pt x="1297380" y="2371992"/>
                  </a:lnTo>
                  <a:lnTo>
                    <a:pt x="1248436" y="2343540"/>
                  </a:lnTo>
                  <a:lnTo>
                    <a:pt x="1201094" y="2314313"/>
                  </a:lnTo>
                  <a:lnTo>
                    <a:pt x="1155366" y="2284335"/>
                  </a:lnTo>
                  <a:lnTo>
                    <a:pt x="1111267" y="2253631"/>
                  </a:lnTo>
                  <a:lnTo>
                    <a:pt x="1068810" y="2222227"/>
                  </a:lnTo>
                  <a:lnTo>
                    <a:pt x="1028011" y="2190150"/>
                  </a:lnTo>
                  <a:lnTo>
                    <a:pt x="988882" y="2157423"/>
                  </a:lnTo>
                  <a:lnTo>
                    <a:pt x="951438" y="2124073"/>
                  </a:lnTo>
                  <a:lnTo>
                    <a:pt x="915692" y="2090125"/>
                  </a:lnTo>
                  <a:lnTo>
                    <a:pt x="881658" y="2055604"/>
                  </a:lnTo>
                  <a:lnTo>
                    <a:pt x="849350" y="2020536"/>
                  </a:lnTo>
                  <a:lnTo>
                    <a:pt x="818783" y="1984946"/>
                  </a:lnTo>
                  <a:lnTo>
                    <a:pt x="789969" y="1948861"/>
                  </a:lnTo>
                  <a:lnTo>
                    <a:pt x="762924" y="1912304"/>
                  </a:lnTo>
                  <a:lnTo>
                    <a:pt x="737660" y="1875302"/>
                  </a:lnTo>
                  <a:lnTo>
                    <a:pt x="714191" y="1837881"/>
                  </a:lnTo>
                  <a:lnTo>
                    <a:pt x="692533" y="1800065"/>
                  </a:lnTo>
                  <a:lnTo>
                    <a:pt x="672697" y="1761880"/>
                  </a:lnTo>
                  <a:lnTo>
                    <a:pt x="654700" y="1723352"/>
                  </a:lnTo>
                  <a:lnTo>
                    <a:pt x="638553" y="1684505"/>
                  </a:lnTo>
                  <a:lnTo>
                    <a:pt x="624271" y="1645366"/>
                  </a:lnTo>
                  <a:lnTo>
                    <a:pt x="611869" y="1605960"/>
                  </a:lnTo>
                  <a:lnTo>
                    <a:pt x="601359" y="1566312"/>
                  </a:lnTo>
                  <a:lnTo>
                    <a:pt x="592757" y="1526448"/>
                  </a:lnTo>
                  <a:lnTo>
                    <a:pt x="586075" y="1486394"/>
                  </a:lnTo>
                  <a:lnTo>
                    <a:pt x="581327" y="1446173"/>
                  </a:lnTo>
                  <a:lnTo>
                    <a:pt x="578529" y="1405814"/>
                  </a:lnTo>
                  <a:lnTo>
                    <a:pt x="577692" y="1365339"/>
                  </a:lnTo>
                  <a:lnTo>
                    <a:pt x="578832" y="1324776"/>
                  </a:lnTo>
                  <a:lnTo>
                    <a:pt x="581962" y="1284149"/>
                  </a:lnTo>
                  <a:lnTo>
                    <a:pt x="587097" y="1243484"/>
                  </a:lnTo>
                  <a:lnTo>
                    <a:pt x="594249" y="1202807"/>
                  </a:lnTo>
                  <a:lnTo>
                    <a:pt x="603433" y="1162142"/>
                  </a:lnTo>
                  <a:lnTo>
                    <a:pt x="614663" y="1121516"/>
                  </a:lnTo>
                  <a:lnTo>
                    <a:pt x="627953" y="1080954"/>
                  </a:lnTo>
                  <a:lnTo>
                    <a:pt x="643316" y="1040480"/>
                  </a:lnTo>
                  <a:lnTo>
                    <a:pt x="660767" y="1000122"/>
                  </a:lnTo>
                  <a:lnTo>
                    <a:pt x="0" y="506497"/>
                  </a:lnTo>
                  <a:close/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080534" y="3064627"/>
            <a:ext cx="27559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0">
                <a:solidFill>
                  <a:srgbClr val="003300"/>
                </a:solidFill>
                <a:latin typeface="Microsoft JhengHei"/>
                <a:cs typeface="Microsoft JhengHei"/>
              </a:rPr>
              <a:t>感性降低，触觉、痛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387615" y="613671"/>
            <a:ext cx="5763895" cy="3811270"/>
            <a:chOff x="3387615" y="613671"/>
            <a:chExt cx="5763895" cy="3811270"/>
          </a:xfrm>
        </p:grpSpPr>
        <p:sp>
          <p:nvSpPr>
            <p:cNvPr id="16" name="object 16"/>
            <p:cNvSpPr/>
            <p:nvPr/>
          </p:nvSpPr>
          <p:spPr>
            <a:xfrm>
              <a:off x="3446532" y="1981200"/>
              <a:ext cx="4946650" cy="1224280"/>
            </a:xfrm>
            <a:custGeom>
              <a:rect l="l" t="t" r="r" b="b"/>
              <a:pathLst>
                <a:path w="4946650" h="1224280">
                  <a:moveTo>
                    <a:pt x="4946579" y="1223961"/>
                  </a:moveTo>
                  <a:lnTo>
                    <a:pt x="1201667" y="1223961"/>
                  </a:lnTo>
                  <a:lnTo>
                    <a:pt x="1201667" y="509984"/>
                  </a:lnTo>
                  <a:lnTo>
                    <a:pt x="0" y="588970"/>
                  </a:lnTo>
                  <a:lnTo>
                    <a:pt x="1201667" y="203993"/>
                  </a:lnTo>
                  <a:lnTo>
                    <a:pt x="1201667" y="0"/>
                  </a:lnTo>
                  <a:lnTo>
                    <a:pt x="4946579" y="0"/>
                  </a:lnTo>
                  <a:lnTo>
                    <a:pt x="4946579" y="1223961"/>
                  </a:lnTo>
                  <a:close/>
                </a:path>
              </a:pathLst>
            </a:custGeom>
            <a:solidFill>
              <a:srgbClr val="66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446532" y="1981200"/>
              <a:ext cx="4946650" cy="1224280"/>
            </a:xfrm>
            <a:custGeom>
              <a:rect l="l" t="t" r="r" b="b"/>
              <a:pathLst>
                <a:path w="4946650" h="1224280">
                  <a:moveTo>
                    <a:pt x="1201667" y="0"/>
                  </a:moveTo>
                  <a:lnTo>
                    <a:pt x="1825819" y="0"/>
                  </a:lnTo>
                  <a:lnTo>
                    <a:pt x="2762047" y="0"/>
                  </a:lnTo>
                  <a:lnTo>
                    <a:pt x="4946579" y="0"/>
                  </a:lnTo>
                  <a:lnTo>
                    <a:pt x="4946579" y="203993"/>
                  </a:lnTo>
                  <a:lnTo>
                    <a:pt x="4946579" y="509984"/>
                  </a:lnTo>
                  <a:lnTo>
                    <a:pt x="4946579" y="1223961"/>
                  </a:lnTo>
                  <a:lnTo>
                    <a:pt x="2762047" y="1223961"/>
                  </a:lnTo>
                  <a:lnTo>
                    <a:pt x="1825819" y="1223961"/>
                  </a:lnTo>
                  <a:lnTo>
                    <a:pt x="1201667" y="1223961"/>
                  </a:lnTo>
                  <a:lnTo>
                    <a:pt x="1201667" y="509984"/>
                  </a:lnTo>
                  <a:lnTo>
                    <a:pt x="0" y="588970"/>
                  </a:lnTo>
                  <a:lnTo>
                    <a:pt x="1201667" y="203993"/>
                  </a:lnTo>
                  <a:lnTo>
                    <a:pt x="1201667" y="0"/>
                  </a:lnTo>
                  <a:close/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392378" y="1676140"/>
              <a:ext cx="5295265" cy="2743835"/>
            </a:xfrm>
            <a:custGeom>
              <a:rect l="l" t="t" r="r" b="b"/>
              <a:pathLst>
                <a:path w="5295265" h="2743835">
                  <a:moveTo>
                    <a:pt x="5251087" y="1104276"/>
                  </a:moveTo>
                  <a:lnTo>
                    <a:pt x="766345" y="1104276"/>
                  </a:lnTo>
                  <a:lnTo>
                    <a:pt x="791772" y="1036446"/>
                  </a:lnTo>
                  <a:lnTo>
                    <a:pt x="822475" y="970160"/>
                  </a:lnTo>
                  <a:lnTo>
                    <a:pt x="858294" y="905483"/>
                  </a:lnTo>
                  <a:lnTo>
                    <a:pt x="899065" y="842479"/>
                  </a:lnTo>
                  <a:lnTo>
                    <a:pt x="944629" y="781214"/>
                  </a:lnTo>
                  <a:lnTo>
                    <a:pt x="969158" y="751253"/>
                  </a:lnTo>
                  <a:lnTo>
                    <a:pt x="994824" y="721751"/>
                  </a:lnTo>
                  <a:lnTo>
                    <a:pt x="1021608" y="692716"/>
                  </a:lnTo>
                  <a:lnTo>
                    <a:pt x="1049490" y="664156"/>
                  </a:lnTo>
                  <a:lnTo>
                    <a:pt x="1078448" y="636079"/>
                  </a:lnTo>
                  <a:lnTo>
                    <a:pt x="1108463" y="608493"/>
                  </a:lnTo>
                  <a:lnTo>
                    <a:pt x="1139516" y="581406"/>
                  </a:lnTo>
                  <a:lnTo>
                    <a:pt x="1171585" y="554826"/>
                  </a:lnTo>
                  <a:lnTo>
                    <a:pt x="1204650" y="528762"/>
                  </a:lnTo>
                  <a:lnTo>
                    <a:pt x="1238692" y="503221"/>
                  </a:lnTo>
                  <a:lnTo>
                    <a:pt x="1273690" y="478211"/>
                  </a:lnTo>
                  <a:lnTo>
                    <a:pt x="1309624" y="453742"/>
                  </a:lnTo>
                  <a:lnTo>
                    <a:pt x="1346475" y="429819"/>
                  </a:lnTo>
                  <a:lnTo>
                    <a:pt x="1384221" y="406453"/>
                  </a:lnTo>
                  <a:lnTo>
                    <a:pt x="1422842" y="383650"/>
                  </a:lnTo>
                  <a:lnTo>
                    <a:pt x="1462320" y="361419"/>
                  </a:lnTo>
                  <a:lnTo>
                    <a:pt x="1502632" y="339769"/>
                  </a:lnTo>
                  <a:lnTo>
                    <a:pt x="1543760" y="318706"/>
                  </a:lnTo>
                  <a:lnTo>
                    <a:pt x="1585683" y="298239"/>
                  </a:lnTo>
                  <a:lnTo>
                    <a:pt x="1628380" y="278377"/>
                  </a:lnTo>
                  <a:lnTo>
                    <a:pt x="1671833" y="259126"/>
                  </a:lnTo>
                  <a:lnTo>
                    <a:pt x="1716020" y="240497"/>
                  </a:lnTo>
                  <a:lnTo>
                    <a:pt x="1760921" y="222495"/>
                  </a:lnTo>
                  <a:lnTo>
                    <a:pt x="1806517" y="205130"/>
                  </a:lnTo>
                  <a:lnTo>
                    <a:pt x="1852786" y="188410"/>
                  </a:lnTo>
                  <a:lnTo>
                    <a:pt x="1899710" y="172342"/>
                  </a:lnTo>
                  <a:lnTo>
                    <a:pt x="1947268" y="156936"/>
                  </a:lnTo>
                  <a:lnTo>
                    <a:pt x="1995439" y="142198"/>
                  </a:lnTo>
                  <a:lnTo>
                    <a:pt x="2044203" y="128136"/>
                  </a:lnTo>
                  <a:lnTo>
                    <a:pt x="2093542" y="114760"/>
                  </a:lnTo>
                  <a:lnTo>
                    <a:pt x="2143433" y="102077"/>
                  </a:lnTo>
                  <a:lnTo>
                    <a:pt x="2193857" y="90095"/>
                  </a:lnTo>
                  <a:lnTo>
                    <a:pt x="2244794" y="78823"/>
                  </a:lnTo>
                  <a:lnTo>
                    <a:pt x="2296224" y="68267"/>
                  </a:lnTo>
                  <a:lnTo>
                    <a:pt x="2348127" y="58438"/>
                  </a:lnTo>
                  <a:lnTo>
                    <a:pt x="2400482" y="49341"/>
                  </a:lnTo>
                  <a:lnTo>
                    <a:pt x="2453269" y="40986"/>
                  </a:lnTo>
                  <a:lnTo>
                    <a:pt x="2506469" y="33381"/>
                  </a:lnTo>
                  <a:lnTo>
                    <a:pt x="2560060" y="26533"/>
                  </a:lnTo>
                  <a:lnTo>
                    <a:pt x="2614024" y="20451"/>
                  </a:lnTo>
                  <a:lnTo>
                    <a:pt x="2668339" y="15144"/>
                  </a:lnTo>
                  <a:lnTo>
                    <a:pt x="2722985" y="10618"/>
                  </a:lnTo>
                  <a:lnTo>
                    <a:pt x="2777943" y="6882"/>
                  </a:lnTo>
                  <a:lnTo>
                    <a:pt x="2833192" y="3944"/>
                  </a:lnTo>
                  <a:lnTo>
                    <a:pt x="2888712" y="1812"/>
                  </a:lnTo>
                  <a:lnTo>
                    <a:pt x="2944483" y="495"/>
                  </a:lnTo>
                  <a:lnTo>
                    <a:pt x="3000485" y="0"/>
                  </a:lnTo>
                  <a:lnTo>
                    <a:pt x="3056698" y="335"/>
                  </a:lnTo>
                  <a:lnTo>
                    <a:pt x="3113101" y="1509"/>
                  </a:lnTo>
                  <a:lnTo>
                    <a:pt x="3169674" y="3529"/>
                  </a:lnTo>
                  <a:lnTo>
                    <a:pt x="3226397" y="6404"/>
                  </a:lnTo>
                  <a:lnTo>
                    <a:pt x="3283251" y="10142"/>
                  </a:lnTo>
                  <a:lnTo>
                    <a:pt x="3340214" y="14751"/>
                  </a:lnTo>
                  <a:lnTo>
                    <a:pt x="3397267" y="20238"/>
                  </a:lnTo>
                  <a:lnTo>
                    <a:pt x="3454389" y="26613"/>
                  </a:lnTo>
                  <a:lnTo>
                    <a:pt x="3514935" y="34341"/>
                  </a:lnTo>
                  <a:lnTo>
                    <a:pt x="3574764" y="42981"/>
                  </a:lnTo>
                  <a:lnTo>
                    <a:pt x="3633861" y="52518"/>
                  </a:lnTo>
                  <a:lnTo>
                    <a:pt x="3692209" y="62937"/>
                  </a:lnTo>
                  <a:lnTo>
                    <a:pt x="3749791" y="74223"/>
                  </a:lnTo>
                  <a:lnTo>
                    <a:pt x="3806592" y="86362"/>
                  </a:lnTo>
                  <a:lnTo>
                    <a:pt x="3862596" y="99340"/>
                  </a:lnTo>
                  <a:lnTo>
                    <a:pt x="3917785" y="113141"/>
                  </a:lnTo>
                  <a:lnTo>
                    <a:pt x="3972144" y="127752"/>
                  </a:lnTo>
                  <a:lnTo>
                    <a:pt x="4025656" y="143156"/>
                  </a:lnTo>
                  <a:lnTo>
                    <a:pt x="4078306" y="159341"/>
                  </a:lnTo>
                  <a:lnTo>
                    <a:pt x="4130076" y="176290"/>
                  </a:lnTo>
                  <a:lnTo>
                    <a:pt x="4180951" y="193990"/>
                  </a:lnTo>
                  <a:lnTo>
                    <a:pt x="4230914" y="212426"/>
                  </a:lnTo>
                  <a:lnTo>
                    <a:pt x="4279949" y="231583"/>
                  </a:lnTo>
                  <a:lnTo>
                    <a:pt x="4328039" y="251447"/>
                  </a:lnTo>
                  <a:lnTo>
                    <a:pt x="4375169" y="272003"/>
                  </a:lnTo>
                  <a:lnTo>
                    <a:pt x="4421322" y="293236"/>
                  </a:lnTo>
                  <a:lnTo>
                    <a:pt x="4466481" y="315131"/>
                  </a:lnTo>
                  <a:lnTo>
                    <a:pt x="4510631" y="337675"/>
                  </a:lnTo>
                  <a:lnTo>
                    <a:pt x="4553755" y="360853"/>
                  </a:lnTo>
                  <a:lnTo>
                    <a:pt x="4595837" y="384649"/>
                  </a:lnTo>
                  <a:lnTo>
                    <a:pt x="4636861" y="409049"/>
                  </a:lnTo>
                  <a:lnTo>
                    <a:pt x="4676810" y="434039"/>
                  </a:lnTo>
                  <a:lnTo>
                    <a:pt x="4715668" y="459604"/>
                  </a:lnTo>
                  <a:lnTo>
                    <a:pt x="4753418" y="485729"/>
                  </a:lnTo>
                  <a:lnTo>
                    <a:pt x="4790045" y="512400"/>
                  </a:lnTo>
                  <a:lnTo>
                    <a:pt x="4825532" y="539602"/>
                  </a:lnTo>
                  <a:lnTo>
                    <a:pt x="4859863" y="567321"/>
                  </a:lnTo>
                  <a:lnTo>
                    <a:pt x="4893021" y="595541"/>
                  </a:lnTo>
                  <a:lnTo>
                    <a:pt x="4924991" y="624248"/>
                  </a:lnTo>
                  <a:lnTo>
                    <a:pt x="4955756" y="653428"/>
                  </a:lnTo>
                  <a:lnTo>
                    <a:pt x="4985299" y="683066"/>
                  </a:lnTo>
                  <a:lnTo>
                    <a:pt x="5013604" y="713147"/>
                  </a:lnTo>
                  <a:lnTo>
                    <a:pt x="5040656" y="743657"/>
                  </a:lnTo>
                  <a:lnTo>
                    <a:pt x="5066438" y="774580"/>
                  </a:lnTo>
                  <a:lnTo>
                    <a:pt x="5090932" y="805903"/>
                  </a:lnTo>
                  <a:lnTo>
                    <a:pt x="5114125" y="837611"/>
                  </a:lnTo>
                  <a:lnTo>
                    <a:pt x="5135998" y="869689"/>
                  </a:lnTo>
                  <a:lnTo>
                    <a:pt x="5156535" y="902123"/>
                  </a:lnTo>
                  <a:lnTo>
                    <a:pt x="5193539" y="967998"/>
                  </a:lnTo>
                  <a:lnTo>
                    <a:pt x="5225006" y="1035119"/>
                  </a:lnTo>
                  <a:lnTo>
                    <a:pt x="5250806" y="1103370"/>
                  </a:lnTo>
                  <a:lnTo>
                    <a:pt x="5251087" y="1104276"/>
                  </a:lnTo>
                  <a:close/>
                </a:path>
                <a:path w="5295265" h="2743835">
                  <a:moveTo>
                    <a:pt x="766345" y="1104275"/>
                  </a:moveTo>
                  <a:close/>
                </a:path>
                <a:path w="5295265" h="2743835">
                  <a:moveTo>
                    <a:pt x="3016359" y="2743717"/>
                  </a:moveTo>
                  <a:lnTo>
                    <a:pt x="2960146" y="2743382"/>
                  </a:lnTo>
                  <a:lnTo>
                    <a:pt x="2903743" y="2742208"/>
                  </a:lnTo>
                  <a:lnTo>
                    <a:pt x="2847170" y="2740188"/>
                  </a:lnTo>
                  <a:lnTo>
                    <a:pt x="2790447" y="2737313"/>
                  </a:lnTo>
                  <a:lnTo>
                    <a:pt x="2733593" y="2733575"/>
                  </a:lnTo>
                  <a:lnTo>
                    <a:pt x="2676630" y="2728967"/>
                  </a:lnTo>
                  <a:lnTo>
                    <a:pt x="2619577" y="2723479"/>
                  </a:lnTo>
                  <a:lnTo>
                    <a:pt x="2562454" y="2717105"/>
                  </a:lnTo>
                  <a:lnTo>
                    <a:pt x="2503138" y="2709537"/>
                  </a:lnTo>
                  <a:lnTo>
                    <a:pt x="2444414" y="2701068"/>
                  </a:lnTo>
                  <a:lnTo>
                    <a:pt x="2386304" y="2691712"/>
                  </a:lnTo>
                  <a:lnTo>
                    <a:pt x="2328829" y="2681481"/>
                  </a:lnTo>
                  <a:lnTo>
                    <a:pt x="2272009" y="2670387"/>
                  </a:lnTo>
                  <a:lnTo>
                    <a:pt x="2215865" y="2658443"/>
                  </a:lnTo>
                  <a:lnTo>
                    <a:pt x="2160418" y="2645661"/>
                  </a:lnTo>
                  <a:lnTo>
                    <a:pt x="2105688" y="2632054"/>
                  </a:lnTo>
                  <a:lnTo>
                    <a:pt x="2051696" y="2617635"/>
                  </a:lnTo>
                  <a:lnTo>
                    <a:pt x="1998464" y="2602416"/>
                  </a:lnTo>
                  <a:lnTo>
                    <a:pt x="1946011" y="2586409"/>
                  </a:lnTo>
                  <a:lnTo>
                    <a:pt x="1894359" y="2569628"/>
                  </a:lnTo>
                  <a:lnTo>
                    <a:pt x="1843527" y="2552085"/>
                  </a:lnTo>
                  <a:lnTo>
                    <a:pt x="1793538" y="2533792"/>
                  </a:lnTo>
                  <a:lnTo>
                    <a:pt x="1744412" y="2514761"/>
                  </a:lnTo>
                  <a:lnTo>
                    <a:pt x="1696168" y="2495007"/>
                  </a:lnTo>
                  <a:lnTo>
                    <a:pt x="1648829" y="2474540"/>
                  </a:lnTo>
                  <a:lnTo>
                    <a:pt x="1602415" y="2453373"/>
                  </a:lnTo>
                  <a:lnTo>
                    <a:pt x="1556947" y="2431520"/>
                  </a:lnTo>
                  <a:lnTo>
                    <a:pt x="1512445" y="2408993"/>
                  </a:lnTo>
                  <a:lnTo>
                    <a:pt x="1468930" y="2385803"/>
                  </a:lnTo>
                  <a:lnTo>
                    <a:pt x="1426423" y="2361965"/>
                  </a:lnTo>
                  <a:lnTo>
                    <a:pt x="1384944" y="2337489"/>
                  </a:lnTo>
                  <a:lnTo>
                    <a:pt x="1344515" y="2312390"/>
                  </a:lnTo>
                  <a:lnTo>
                    <a:pt x="1305156" y="2286679"/>
                  </a:lnTo>
                  <a:lnTo>
                    <a:pt x="1266888" y="2260368"/>
                  </a:lnTo>
                  <a:lnTo>
                    <a:pt x="1229731" y="2233472"/>
                  </a:lnTo>
                  <a:lnTo>
                    <a:pt x="1193707" y="2206001"/>
                  </a:lnTo>
                  <a:lnTo>
                    <a:pt x="1158836" y="2177969"/>
                  </a:lnTo>
                  <a:lnTo>
                    <a:pt x="1125138" y="2149389"/>
                  </a:lnTo>
                  <a:lnTo>
                    <a:pt x="1092636" y="2120272"/>
                  </a:lnTo>
                  <a:lnTo>
                    <a:pt x="1061348" y="2090631"/>
                  </a:lnTo>
                  <a:lnTo>
                    <a:pt x="1031296" y="2060479"/>
                  </a:lnTo>
                  <a:lnTo>
                    <a:pt x="1002502" y="2029829"/>
                  </a:lnTo>
                  <a:lnTo>
                    <a:pt x="974984" y="1998692"/>
                  </a:lnTo>
                  <a:lnTo>
                    <a:pt x="948765" y="1967082"/>
                  </a:lnTo>
                  <a:lnTo>
                    <a:pt x="923865" y="1935011"/>
                  </a:lnTo>
                  <a:lnTo>
                    <a:pt x="900305" y="1902491"/>
                  </a:lnTo>
                  <a:lnTo>
                    <a:pt x="878105" y="1869536"/>
                  </a:lnTo>
                  <a:lnTo>
                    <a:pt x="857286" y="1836158"/>
                  </a:lnTo>
                  <a:lnTo>
                    <a:pt x="837870" y="1802368"/>
                  </a:lnTo>
                  <a:lnTo>
                    <a:pt x="819876" y="1768181"/>
                  </a:lnTo>
                  <a:lnTo>
                    <a:pt x="803325" y="1733608"/>
                  </a:lnTo>
                  <a:lnTo>
                    <a:pt x="774637" y="1663355"/>
                  </a:lnTo>
                  <a:lnTo>
                    <a:pt x="762541" y="1627701"/>
                  </a:lnTo>
                  <a:lnTo>
                    <a:pt x="0" y="1363986"/>
                  </a:lnTo>
                  <a:lnTo>
                    <a:pt x="766345" y="1104275"/>
                  </a:lnTo>
                  <a:lnTo>
                    <a:pt x="5251087" y="1104276"/>
                  </a:lnTo>
                  <a:lnTo>
                    <a:pt x="5270807" y="1172634"/>
                  </a:lnTo>
                  <a:lnTo>
                    <a:pt x="5284881" y="1242792"/>
                  </a:lnTo>
                  <a:lnTo>
                    <a:pt x="5292896" y="1313729"/>
                  </a:lnTo>
                  <a:lnTo>
                    <a:pt x="5294723" y="1385327"/>
                  </a:lnTo>
                  <a:lnTo>
                    <a:pt x="5293275" y="1421338"/>
                  </a:lnTo>
                  <a:lnTo>
                    <a:pt x="5285574" y="1493709"/>
                  </a:lnTo>
                  <a:lnTo>
                    <a:pt x="5271358" y="1566448"/>
                  </a:lnTo>
                  <a:lnTo>
                    <a:pt x="5250498" y="1639439"/>
                  </a:lnTo>
                  <a:lnTo>
                    <a:pt x="5225070" y="1707269"/>
                  </a:lnTo>
                  <a:lnTo>
                    <a:pt x="5194367" y="1773555"/>
                  </a:lnTo>
                  <a:lnTo>
                    <a:pt x="5158549" y="1838232"/>
                  </a:lnTo>
                  <a:lnTo>
                    <a:pt x="5117777" y="1901236"/>
                  </a:lnTo>
                  <a:lnTo>
                    <a:pt x="5072213" y="1962502"/>
                  </a:lnTo>
                  <a:lnTo>
                    <a:pt x="5047685" y="1992462"/>
                  </a:lnTo>
                  <a:lnTo>
                    <a:pt x="5022018" y="2021964"/>
                  </a:lnTo>
                  <a:lnTo>
                    <a:pt x="4995234" y="2050999"/>
                  </a:lnTo>
                  <a:lnTo>
                    <a:pt x="4967353" y="2079560"/>
                  </a:lnTo>
                  <a:lnTo>
                    <a:pt x="4938395" y="2107637"/>
                  </a:lnTo>
                  <a:lnTo>
                    <a:pt x="4908380" y="2135223"/>
                  </a:lnTo>
                  <a:lnTo>
                    <a:pt x="4877327" y="2162310"/>
                  </a:lnTo>
                  <a:lnTo>
                    <a:pt x="4845258" y="2188889"/>
                  </a:lnTo>
                  <a:lnTo>
                    <a:pt x="4812193" y="2214954"/>
                  </a:lnTo>
                  <a:lnTo>
                    <a:pt x="4778151" y="2240495"/>
                  </a:lnTo>
                  <a:lnTo>
                    <a:pt x="4743153" y="2265504"/>
                  </a:lnTo>
                  <a:lnTo>
                    <a:pt x="4707219" y="2289974"/>
                  </a:lnTo>
                  <a:lnTo>
                    <a:pt x="4670368" y="2313896"/>
                  </a:lnTo>
                  <a:lnTo>
                    <a:pt x="4632622" y="2337263"/>
                  </a:lnTo>
                  <a:lnTo>
                    <a:pt x="4594001" y="2360066"/>
                  </a:lnTo>
                  <a:lnTo>
                    <a:pt x="4554524" y="2382296"/>
                  </a:lnTo>
                  <a:lnTo>
                    <a:pt x="4514211" y="2403947"/>
                  </a:lnTo>
                  <a:lnTo>
                    <a:pt x="4473083" y="2425010"/>
                  </a:lnTo>
                  <a:lnTo>
                    <a:pt x="4431161" y="2445477"/>
                  </a:lnTo>
                  <a:lnTo>
                    <a:pt x="4388463" y="2465339"/>
                  </a:lnTo>
                  <a:lnTo>
                    <a:pt x="4345011" y="2484589"/>
                  </a:lnTo>
                  <a:lnTo>
                    <a:pt x="4300824" y="2503219"/>
                  </a:lnTo>
                  <a:lnTo>
                    <a:pt x="4255923" y="2521221"/>
                  </a:lnTo>
                  <a:lnTo>
                    <a:pt x="4210327" y="2538586"/>
                  </a:lnTo>
                  <a:lnTo>
                    <a:pt x="4164057" y="2555306"/>
                  </a:lnTo>
                  <a:lnTo>
                    <a:pt x="4117134" y="2571374"/>
                  </a:lnTo>
                  <a:lnTo>
                    <a:pt x="4069576" y="2586781"/>
                  </a:lnTo>
                  <a:lnTo>
                    <a:pt x="4021405" y="2601519"/>
                  </a:lnTo>
                  <a:lnTo>
                    <a:pt x="3972640" y="2615580"/>
                  </a:lnTo>
                  <a:lnTo>
                    <a:pt x="3923302" y="2628956"/>
                  </a:lnTo>
                  <a:lnTo>
                    <a:pt x="3873411" y="2641639"/>
                  </a:lnTo>
                  <a:lnTo>
                    <a:pt x="3822986" y="2653621"/>
                  </a:lnTo>
                  <a:lnTo>
                    <a:pt x="3772049" y="2664894"/>
                  </a:lnTo>
                  <a:lnTo>
                    <a:pt x="3720619" y="2675449"/>
                  </a:lnTo>
                  <a:lnTo>
                    <a:pt x="3668717" y="2685279"/>
                  </a:lnTo>
                  <a:lnTo>
                    <a:pt x="3616362" y="2694375"/>
                  </a:lnTo>
                  <a:lnTo>
                    <a:pt x="3563574" y="2702730"/>
                  </a:lnTo>
                  <a:lnTo>
                    <a:pt x="3510375" y="2710336"/>
                  </a:lnTo>
                  <a:lnTo>
                    <a:pt x="3456783" y="2717183"/>
                  </a:lnTo>
                  <a:lnTo>
                    <a:pt x="3402820" y="2723265"/>
                  </a:lnTo>
                  <a:lnTo>
                    <a:pt x="3348505" y="2728573"/>
                  </a:lnTo>
                  <a:lnTo>
                    <a:pt x="3293859" y="2733099"/>
                  </a:lnTo>
                  <a:lnTo>
                    <a:pt x="3238901" y="2736835"/>
                  </a:lnTo>
                  <a:lnTo>
                    <a:pt x="3183652" y="2739773"/>
                  </a:lnTo>
                  <a:lnTo>
                    <a:pt x="3128132" y="2741905"/>
                  </a:lnTo>
                  <a:lnTo>
                    <a:pt x="3072361" y="2743222"/>
                  </a:lnTo>
                  <a:lnTo>
                    <a:pt x="3016359" y="2743717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392378" y="1676140"/>
              <a:ext cx="5295265" cy="2743835"/>
            </a:xfrm>
            <a:custGeom>
              <a:rect l="l" t="t" r="r" b="b"/>
              <a:pathLst>
                <a:path w="5295265" h="2743835">
                  <a:moveTo>
                    <a:pt x="0" y="1363986"/>
                  </a:moveTo>
                  <a:lnTo>
                    <a:pt x="766345" y="1104275"/>
                  </a:lnTo>
                  <a:lnTo>
                    <a:pt x="791772" y="1036446"/>
                  </a:lnTo>
                  <a:lnTo>
                    <a:pt x="822475" y="970160"/>
                  </a:lnTo>
                  <a:lnTo>
                    <a:pt x="858294" y="905483"/>
                  </a:lnTo>
                  <a:lnTo>
                    <a:pt x="899065" y="842479"/>
                  </a:lnTo>
                  <a:lnTo>
                    <a:pt x="944629" y="781214"/>
                  </a:lnTo>
                  <a:lnTo>
                    <a:pt x="969158" y="751253"/>
                  </a:lnTo>
                  <a:lnTo>
                    <a:pt x="994824" y="721751"/>
                  </a:lnTo>
                  <a:lnTo>
                    <a:pt x="1021608" y="692716"/>
                  </a:lnTo>
                  <a:lnTo>
                    <a:pt x="1049490" y="664156"/>
                  </a:lnTo>
                  <a:lnTo>
                    <a:pt x="1078448" y="636079"/>
                  </a:lnTo>
                  <a:lnTo>
                    <a:pt x="1108463" y="608493"/>
                  </a:lnTo>
                  <a:lnTo>
                    <a:pt x="1139516" y="581406"/>
                  </a:lnTo>
                  <a:lnTo>
                    <a:pt x="1171585" y="554826"/>
                  </a:lnTo>
                  <a:lnTo>
                    <a:pt x="1204650" y="528762"/>
                  </a:lnTo>
                  <a:lnTo>
                    <a:pt x="1238692" y="503221"/>
                  </a:lnTo>
                  <a:lnTo>
                    <a:pt x="1273690" y="478211"/>
                  </a:lnTo>
                  <a:lnTo>
                    <a:pt x="1309624" y="453742"/>
                  </a:lnTo>
                  <a:lnTo>
                    <a:pt x="1346475" y="429819"/>
                  </a:lnTo>
                  <a:lnTo>
                    <a:pt x="1384221" y="406453"/>
                  </a:lnTo>
                  <a:lnTo>
                    <a:pt x="1422842" y="383650"/>
                  </a:lnTo>
                  <a:lnTo>
                    <a:pt x="1462320" y="361419"/>
                  </a:lnTo>
                  <a:lnTo>
                    <a:pt x="1502632" y="339769"/>
                  </a:lnTo>
                  <a:lnTo>
                    <a:pt x="1543760" y="318706"/>
                  </a:lnTo>
                  <a:lnTo>
                    <a:pt x="1585683" y="298239"/>
                  </a:lnTo>
                  <a:lnTo>
                    <a:pt x="1628380" y="278377"/>
                  </a:lnTo>
                  <a:lnTo>
                    <a:pt x="1671833" y="259126"/>
                  </a:lnTo>
                  <a:lnTo>
                    <a:pt x="1716020" y="240497"/>
                  </a:lnTo>
                  <a:lnTo>
                    <a:pt x="1760921" y="222495"/>
                  </a:lnTo>
                  <a:lnTo>
                    <a:pt x="1806517" y="205130"/>
                  </a:lnTo>
                  <a:lnTo>
                    <a:pt x="1852786" y="188410"/>
                  </a:lnTo>
                  <a:lnTo>
                    <a:pt x="1899710" y="172342"/>
                  </a:lnTo>
                  <a:lnTo>
                    <a:pt x="1947268" y="156936"/>
                  </a:lnTo>
                  <a:lnTo>
                    <a:pt x="1995439" y="142198"/>
                  </a:lnTo>
                  <a:lnTo>
                    <a:pt x="2044203" y="128136"/>
                  </a:lnTo>
                  <a:lnTo>
                    <a:pt x="2093542" y="114760"/>
                  </a:lnTo>
                  <a:lnTo>
                    <a:pt x="2143433" y="102077"/>
                  </a:lnTo>
                  <a:lnTo>
                    <a:pt x="2193857" y="90095"/>
                  </a:lnTo>
                  <a:lnTo>
                    <a:pt x="2244794" y="78823"/>
                  </a:lnTo>
                  <a:lnTo>
                    <a:pt x="2296224" y="68267"/>
                  </a:lnTo>
                  <a:lnTo>
                    <a:pt x="2348127" y="58438"/>
                  </a:lnTo>
                  <a:lnTo>
                    <a:pt x="2400482" y="49341"/>
                  </a:lnTo>
                  <a:lnTo>
                    <a:pt x="2453269" y="40986"/>
                  </a:lnTo>
                  <a:lnTo>
                    <a:pt x="2506469" y="33381"/>
                  </a:lnTo>
                  <a:lnTo>
                    <a:pt x="2560060" y="26533"/>
                  </a:lnTo>
                  <a:lnTo>
                    <a:pt x="2614024" y="20451"/>
                  </a:lnTo>
                  <a:lnTo>
                    <a:pt x="2668339" y="15144"/>
                  </a:lnTo>
                  <a:lnTo>
                    <a:pt x="2722985" y="10618"/>
                  </a:lnTo>
                  <a:lnTo>
                    <a:pt x="2777943" y="6882"/>
                  </a:lnTo>
                  <a:lnTo>
                    <a:pt x="2833192" y="3944"/>
                  </a:lnTo>
                  <a:lnTo>
                    <a:pt x="2888712" y="1812"/>
                  </a:lnTo>
                  <a:lnTo>
                    <a:pt x="2944483" y="495"/>
                  </a:lnTo>
                  <a:lnTo>
                    <a:pt x="3000485" y="0"/>
                  </a:lnTo>
                  <a:lnTo>
                    <a:pt x="3056698" y="335"/>
                  </a:lnTo>
                  <a:lnTo>
                    <a:pt x="3113101" y="1509"/>
                  </a:lnTo>
                  <a:lnTo>
                    <a:pt x="3169674" y="3529"/>
                  </a:lnTo>
                  <a:lnTo>
                    <a:pt x="3226397" y="6404"/>
                  </a:lnTo>
                  <a:lnTo>
                    <a:pt x="3283251" y="10142"/>
                  </a:lnTo>
                  <a:lnTo>
                    <a:pt x="3340214" y="14751"/>
                  </a:lnTo>
                  <a:lnTo>
                    <a:pt x="3397267" y="20238"/>
                  </a:lnTo>
                  <a:lnTo>
                    <a:pt x="3454389" y="26613"/>
                  </a:lnTo>
                  <a:lnTo>
                    <a:pt x="3514935" y="34341"/>
                  </a:lnTo>
                  <a:lnTo>
                    <a:pt x="3574764" y="42981"/>
                  </a:lnTo>
                  <a:lnTo>
                    <a:pt x="3633861" y="52518"/>
                  </a:lnTo>
                  <a:lnTo>
                    <a:pt x="3692209" y="62937"/>
                  </a:lnTo>
                  <a:lnTo>
                    <a:pt x="3749791" y="74223"/>
                  </a:lnTo>
                  <a:lnTo>
                    <a:pt x="3806592" y="86362"/>
                  </a:lnTo>
                  <a:lnTo>
                    <a:pt x="3862596" y="99340"/>
                  </a:lnTo>
                  <a:lnTo>
                    <a:pt x="3917785" y="113141"/>
                  </a:lnTo>
                  <a:lnTo>
                    <a:pt x="3972144" y="127752"/>
                  </a:lnTo>
                  <a:lnTo>
                    <a:pt x="4025656" y="143156"/>
                  </a:lnTo>
                  <a:lnTo>
                    <a:pt x="4078306" y="159341"/>
                  </a:lnTo>
                  <a:lnTo>
                    <a:pt x="4130076" y="176290"/>
                  </a:lnTo>
                  <a:lnTo>
                    <a:pt x="4180951" y="193990"/>
                  </a:lnTo>
                  <a:lnTo>
                    <a:pt x="4230914" y="212426"/>
                  </a:lnTo>
                  <a:lnTo>
                    <a:pt x="4279949" y="231583"/>
                  </a:lnTo>
                  <a:lnTo>
                    <a:pt x="4328039" y="251447"/>
                  </a:lnTo>
                  <a:lnTo>
                    <a:pt x="4375169" y="272003"/>
                  </a:lnTo>
                  <a:lnTo>
                    <a:pt x="4421322" y="293236"/>
                  </a:lnTo>
                  <a:lnTo>
                    <a:pt x="4466481" y="315131"/>
                  </a:lnTo>
                  <a:lnTo>
                    <a:pt x="4510631" y="337675"/>
                  </a:lnTo>
                  <a:lnTo>
                    <a:pt x="4553755" y="360853"/>
                  </a:lnTo>
                  <a:lnTo>
                    <a:pt x="4595837" y="384649"/>
                  </a:lnTo>
                  <a:lnTo>
                    <a:pt x="4636861" y="409049"/>
                  </a:lnTo>
                  <a:lnTo>
                    <a:pt x="4676810" y="434039"/>
                  </a:lnTo>
                  <a:lnTo>
                    <a:pt x="4715668" y="459604"/>
                  </a:lnTo>
                  <a:lnTo>
                    <a:pt x="4753418" y="485729"/>
                  </a:lnTo>
                  <a:lnTo>
                    <a:pt x="4790045" y="512400"/>
                  </a:lnTo>
                  <a:lnTo>
                    <a:pt x="4825532" y="539602"/>
                  </a:lnTo>
                  <a:lnTo>
                    <a:pt x="4859863" y="567321"/>
                  </a:lnTo>
                  <a:lnTo>
                    <a:pt x="4893021" y="595541"/>
                  </a:lnTo>
                  <a:lnTo>
                    <a:pt x="4924991" y="624248"/>
                  </a:lnTo>
                  <a:lnTo>
                    <a:pt x="4955756" y="653428"/>
                  </a:lnTo>
                  <a:lnTo>
                    <a:pt x="4985299" y="683066"/>
                  </a:lnTo>
                  <a:lnTo>
                    <a:pt x="5013604" y="713147"/>
                  </a:lnTo>
                  <a:lnTo>
                    <a:pt x="5040656" y="743657"/>
                  </a:lnTo>
                  <a:lnTo>
                    <a:pt x="5066438" y="774580"/>
                  </a:lnTo>
                  <a:lnTo>
                    <a:pt x="5090932" y="805903"/>
                  </a:lnTo>
                  <a:lnTo>
                    <a:pt x="5114125" y="837611"/>
                  </a:lnTo>
                  <a:lnTo>
                    <a:pt x="5135998" y="869689"/>
                  </a:lnTo>
                  <a:lnTo>
                    <a:pt x="5156535" y="902123"/>
                  </a:lnTo>
                  <a:lnTo>
                    <a:pt x="5193539" y="967998"/>
                  </a:lnTo>
                  <a:lnTo>
                    <a:pt x="5225006" y="1035119"/>
                  </a:lnTo>
                  <a:lnTo>
                    <a:pt x="5250806" y="1103370"/>
                  </a:lnTo>
                  <a:lnTo>
                    <a:pt x="5270807" y="1172634"/>
                  </a:lnTo>
                  <a:lnTo>
                    <a:pt x="5284881" y="1242792"/>
                  </a:lnTo>
                  <a:lnTo>
                    <a:pt x="5292896" y="1313729"/>
                  </a:lnTo>
                  <a:lnTo>
                    <a:pt x="5294723" y="1385327"/>
                  </a:lnTo>
                  <a:lnTo>
                    <a:pt x="5293275" y="1421338"/>
                  </a:lnTo>
                  <a:lnTo>
                    <a:pt x="5285574" y="1493709"/>
                  </a:lnTo>
                  <a:lnTo>
                    <a:pt x="5271358" y="1566448"/>
                  </a:lnTo>
                  <a:lnTo>
                    <a:pt x="5250498" y="1639439"/>
                  </a:lnTo>
                  <a:lnTo>
                    <a:pt x="5225070" y="1707269"/>
                  </a:lnTo>
                  <a:lnTo>
                    <a:pt x="5194367" y="1773555"/>
                  </a:lnTo>
                  <a:lnTo>
                    <a:pt x="5158549" y="1838232"/>
                  </a:lnTo>
                  <a:lnTo>
                    <a:pt x="5117777" y="1901236"/>
                  </a:lnTo>
                  <a:lnTo>
                    <a:pt x="5072213" y="1962502"/>
                  </a:lnTo>
                  <a:lnTo>
                    <a:pt x="5047685" y="1992462"/>
                  </a:lnTo>
                  <a:lnTo>
                    <a:pt x="5022018" y="2021964"/>
                  </a:lnTo>
                  <a:lnTo>
                    <a:pt x="4995234" y="2050999"/>
                  </a:lnTo>
                  <a:lnTo>
                    <a:pt x="4967353" y="2079560"/>
                  </a:lnTo>
                  <a:lnTo>
                    <a:pt x="4938395" y="2107637"/>
                  </a:lnTo>
                  <a:lnTo>
                    <a:pt x="4908380" y="2135223"/>
                  </a:lnTo>
                  <a:lnTo>
                    <a:pt x="4877327" y="2162310"/>
                  </a:lnTo>
                  <a:lnTo>
                    <a:pt x="4845258" y="2188889"/>
                  </a:lnTo>
                  <a:lnTo>
                    <a:pt x="4812193" y="2214954"/>
                  </a:lnTo>
                  <a:lnTo>
                    <a:pt x="4778151" y="2240495"/>
                  </a:lnTo>
                  <a:lnTo>
                    <a:pt x="4743153" y="2265504"/>
                  </a:lnTo>
                  <a:lnTo>
                    <a:pt x="4707219" y="2289974"/>
                  </a:lnTo>
                  <a:lnTo>
                    <a:pt x="4670368" y="2313896"/>
                  </a:lnTo>
                  <a:lnTo>
                    <a:pt x="4632622" y="2337263"/>
                  </a:lnTo>
                  <a:lnTo>
                    <a:pt x="4594001" y="2360066"/>
                  </a:lnTo>
                  <a:lnTo>
                    <a:pt x="4554524" y="2382296"/>
                  </a:lnTo>
                  <a:lnTo>
                    <a:pt x="4514211" y="2403947"/>
                  </a:lnTo>
                  <a:lnTo>
                    <a:pt x="4473083" y="2425010"/>
                  </a:lnTo>
                  <a:lnTo>
                    <a:pt x="4431161" y="2445477"/>
                  </a:lnTo>
                  <a:lnTo>
                    <a:pt x="4388463" y="2465339"/>
                  </a:lnTo>
                  <a:lnTo>
                    <a:pt x="4345011" y="2484589"/>
                  </a:lnTo>
                  <a:lnTo>
                    <a:pt x="4300824" y="2503219"/>
                  </a:lnTo>
                  <a:lnTo>
                    <a:pt x="4255923" y="2521221"/>
                  </a:lnTo>
                  <a:lnTo>
                    <a:pt x="4210327" y="2538586"/>
                  </a:lnTo>
                  <a:lnTo>
                    <a:pt x="4164057" y="2555306"/>
                  </a:lnTo>
                  <a:lnTo>
                    <a:pt x="4117134" y="2571374"/>
                  </a:lnTo>
                  <a:lnTo>
                    <a:pt x="4069576" y="2586781"/>
                  </a:lnTo>
                  <a:lnTo>
                    <a:pt x="4021405" y="2601519"/>
                  </a:lnTo>
                  <a:lnTo>
                    <a:pt x="3972640" y="2615580"/>
                  </a:lnTo>
                  <a:lnTo>
                    <a:pt x="3923302" y="2628956"/>
                  </a:lnTo>
                  <a:lnTo>
                    <a:pt x="3873411" y="2641639"/>
                  </a:lnTo>
                  <a:lnTo>
                    <a:pt x="3822986" y="2653621"/>
                  </a:lnTo>
                  <a:lnTo>
                    <a:pt x="3772049" y="2664894"/>
                  </a:lnTo>
                  <a:lnTo>
                    <a:pt x="3720619" y="2675449"/>
                  </a:lnTo>
                  <a:lnTo>
                    <a:pt x="3668717" y="2685279"/>
                  </a:lnTo>
                  <a:lnTo>
                    <a:pt x="3616362" y="2694375"/>
                  </a:lnTo>
                  <a:lnTo>
                    <a:pt x="3563574" y="2702730"/>
                  </a:lnTo>
                  <a:lnTo>
                    <a:pt x="3510375" y="2710336"/>
                  </a:lnTo>
                  <a:lnTo>
                    <a:pt x="3456783" y="2717183"/>
                  </a:lnTo>
                  <a:lnTo>
                    <a:pt x="3402820" y="2723265"/>
                  </a:lnTo>
                  <a:lnTo>
                    <a:pt x="3348505" y="2728573"/>
                  </a:lnTo>
                  <a:lnTo>
                    <a:pt x="3293859" y="2733099"/>
                  </a:lnTo>
                  <a:lnTo>
                    <a:pt x="3238901" y="2736835"/>
                  </a:lnTo>
                  <a:lnTo>
                    <a:pt x="3183652" y="2739773"/>
                  </a:lnTo>
                  <a:lnTo>
                    <a:pt x="3128132" y="2741905"/>
                  </a:lnTo>
                  <a:lnTo>
                    <a:pt x="3072361" y="2743222"/>
                  </a:lnTo>
                  <a:lnTo>
                    <a:pt x="3016359" y="2743717"/>
                  </a:lnTo>
                  <a:lnTo>
                    <a:pt x="2960146" y="2743382"/>
                  </a:lnTo>
                  <a:lnTo>
                    <a:pt x="2903743" y="2742208"/>
                  </a:lnTo>
                  <a:lnTo>
                    <a:pt x="2847170" y="2740188"/>
                  </a:lnTo>
                  <a:lnTo>
                    <a:pt x="2790447" y="2737313"/>
                  </a:lnTo>
                  <a:lnTo>
                    <a:pt x="2733593" y="2733575"/>
                  </a:lnTo>
                  <a:lnTo>
                    <a:pt x="2676630" y="2728967"/>
                  </a:lnTo>
                  <a:lnTo>
                    <a:pt x="2619577" y="2723479"/>
                  </a:lnTo>
                  <a:lnTo>
                    <a:pt x="2562454" y="2717105"/>
                  </a:lnTo>
                  <a:lnTo>
                    <a:pt x="2503138" y="2709537"/>
                  </a:lnTo>
                  <a:lnTo>
                    <a:pt x="2444414" y="2701068"/>
                  </a:lnTo>
                  <a:lnTo>
                    <a:pt x="2386304" y="2691712"/>
                  </a:lnTo>
                  <a:lnTo>
                    <a:pt x="2328829" y="2681481"/>
                  </a:lnTo>
                  <a:lnTo>
                    <a:pt x="2272009" y="2670387"/>
                  </a:lnTo>
                  <a:lnTo>
                    <a:pt x="2215865" y="2658443"/>
                  </a:lnTo>
                  <a:lnTo>
                    <a:pt x="2160418" y="2645661"/>
                  </a:lnTo>
                  <a:lnTo>
                    <a:pt x="2105688" y="2632054"/>
                  </a:lnTo>
                  <a:lnTo>
                    <a:pt x="2051696" y="2617635"/>
                  </a:lnTo>
                  <a:lnTo>
                    <a:pt x="1998464" y="2602416"/>
                  </a:lnTo>
                  <a:lnTo>
                    <a:pt x="1946011" y="2586409"/>
                  </a:lnTo>
                  <a:lnTo>
                    <a:pt x="1894359" y="2569628"/>
                  </a:lnTo>
                  <a:lnTo>
                    <a:pt x="1843527" y="2552085"/>
                  </a:lnTo>
                  <a:lnTo>
                    <a:pt x="1793538" y="2533792"/>
                  </a:lnTo>
                  <a:lnTo>
                    <a:pt x="1744412" y="2514761"/>
                  </a:lnTo>
                  <a:lnTo>
                    <a:pt x="1696168" y="2495007"/>
                  </a:lnTo>
                  <a:lnTo>
                    <a:pt x="1648829" y="2474540"/>
                  </a:lnTo>
                  <a:lnTo>
                    <a:pt x="1602415" y="2453373"/>
                  </a:lnTo>
                  <a:lnTo>
                    <a:pt x="1556947" y="2431520"/>
                  </a:lnTo>
                  <a:lnTo>
                    <a:pt x="1512445" y="2408993"/>
                  </a:lnTo>
                  <a:lnTo>
                    <a:pt x="1468930" y="2385803"/>
                  </a:lnTo>
                  <a:lnTo>
                    <a:pt x="1426423" y="2361965"/>
                  </a:lnTo>
                  <a:lnTo>
                    <a:pt x="1384944" y="2337489"/>
                  </a:lnTo>
                  <a:lnTo>
                    <a:pt x="1344515" y="2312390"/>
                  </a:lnTo>
                  <a:lnTo>
                    <a:pt x="1305156" y="2286679"/>
                  </a:lnTo>
                  <a:lnTo>
                    <a:pt x="1266888" y="2260368"/>
                  </a:lnTo>
                  <a:lnTo>
                    <a:pt x="1229731" y="2233472"/>
                  </a:lnTo>
                  <a:lnTo>
                    <a:pt x="1193707" y="2206001"/>
                  </a:lnTo>
                  <a:lnTo>
                    <a:pt x="1158836" y="2177969"/>
                  </a:lnTo>
                  <a:lnTo>
                    <a:pt x="1125138" y="2149389"/>
                  </a:lnTo>
                  <a:lnTo>
                    <a:pt x="1092636" y="2120272"/>
                  </a:lnTo>
                  <a:lnTo>
                    <a:pt x="1061348" y="2090631"/>
                  </a:lnTo>
                  <a:lnTo>
                    <a:pt x="1031296" y="2060479"/>
                  </a:lnTo>
                  <a:lnTo>
                    <a:pt x="1002502" y="2029829"/>
                  </a:lnTo>
                  <a:lnTo>
                    <a:pt x="974984" y="1998692"/>
                  </a:lnTo>
                  <a:lnTo>
                    <a:pt x="948765" y="1967082"/>
                  </a:lnTo>
                  <a:lnTo>
                    <a:pt x="923865" y="1935011"/>
                  </a:lnTo>
                  <a:lnTo>
                    <a:pt x="900305" y="1902491"/>
                  </a:lnTo>
                  <a:lnTo>
                    <a:pt x="878105" y="1869536"/>
                  </a:lnTo>
                  <a:lnTo>
                    <a:pt x="857286" y="1836158"/>
                  </a:lnTo>
                  <a:lnTo>
                    <a:pt x="837870" y="1802368"/>
                  </a:lnTo>
                  <a:lnTo>
                    <a:pt x="819876" y="1768181"/>
                  </a:lnTo>
                  <a:lnTo>
                    <a:pt x="803325" y="1733608"/>
                  </a:lnTo>
                  <a:lnTo>
                    <a:pt x="774637" y="1663355"/>
                  </a:lnTo>
                  <a:lnTo>
                    <a:pt x="762541" y="1627701"/>
                  </a:lnTo>
                  <a:lnTo>
                    <a:pt x="0" y="1363986"/>
                  </a:lnTo>
                  <a:close/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553386" y="3551812"/>
              <a:ext cx="148166" cy="14816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860835" y="618434"/>
              <a:ext cx="5285534" cy="2941753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110894" y="618434"/>
              <a:ext cx="5035550" cy="2668270"/>
            </a:xfrm>
            <a:custGeom>
              <a:rect l="l" t="t" r="r" b="b"/>
              <a:pathLst>
                <a:path w="5035550" h="2668270">
                  <a:moveTo>
                    <a:pt x="457930" y="878313"/>
                  </a:moveTo>
                  <a:lnTo>
                    <a:pt x="452319" y="837973"/>
                  </a:lnTo>
                  <a:lnTo>
                    <a:pt x="450675" y="798019"/>
                  </a:lnTo>
                  <a:lnTo>
                    <a:pt x="452885" y="758560"/>
                  </a:lnTo>
                  <a:lnTo>
                    <a:pt x="458834" y="719703"/>
                  </a:lnTo>
                  <a:lnTo>
                    <a:pt x="468409" y="681557"/>
                  </a:lnTo>
                  <a:lnTo>
                    <a:pt x="481497" y="644230"/>
                  </a:lnTo>
                  <a:lnTo>
                    <a:pt x="497982" y="607830"/>
                  </a:lnTo>
                  <a:lnTo>
                    <a:pt x="517752" y="572464"/>
                  </a:lnTo>
                  <a:lnTo>
                    <a:pt x="540692" y="538242"/>
                  </a:lnTo>
                  <a:lnTo>
                    <a:pt x="566688" y="505271"/>
                  </a:lnTo>
                  <a:lnTo>
                    <a:pt x="595627" y="473659"/>
                  </a:lnTo>
                  <a:lnTo>
                    <a:pt x="627394" y="443514"/>
                  </a:lnTo>
                  <a:lnTo>
                    <a:pt x="661877" y="414944"/>
                  </a:lnTo>
                  <a:lnTo>
                    <a:pt x="698960" y="388058"/>
                  </a:lnTo>
                  <a:lnTo>
                    <a:pt x="738530" y="362963"/>
                  </a:lnTo>
                  <a:lnTo>
                    <a:pt x="780473" y="339768"/>
                  </a:lnTo>
                  <a:lnTo>
                    <a:pt x="824676" y="318580"/>
                  </a:lnTo>
                  <a:lnTo>
                    <a:pt x="871023" y="299508"/>
                  </a:lnTo>
                  <a:lnTo>
                    <a:pt x="919402" y="282660"/>
                  </a:lnTo>
                  <a:lnTo>
                    <a:pt x="969699" y="268143"/>
                  </a:lnTo>
                  <a:lnTo>
                    <a:pt x="1021800" y="256067"/>
                  </a:lnTo>
                  <a:lnTo>
                    <a:pt x="1075590" y="246538"/>
                  </a:lnTo>
                  <a:lnTo>
                    <a:pt x="1130956" y="239665"/>
                  </a:lnTo>
                  <a:lnTo>
                    <a:pt x="1183314" y="235808"/>
                  </a:lnTo>
                  <a:lnTo>
                    <a:pt x="1235677" y="234488"/>
                  </a:lnTo>
                  <a:lnTo>
                    <a:pt x="1287875" y="235680"/>
                  </a:lnTo>
                  <a:lnTo>
                    <a:pt x="1339738" y="239361"/>
                  </a:lnTo>
                  <a:lnTo>
                    <a:pt x="1391094" y="245505"/>
                  </a:lnTo>
                  <a:lnTo>
                    <a:pt x="1441775" y="254088"/>
                  </a:lnTo>
                  <a:lnTo>
                    <a:pt x="1491610" y="265086"/>
                  </a:lnTo>
                  <a:lnTo>
                    <a:pt x="1540428" y="278473"/>
                  </a:lnTo>
                  <a:lnTo>
                    <a:pt x="1588060" y="294226"/>
                  </a:lnTo>
                  <a:lnTo>
                    <a:pt x="1634335" y="312319"/>
                  </a:lnTo>
                  <a:lnTo>
                    <a:pt x="1661477" y="278905"/>
                  </a:lnTo>
                  <a:lnTo>
                    <a:pt x="1691941" y="247802"/>
                  </a:lnTo>
                  <a:lnTo>
                    <a:pt x="1725475" y="219064"/>
                  </a:lnTo>
                  <a:lnTo>
                    <a:pt x="1761827" y="192749"/>
                  </a:lnTo>
                  <a:lnTo>
                    <a:pt x="1800744" y="168912"/>
                  </a:lnTo>
                  <a:lnTo>
                    <a:pt x="1841976" y="147607"/>
                  </a:lnTo>
                  <a:lnTo>
                    <a:pt x="1885269" y="128893"/>
                  </a:lnTo>
                  <a:lnTo>
                    <a:pt x="1930372" y="112823"/>
                  </a:lnTo>
                  <a:lnTo>
                    <a:pt x="1977033" y="99454"/>
                  </a:lnTo>
                  <a:lnTo>
                    <a:pt x="2025000" y="88841"/>
                  </a:lnTo>
                  <a:lnTo>
                    <a:pt x="2074020" y="81041"/>
                  </a:lnTo>
                  <a:lnTo>
                    <a:pt x="2123842" y="76108"/>
                  </a:lnTo>
                  <a:lnTo>
                    <a:pt x="2174214" y="74100"/>
                  </a:lnTo>
                  <a:lnTo>
                    <a:pt x="2224884" y="75070"/>
                  </a:lnTo>
                  <a:lnTo>
                    <a:pt x="2275599" y="79077"/>
                  </a:lnTo>
                  <a:lnTo>
                    <a:pt x="2326108" y="86174"/>
                  </a:lnTo>
                  <a:lnTo>
                    <a:pt x="2376159" y="96418"/>
                  </a:lnTo>
                  <a:lnTo>
                    <a:pt x="2425500" y="109865"/>
                  </a:lnTo>
                  <a:lnTo>
                    <a:pt x="2473878" y="126569"/>
                  </a:lnTo>
                  <a:lnTo>
                    <a:pt x="2512751" y="142820"/>
                  </a:lnTo>
                  <a:lnTo>
                    <a:pt x="2549850" y="161033"/>
                  </a:lnTo>
                  <a:lnTo>
                    <a:pt x="2585032" y="181134"/>
                  </a:lnTo>
                  <a:lnTo>
                    <a:pt x="2618157" y="203048"/>
                  </a:lnTo>
                  <a:lnTo>
                    <a:pt x="2643695" y="170314"/>
                  </a:lnTo>
                  <a:lnTo>
                    <a:pt x="2673108" y="140187"/>
                  </a:lnTo>
                  <a:lnTo>
                    <a:pt x="2706051" y="112750"/>
                  </a:lnTo>
                  <a:lnTo>
                    <a:pt x="2742182" y="88084"/>
                  </a:lnTo>
                  <a:lnTo>
                    <a:pt x="2781159" y="66274"/>
                  </a:lnTo>
                  <a:lnTo>
                    <a:pt x="2822638" y="47401"/>
                  </a:lnTo>
                  <a:lnTo>
                    <a:pt x="2866277" y="31549"/>
                  </a:lnTo>
                  <a:lnTo>
                    <a:pt x="2911734" y="18800"/>
                  </a:lnTo>
                  <a:lnTo>
                    <a:pt x="2958666" y="9237"/>
                  </a:lnTo>
                  <a:lnTo>
                    <a:pt x="3006730" y="2943"/>
                  </a:lnTo>
                  <a:lnTo>
                    <a:pt x="3055584" y="0"/>
                  </a:lnTo>
                  <a:lnTo>
                    <a:pt x="3104885" y="491"/>
                  </a:lnTo>
                  <a:lnTo>
                    <a:pt x="3154290" y="4499"/>
                  </a:lnTo>
                  <a:lnTo>
                    <a:pt x="3203458" y="12106"/>
                  </a:lnTo>
                  <a:lnTo>
                    <a:pt x="3252045" y="23396"/>
                  </a:lnTo>
                  <a:lnTo>
                    <a:pt x="3299709" y="38451"/>
                  </a:lnTo>
                  <a:lnTo>
                    <a:pt x="3350103" y="59285"/>
                  </a:lnTo>
                  <a:lnTo>
                    <a:pt x="3396733" y="84049"/>
                  </a:lnTo>
                  <a:lnTo>
                    <a:pt x="3439162" y="112482"/>
                  </a:lnTo>
                  <a:lnTo>
                    <a:pt x="3476952" y="144323"/>
                  </a:lnTo>
                  <a:lnTo>
                    <a:pt x="3511991" y="117130"/>
                  </a:lnTo>
                  <a:lnTo>
                    <a:pt x="3549619" y="92737"/>
                  </a:lnTo>
                  <a:lnTo>
                    <a:pt x="3589551" y="71161"/>
                  </a:lnTo>
                  <a:lnTo>
                    <a:pt x="3631508" y="52420"/>
                  </a:lnTo>
                  <a:lnTo>
                    <a:pt x="3675208" y="36530"/>
                  </a:lnTo>
                  <a:lnTo>
                    <a:pt x="3720370" y="23507"/>
                  </a:lnTo>
                  <a:lnTo>
                    <a:pt x="3766711" y="13369"/>
                  </a:lnTo>
                  <a:lnTo>
                    <a:pt x="3813951" y="6132"/>
                  </a:lnTo>
                  <a:lnTo>
                    <a:pt x="3861809" y="1812"/>
                  </a:lnTo>
                  <a:lnTo>
                    <a:pt x="3910003" y="428"/>
                  </a:lnTo>
                  <a:lnTo>
                    <a:pt x="3958251" y="1994"/>
                  </a:lnTo>
                  <a:lnTo>
                    <a:pt x="4006273" y="6529"/>
                  </a:lnTo>
                  <a:lnTo>
                    <a:pt x="4053787" y="14048"/>
                  </a:lnTo>
                  <a:lnTo>
                    <a:pt x="4100512" y="24568"/>
                  </a:lnTo>
                  <a:lnTo>
                    <a:pt x="4146166" y="38106"/>
                  </a:lnTo>
                  <a:lnTo>
                    <a:pt x="4190468" y="54680"/>
                  </a:lnTo>
                  <a:lnTo>
                    <a:pt x="4233137" y="74304"/>
                  </a:lnTo>
                  <a:lnTo>
                    <a:pt x="4273891" y="96997"/>
                  </a:lnTo>
                  <a:lnTo>
                    <a:pt x="4321179" y="129416"/>
                  </a:lnTo>
                  <a:lnTo>
                    <a:pt x="4362705" y="165296"/>
                  </a:lnTo>
                  <a:lnTo>
                    <a:pt x="4398147" y="204237"/>
                  </a:lnTo>
                  <a:lnTo>
                    <a:pt x="4427185" y="245836"/>
                  </a:lnTo>
                  <a:lnTo>
                    <a:pt x="4449498" y="289692"/>
                  </a:lnTo>
                  <a:lnTo>
                    <a:pt x="4464763" y="335404"/>
                  </a:lnTo>
                  <a:lnTo>
                    <a:pt x="4518620" y="347911"/>
                  </a:lnTo>
                  <a:lnTo>
                    <a:pt x="4569812" y="363588"/>
                  </a:lnTo>
                  <a:lnTo>
                    <a:pt x="4618184" y="382238"/>
                  </a:lnTo>
                  <a:lnTo>
                    <a:pt x="4663582" y="403669"/>
                  </a:lnTo>
                  <a:lnTo>
                    <a:pt x="4705852" y="427685"/>
                  </a:lnTo>
                  <a:lnTo>
                    <a:pt x="4744840" y="454091"/>
                  </a:lnTo>
                  <a:lnTo>
                    <a:pt x="4780392" y="482694"/>
                  </a:lnTo>
                  <a:lnTo>
                    <a:pt x="4812354" y="513297"/>
                  </a:lnTo>
                  <a:lnTo>
                    <a:pt x="4840573" y="545708"/>
                  </a:lnTo>
                  <a:lnTo>
                    <a:pt x="4864895" y="579731"/>
                  </a:lnTo>
                  <a:lnTo>
                    <a:pt x="4885165" y="615171"/>
                  </a:lnTo>
                  <a:lnTo>
                    <a:pt x="4901230" y="651834"/>
                  </a:lnTo>
                  <a:lnTo>
                    <a:pt x="4912936" y="689526"/>
                  </a:lnTo>
                  <a:lnTo>
                    <a:pt x="4920128" y="728052"/>
                  </a:lnTo>
                  <a:lnTo>
                    <a:pt x="4922654" y="767217"/>
                  </a:lnTo>
                  <a:lnTo>
                    <a:pt x="4920359" y="806826"/>
                  </a:lnTo>
                  <a:lnTo>
                    <a:pt x="4913089" y="846686"/>
                  </a:lnTo>
                  <a:lnTo>
                    <a:pt x="4900691" y="886601"/>
                  </a:lnTo>
                  <a:lnTo>
                    <a:pt x="4894651" y="901609"/>
                  </a:lnTo>
                  <a:lnTo>
                    <a:pt x="4887894" y="916451"/>
                  </a:lnTo>
                  <a:lnTo>
                    <a:pt x="4880427" y="931115"/>
                  </a:lnTo>
                  <a:lnTo>
                    <a:pt x="4872256" y="945586"/>
                  </a:lnTo>
                  <a:lnTo>
                    <a:pt x="4906394" y="980226"/>
                  </a:lnTo>
                  <a:lnTo>
                    <a:pt x="4936468" y="1016052"/>
                  </a:lnTo>
                  <a:lnTo>
                    <a:pt x="4962502" y="1052909"/>
                  </a:lnTo>
                  <a:lnTo>
                    <a:pt x="4984527" y="1090642"/>
                  </a:lnTo>
                  <a:lnTo>
                    <a:pt x="5002569" y="1129096"/>
                  </a:lnTo>
                  <a:lnTo>
                    <a:pt x="5016657" y="1168118"/>
                  </a:lnTo>
                  <a:lnTo>
                    <a:pt x="5026819" y="1207554"/>
                  </a:lnTo>
                  <a:lnTo>
                    <a:pt x="5033082" y="1247248"/>
                  </a:lnTo>
                  <a:lnTo>
                    <a:pt x="5035475" y="1287047"/>
                  </a:lnTo>
                  <a:lnTo>
                    <a:pt x="5034027" y="1326796"/>
                  </a:lnTo>
                  <a:lnTo>
                    <a:pt x="5028764" y="1366341"/>
                  </a:lnTo>
                  <a:lnTo>
                    <a:pt x="5019716" y="1405527"/>
                  </a:lnTo>
                  <a:lnTo>
                    <a:pt x="5006909" y="1444201"/>
                  </a:lnTo>
                  <a:lnTo>
                    <a:pt x="4990373" y="1482207"/>
                  </a:lnTo>
                  <a:lnTo>
                    <a:pt x="4970135" y="1519393"/>
                  </a:lnTo>
                  <a:lnTo>
                    <a:pt x="4946223" y="1555602"/>
                  </a:lnTo>
                  <a:lnTo>
                    <a:pt x="4918666" y="1590682"/>
                  </a:lnTo>
                  <a:lnTo>
                    <a:pt x="4887491" y="1624477"/>
                  </a:lnTo>
                  <a:lnTo>
                    <a:pt x="4852726" y="1656833"/>
                  </a:lnTo>
                  <a:lnTo>
                    <a:pt x="4814400" y="1687597"/>
                  </a:lnTo>
                  <a:lnTo>
                    <a:pt x="4772541" y="1716613"/>
                  </a:lnTo>
                  <a:lnTo>
                    <a:pt x="4727176" y="1743727"/>
                  </a:lnTo>
                  <a:lnTo>
                    <a:pt x="4685960" y="1765088"/>
                  </a:lnTo>
                  <a:lnTo>
                    <a:pt x="4643062" y="1784435"/>
                  </a:lnTo>
                  <a:lnTo>
                    <a:pt x="4598625" y="1801724"/>
                  </a:lnTo>
                  <a:lnTo>
                    <a:pt x="4552793" y="1816912"/>
                  </a:lnTo>
                  <a:lnTo>
                    <a:pt x="4505710" y="1829956"/>
                  </a:lnTo>
                  <a:lnTo>
                    <a:pt x="4457519" y="1840811"/>
                  </a:lnTo>
                  <a:lnTo>
                    <a:pt x="4408364" y="1849434"/>
                  </a:lnTo>
                  <a:lnTo>
                    <a:pt x="4358389" y="1855781"/>
                  </a:lnTo>
                  <a:lnTo>
                    <a:pt x="4355712" y="1895599"/>
                  </a:lnTo>
                  <a:lnTo>
                    <a:pt x="4348697" y="1934506"/>
                  </a:lnTo>
                  <a:lnTo>
                    <a:pt x="4337517" y="1972377"/>
                  </a:lnTo>
                  <a:lnTo>
                    <a:pt x="4322347" y="2009089"/>
                  </a:lnTo>
                  <a:lnTo>
                    <a:pt x="4303362" y="2044516"/>
                  </a:lnTo>
                  <a:lnTo>
                    <a:pt x="4280736" y="2078535"/>
                  </a:lnTo>
                  <a:lnTo>
                    <a:pt x="4254644" y="2111023"/>
                  </a:lnTo>
                  <a:lnTo>
                    <a:pt x="4225261" y="2141855"/>
                  </a:lnTo>
                  <a:lnTo>
                    <a:pt x="4192761" y="2170906"/>
                  </a:lnTo>
                  <a:lnTo>
                    <a:pt x="4157319" y="2198054"/>
                  </a:lnTo>
                  <a:lnTo>
                    <a:pt x="4119110" y="2223175"/>
                  </a:lnTo>
                  <a:lnTo>
                    <a:pt x="4078309" y="2246143"/>
                  </a:lnTo>
                  <a:lnTo>
                    <a:pt x="4035090" y="2266836"/>
                  </a:lnTo>
                  <a:lnTo>
                    <a:pt x="3989628" y="2285128"/>
                  </a:lnTo>
                  <a:lnTo>
                    <a:pt x="3942098" y="2300898"/>
                  </a:lnTo>
                  <a:lnTo>
                    <a:pt x="3892674" y="2314019"/>
                  </a:lnTo>
                  <a:lnTo>
                    <a:pt x="3841531" y="2324368"/>
                  </a:lnTo>
                  <a:lnTo>
                    <a:pt x="3788844" y="2331822"/>
                  </a:lnTo>
                  <a:lnTo>
                    <a:pt x="3734788" y="2336256"/>
                  </a:lnTo>
                  <a:lnTo>
                    <a:pt x="3679537" y="2337547"/>
                  </a:lnTo>
                  <a:lnTo>
                    <a:pt x="3626485" y="2335730"/>
                  </a:lnTo>
                  <a:lnTo>
                    <a:pt x="3574000" y="2330928"/>
                  </a:lnTo>
                  <a:lnTo>
                    <a:pt x="3522315" y="2323190"/>
                  </a:lnTo>
                  <a:lnTo>
                    <a:pt x="3471667" y="2312566"/>
                  </a:lnTo>
                  <a:lnTo>
                    <a:pt x="3422291" y="2299106"/>
                  </a:lnTo>
                  <a:lnTo>
                    <a:pt x="3374421" y="2282857"/>
                  </a:lnTo>
                  <a:lnTo>
                    <a:pt x="3328295" y="2263871"/>
                  </a:lnTo>
                  <a:lnTo>
                    <a:pt x="3310962" y="2300769"/>
                  </a:lnTo>
                  <a:lnTo>
                    <a:pt x="3290517" y="2336250"/>
                  </a:lnTo>
                  <a:lnTo>
                    <a:pt x="3267102" y="2370255"/>
                  </a:lnTo>
                  <a:lnTo>
                    <a:pt x="3240866" y="2402728"/>
                  </a:lnTo>
                  <a:lnTo>
                    <a:pt x="3211952" y="2433614"/>
                  </a:lnTo>
                  <a:lnTo>
                    <a:pt x="3180509" y="2462855"/>
                  </a:lnTo>
                  <a:lnTo>
                    <a:pt x="3146680" y="2490394"/>
                  </a:lnTo>
                  <a:lnTo>
                    <a:pt x="3110613" y="2516176"/>
                  </a:lnTo>
                  <a:lnTo>
                    <a:pt x="3072453" y="2540144"/>
                  </a:lnTo>
                  <a:lnTo>
                    <a:pt x="3032346" y="2562241"/>
                  </a:lnTo>
                  <a:lnTo>
                    <a:pt x="2990439" y="2582410"/>
                  </a:lnTo>
                  <a:lnTo>
                    <a:pt x="2946877" y="2600596"/>
                  </a:lnTo>
                  <a:lnTo>
                    <a:pt x="2901806" y="2616741"/>
                  </a:lnTo>
                  <a:lnTo>
                    <a:pt x="2855372" y="2630789"/>
                  </a:lnTo>
                  <a:lnTo>
                    <a:pt x="2807721" y="2642684"/>
                  </a:lnTo>
                  <a:lnTo>
                    <a:pt x="2759000" y="2652369"/>
                  </a:lnTo>
                  <a:lnTo>
                    <a:pt x="2709353" y="2659787"/>
                  </a:lnTo>
                  <a:lnTo>
                    <a:pt x="2658928" y="2664882"/>
                  </a:lnTo>
                  <a:lnTo>
                    <a:pt x="2607870" y="2667597"/>
                  </a:lnTo>
                  <a:lnTo>
                    <a:pt x="2556324" y="2667876"/>
                  </a:lnTo>
                  <a:lnTo>
                    <a:pt x="2504438" y="2665663"/>
                  </a:lnTo>
                  <a:lnTo>
                    <a:pt x="2452356" y="2660900"/>
                  </a:lnTo>
                  <a:lnTo>
                    <a:pt x="2400226" y="2653531"/>
                  </a:lnTo>
                  <a:lnTo>
                    <a:pt x="2348192" y="2643500"/>
                  </a:lnTo>
                  <a:lnTo>
                    <a:pt x="2296689" y="2630790"/>
                  </a:lnTo>
                  <a:lnTo>
                    <a:pt x="2246761" y="2615611"/>
                  </a:lnTo>
                  <a:lnTo>
                    <a:pt x="2198561" y="2598045"/>
                  </a:lnTo>
                  <a:lnTo>
                    <a:pt x="2152244" y="2578174"/>
                  </a:lnTo>
                  <a:lnTo>
                    <a:pt x="2107964" y="2556082"/>
                  </a:lnTo>
                  <a:lnTo>
                    <a:pt x="2065874" y="2531850"/>
                  </a:lnTo>
                  <a:lnTo>
                    <a:pt x="2026129" y="2505561"/>
                  </a:lnTo>
                  <a:lnTo>
                    <a:pt x="1988882" y="2477298"/>
                  </a:lnTo>
                  <a:lnTo>
                    <a:pt x="1954288" y="2447143"/>
                  </a:lnTo>
                  <a:lnTo>
                    <a:pt x="1922500" y="2415180"/>
                  </a:lnTo>
                  <a:lnTo>
                    <a:pt x="1876454" y="2433936"/>
                  </a:lnTo>
                  <a:lnTo>
                    <a:pt x="1829554" y="2450534"/>
                  </a:lnTo>
                  <a:lnTo>
                    <a:pt x="1781915" y="2464993"/>
                  </a:lnTo>
                  <a:lnTo>
                    <a:pt x="1733653" y="2477336"/>
                  </a:lnTo>
                  <a:lnTo>
                    <a:pt x="1684884" y="2487582"/>
                  </a:lnTo>
                  <a:lnTo>
                    <a:pt x="1635722" y="2495753"/>
                  </a:lnTo>
                  <a:lnTo>
                    <a:pt x="1586285" y="2501869"/>
                  </a:lnTo>
                  <a:lnTo>
                    <a:pt x="1536688" y="2505951"/>
                  </a:lnTo>
                  <a:lnTo>
                    <a:pt x="1487045" y="2508021"/>
                  </a:lnTo>
                  <a:lnTo>
                    <a:pt x="1437474" y="2508098"/>
                  </a:lnTo>
                  <a:lnTo>
                    <a:pt x="1388089" y="2506205"/>
                  </a:lnTo>
                  <a:lnTo>
                    <a:pt x="1339007" y="2502361"/>
                  </a:lnTo>
                  <a:lnTo>
                    <a:pt x="1290342" y="2496588"/>
                  </a:lnTo>
                  <a:lnTo>
                    <a:pt x="1242212" y="2488907"/>
                  </a:lnTo>
                  <a:lnTo>
                    <a:pt x="1194730" y="2479338"/>
                  </a:lnTo>
                  <a:lnTo>
                    <a:pt x="1148014" y="2467902"/>
                  </a:lnTo>
                  <a:lnTo>
                    <a:pt x="1102178" y="2454621"/>
                  </a:lnTo>
                  <a:lnTo>
                    <a:pt x="1057338" y="2439514"/>
                  </a:lnTo>
                  <a:lnTo>
                    <a:pt x="1013611" y="2422603"/>
                  </a:lnTo>
                  <a:lnTo>
                    <a:pt x="971111" y="2403909"/>
                  </a:lnTo>
                  <a:lnTo>
                    <a:pt x="929955" y="2383453"/>
                  </a:lnTo>
                  <a:lnTo>
                    <a:pt x="890257" y="2361255"/>
                  </a:lnTo>
                  <a:lnTo>
                    <a:pt x="852135" y="2337336"/>
                  </a:lnTo>
                  <a:lnTo>
                    <a:pt x="815702" y="2311718"/>
                  </a:lnTo>
                  <a:lnTo>
                    <a:pt x="781076" y="2284421"/>
                  </a:lnTo>
                  <a:lnTo>
                    <a:pt x="748371" y="2255465"/>
                  </a:lnTo>
                  <a:lnTo>
                    <a:pt x="717704" y="2224873"/>
                  </a:lnTo>
                  <a:lnTo>
                    <a:pt x="689190" y="2192664"/>
                  </a:lnTo>
                  <a:lnTo>
                    <a:pt x="685967" y="2188781"/>
                  </a:lnTo>
                  <a:lnTo>
                    <a:pt x="682800" y="2184874"/>
                  </a:lnTo>
                  <a:lnTo>
                    <a:pt x="679690" y="2180943"/>
                  </a:lnTo>
                  <a:lnTo>
                    <a:pt x="624414" y="2183454"/>
                  </a:lnTo>
                  <a:lnTo>
                    <a:pt x="570180" y="2181710"/>
                  </a:lnTo>
                  <a:lnTo>
                    <a:pt x="517334" y="2175905"/>
                  </a:lnTo>
                  <a:lnTo>
                    <a:pt x="466217" y="2166236"/>
                  </a:lnTo>
                  <a:lnTo>
                    <a:pt x="417175" y="2152897"/>
                  </a:lnTo>
                  <a:lnTo>
                    <a:pt x="370549" y="2136084"/>
                  </a:lnTo>
                  <a:lnTo>
                    <a:pt x="326685" y="2115992"/>
                  </a:lnTo>
                  <a:lnTo>
                    <a:pt x="285926" y="2092817"/>
                  </a:lnTo>
                  <a:lnTo>
                    <a:pt x="248615" y="2066754"/>
                  </a:lnTo>
                  <a:lnTo>
                    <a:pt x="215096" y="2037998"/>
                  </a:lnTo>
                  <a:lnTo>
                    <a:pt x="185712" y="2006745"/>
                  </a:lnTo>
                  <a:lnTo>
                    <a:pt x="160808" y="1973190"/>
                  </a:lnTo>
                  <a:lnTo>
                    <a:pt x="140726" y="1937529"/>
                  </a:lnTo>
                  <a:lnTo>
                    <a:pt x="125811" y="1899957"/>
                  </a:lnTo>
                  <a:lnTo>
                    <a:pt x="116406" y="1860669"/>
                  </a:lnTo>
                  <a:lnTo>
                    <a:pt x="112960" y="1814966"/>
                  </a:lnTo>
                  <a:lnTo>
                    <a:pt x="117402" y="1769750"/>
                  </a:lnTo>
                  <a:lnTo>
                    <a:pt x="129504" y="1725519"/>
                  </a:lnTo>
                  <a:lnTo>
                    <a:pt x="149037" y="1682771"/>
                  </a:lnTo>
                  <a:lnTo>
                    <a:pt x="175774" y="1642005"/>
                  </a:lnTo>
                  <a:lnTo>
                    <a:pt x="209487" y="1603719"/>
                  </a:lnTo>
                  <a:lnTo>
                    <a:pt x="249949" y="1568411"/>
                  </a:lnTo>
                  <a:lnTo>
                    <a:pt x="200765" y="1544651"/>
                  </a:lnTo>
                  <a:lnTo>
                    <a:pt x="156617" y="1517520"/>
                  </a:lnTo>
                  <a:lnTo>
                    <a:pt x="117641" y="1487395"/>
                  </a:lnTo>
                  <a:lnTo>
                    <a:pt x="83973" y="1454655"/>
                  </a:lnTo>
                  <a:lnTo>
                    <a:pt x="55749" y="1419674"/>
                  </a:lnTo>
                  <a:lnTo>
                    <a:pt x="33103" y="1382831"/>
                  </a:lnTo>
                  <a:lnTo>
                    <a:pt x="16173" y="1344501"/>
                  </a:lnTo>
                  <a:lnTo>
                    <a:pt x="5093" y="1305062"/>
                  </a:lnTo>
                  <a:lnTo>
                    <a:pt x="0" y="1264890"/>
                  </a:lnTo>
                  <a:lnTo>
                    <a:pt x="1028" y="1224362"/>
                  </a:lnTo>
                  <a:lnTo>
                    <a:pt x="8314" y="1183856"/>
                  </a:lnTo>
                  <a:lnTo>
                    <a:pt x="21994" y="1143747"/>
                  </a:lnTo>
                  <a:lnTo>
                    <a:pt x="42203" y="1104413"/>
                  </a:lnTo>
                  <a:lnTo>
                    <a:pt x="69077" y="1066230"/>
                  </a:lnTo>
                  <a:lnTo>
                    <a:pt x="98439" y="1033888"/>
                  </a:lnTo>
                  <a:lnTo>
                    <a:pt x="131988" y="1004249"/>
                  </a:lnTo>
                  <a:lnTo>
                    <a:pt x="169362" y="977480"/>
                  </a:lnTo>
                  <a:lnTo>
                    <a:pt x="210199" y="953752"/>
                  </a:lnTo>
                  <a:lnTo>
                    <a:pt x="254138" y="933232"/>
                  </a:lnTo>
                  <a:lnTo>
                    <a:pt x="300818" y="916089"/>
                  </a:lnTo>
                  <a:lnTo>
                    <a:pt x="349877" y="902494"/>
                  </a:lnTo>
                  <a:lnTo>
                    <a:pt x="400953" y="892613"/>
                  </a:lnTo>
                  <a:lnTo>
                    <a:pt x="453685" y="886616"/>
                  </a:lnTo>
                  <a:lnTo>
                    <a:pt x="457930" y="878313"/>
                  </a:lnTo>
                  <a:close/>
                </a:path>
              </a:pathLst>
            </a:custGeom>
            <a:ln w="9524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548624" y="3547050"/>
              <a:ext cx="157691" cy="157691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3860835" y="754090"/>
              <a:ext cx="5120005" cy="2806700"/>
            </a:xfrm>
            <a:custGeom>
              <a:rect l="l" t="t" r="r" b="b"/>
              <a:pathLst>
                <a:path w="5120005" h="2806700">
                  <a:moveTo>
                    <a:pt x="296333" y="2657930"/>
                  </a:moveTo>
                  <a:lnTo>
                    <a:pt x="288779" y="2704762"/>
                  </a:lnTo>
                  <a:lnTo>
                    <a:pt x="267745" y="2745435"/>
                  </a:lnTo>
                  <a:lnTo>
                    <a:pt x="235672" y="2777509"/>
                  </a:lnTo>
                  <a:lnTo>
                    <a:pt x="194998" y="2798543"/>
                  </a:lnTo>
                  <a:lnTo>
                    <a:pt x="148166" y="2806097"/>
                  </a:lnTo>
                  <a:lnTo>
                    <a:pt x="101334" y="2798543"/>
                  </a:lnTo>
                  <a:lnTo>
                    <a:pt x="60661" y="2777509"/>
                  </a:lnTo>
                  <a:lnTo>
                    <a:pt x="28587" y="2745435"/>
                  </a:lnTo>
                  <a:lnTo>
                    <a:pt x="7553" y="2704762"/>
                  </a:lnTo>
                  <a:lnTo>
                    <a:pt x="0" y="2657930"/>
                  </a:lnTo>
                  <a:lnTo>
                    <a:pt x="7553" y="2611098"/>
                  </a:lnTo>
                  <a:lnTo>
                    <a:pt x="28587" y="2570425"/>
                  </a:lnTo>
                  <a:lnTo>
                    <a:pt x="60661" y="2538351"/>
                  </a:lnTo>
                  <a:lnTo>
                    <a:pt x="101334" y="2517317"/>
                  </a:lnTo>
                  <a:lnTo>
                    <a:pt x="148166" y="2509763"/>
                  </a:lnTo>
                  <a:lnTo>
                    <a:pt x="194998" y="2517317"/>
                  </a:lnTo>
                  <a:lnTo>
                    <a:pt x="235671" y="2538351"/>
                  </a:lnTo>
                  <a:lnTo>
                    <a:pt x="267745" y="2570425"/>
                  </a:lnTo>
                  <a:lnTo>
                    <a:pt x="288779" y="2611098"/>
                  </a:lnTo>
                  <a:lnTo>
                    <a:pt x="296333" y="2657930"/>
                  </a:lnTo>
                  <a:close/>
                </a:path>
                <a:path w="5120005" h="2806700">
                  <a:moveTo>
                    <a:pt x="881193" y="2371603"/>
                  </a:moveTo>
                  <a:lnTo>
                    <a:pt x="876678" y="2416394"/>
                  </a:lnTo>
                  <a:lnTo>
                    <a:pt x="863728" y="2458112"/>
                  </a:lnTo>
                  <a:lnTo>
                    <a:pt x="843236" y="2495865"/>
                  </a:lnTo>
                  <a:lnTo>
                    <a:pt x="816098" y="2528757"/>
                  </a:lnTo>
                  <a:lnTo>
                    <a:pt x="783205" y="2555896"/>
                  </a:lnTo>
                  <a:lnTo>
                    <a:pt x="745453" y="2576387"/>
                  </a:lnTo>
                  <a:lnTo>
                    <a:pt x="703734" y="2589337"/>
                  </a:lnTo>
                  <a:lnTo>
                    <a:pt x="658943" y="2593852"/>
                  </a:lnTo>
                  <a:lnTo>
                    <a:pt x="614152" y="2589337"/>
                  </a:lnTo>
                  <a:lnTo>
                    <a:pt x="572434" y="2576387"/>
                  </a:lnTo>
                  <a:lnTo>
                    <a:pt x="534681" y="2555896"/>
                  </a:lnTo>
                  <a:lnTo>
                    <a:pt x="501789" y="2528757"/>
                  </a:lnTo>
                  <a:lnTo>
                    <a:pt x="474650" y="2495865"/>
                  </a:lnTo>
                  <a:lnTo>
                    <a:pt x="454159" y="2458112"/>
                  </a:lnTo>
                  <a:lnTo>
                    <a:pt x="441209" y="2416394"/>
                  </a:lnTo>
                  <a:lnTo>
                    <a:pt x="436693" y="2371603"/>
                  </a:lnTo>
                  <a:lnTo>
                    <a:pt x="441209" y="2326812"/>
                  </a:lnTo>
                  <a:lnTo>
                    <a:pt x="454159" y="2285093"/>
                  </a:lnTo>
                  <a:lnTo>
                    <a:pt x="474650" y="2247341"/>
                  </a:lnTo>
                  <a:lnTo>
                    <a:pt x="501789" y="2214448"/>
                  </a:lnTo>
                  <a:lnTo>
                    <a:pt x="534681" y="2187310"/>
                  </a:lnTo>
                  <a:lnTo>
                    <a:pt x="572433" y="2166818"/>
                  </a:lnTo>
                  <a:lnTo>
                    <a:pt x="614152" y="2153868"/>
                  </a:lnTo>
                  <a:lnTo>
                    <a:pt x="658943" y="2149353"/>
                  </a:lnTo>
                  <a:lnTo>
                    <a:pt x="703734" y="2153868"/>
                  </a:lnTo>
                  <a:lnTo>
                    <a:pt x="745453" y="2166818"/>
                  </a:lnTo>
                  <a:lnTo>
                    <a:pt x="783205" y="2187309"/>
                  </a:lnTo>
                  <a:lnTo>
                    <a:pt x="816097" y="2214448"/>
                  </a:lnTo>
                  <a:lnTo>
                    <a:pt x="843236" y="2247340"/>
                  </a:lnTo>
                  <a:lnTo>
                    <a:pt x="863727" y="2285093"/>
                  </a:lnTo>
                  <a:lnTo>
                    <a:pt x="876678" y="2326811"/>
                  </a:lnTo>
                  <a:lnTo>
                    <a:pt x="881193" y="2371603"/>
                  </a:lnTo>
                  <a:close/>
                </a:path>
                <a:path w="5120005" h="2806700">
                  <a:moveTo>
                    <a:pt x="800307" y="1471575"/>
                  </a:moveTo>
                  <a:lnTo>
                    <a:pt x="748914" y="1472578"/>
                  </a:lnTo>
                  <a:lnTo>
                    <a:pt x="697907" y="1469815"/>
                  </a:lnTo>
                  <a:lnTo>
                    <a:pt x="647669" y="1463348"/>
                  </a:lnTo>
                  <a:lnTo>
                    <a:pt x="598585" y="1453243"/>
                  </a:lnTo>
                  <a:lnTo>
                    <a:pt x="551037" y="1439562"/>
                  </a:lnTo>
                  <a:lnTo>
                    <a:pt x="505411" y="1422371"/>
                  </a:lnTo>
                </a:path>
                <a:path w="5120005" h="2806700">
                  <a:moveTo>
                    <a:pt x="1060498" y="2010038"/>
                  </a:moveTo>
                  <a:lnTo>
                    <a:pt x="1029102" y="2018208"/>
                  </a:lnTo>
                  <a:lnTo>
                    <a:pt x="997063" y="2024870"/>
                  </a:lnTo>
                  <a:lnTo>
                    <a:pt x="964486" y="2030002"/>
                  </a:lnTo>
                  <a:lnTo>
                    <a:pt x="931474" y="2033587"/>
                  </a:lnTo>
                </a:path>
                <a:path w="5120005" h="2806700">
                  <a:moveTo>
                    <a:pt x="2172277" y="2268774"/>
                  </a:moveTo>
                  <a:lnTo>
                    <a:pt x="2149888" y="2243074"/>
                  </a:lnTo>
                  <a:lnTo>
                    <a:pt x="2129440" y="2216566"/>
                  </a:lnTo>
                  <a:lnTo>
                    <a:pt x="2110975" y="2189306"/>
                  </a:lnTo>
                  <a:lnTo>
                    <a:pt x="2094535" y="2161352"/>
                  </a:lnTo>
                </a:path>
                <a:path w="5120005" h="2806700">
                  <a:moveTo>
                    <a:pt x="3609906" y="2000901"/>
                  </a:moveTo>
                  <a:lnTo>
                    <a:pt x="3605382" y="2030783"/>
                  </a:lnTo>
                  <a:lnTo>
                    <a:pt x="3598690" y="2060430"/>
                  </a:lnTo>
                  <a:lnTo>
                    <a:pt x="3589845" y="2089780"/>
                  </a:lnTo>
                  <a:lnTo>
                    <a:pt x="3578863" y="2118771"/>
                  </a:lnTo>
                </a:path>
                <a:path w="5120005" h="2806700">
                  <a:moveTo>
                    <a:pt x="4227147" y="1272599"/>
                  </a:moveTo>
                  <a:lnTo>
                    <a:pt x="4279439" y="1293069"/>
                  </a:lnTo>
                  <a:lnTo>
                    <a:pt x="4328501" y="1316513"/>
                  </a:lnTo>
                  <a:lnTo>
                    <a:pt x="4374162" y="1342728"/>
                  </a:lnTo>
                  <a:lnTo>
                    <a:pt x="4416248" y="1371515"/>
                  </a:lnTo>
                  <a:lnTo>
                    <a:pt x="4454587" y="1402671"/>
                  </a:lnTo>
                  <a:lnTo>
                    <a:pt x="4489006" y="1435997"/>
                  </a:lnTo>
                  <a:lnTo>
                    <a:pt x="4519332" y="1471291"/>
                  </a:lnTo>
                  <a:lnTo>
                    <a:pt x="4545393" y="1508352"/>
                  </a:lnTo>
                  <a:lnTo>
                    <a:pt x="4567015" y="1546979"/>
                  </a:lnTo>
                  <a:lnTo>
                    <a:pt x="4584026" y="1586970"/>
                  </a:lnTo>
                  <a:lnTo>
                    <a:pt x="4596254" y="1628126"/>
                  </a:lnTo>
                  <a:lnTo>
                    <a:pt x="4603525" y="1670245"/>
                  </a:lnTo>
                  <a:lnTo>
                    <a:pt x="4605666" y="1713125"/>
                  </a:lnTo>
                </a:path>
                <a:path w="5120005" h="2806700">
                  <a:moveTo>
                    <a:pt x="5119947" y="803405"/>
                  </a:moveTo>
                  <a:lnTo>
                    <a:pt x="5094922" y="840748"/>
                  </a:lnTo>
                  <a:lnTo>
                    <a:pt x="5065337" y="876151"/>
                  </a:lnTo>
                  <a:lnTo>
                    <a:pt x="5031411" y="909401"/>
                  </a:lnTo>
                  <a:lnTo>
                    <a:pt x="4993360" y="940286"/>
                  </a:lnTo>
                  <a:lnTo>
                    <a:pt x="4951401" y="968592"/>
                  </a:lnTo>
                </a:path>
                <a:path w="5120005" h="2806700">
                  <a:moveTo>
                    <a:pt x="4715515" y="190489"/>
                  </a:moveTo>
                  <a:lnTo>
                    <a:pt x="4719695" y="209859"/>
                  </a:lnTo>
                  <a:lnTo>
                    <a:pt x="4722574" y="229341"/>
                  </a:lnTo>
                  <a:lnTo>
                    <a:pt x="4724148" y="248900"/>
                  </a:lnTo>
                  <a:lnTo>
                    <a:pt x="4724413" y="268502"/>
                  </a:lnTo>
                </a:path>
                <a:path w="5120005" h="2806700">
                  <a:moveTo>
                    <a:pt x="3639127" y="99490"/>
                  </a:moveTo>
                  <a:lnTo>
                    <a:pt x="3656918" y="72978"/>
                  </a:lnTo>
                  <a:lnTo>
                    <a:pt x="3677296" y="47494"/>
                  </a:lnTo>
                  <a:lnTo>
                    <a:pt x="3700175" y="23135"/>
                  </a:lnTo>
                  <a:lnTo>
                    <a:pt x="3725471" y="0"/>
                  </a:lnTo>
                </a:path>
                <a:path w="5120005" h="2806700">
                  <a:moveTo>
                    <a:pt x="2831544" y="146904"/>
                  </a:moveTo>
                  <a:lnTo>
                    <a:pt x="2839213" y="124779"/>
                  </a:lnTo>
                  <a:lnTo>
                    <a:pt x="2848759" y="103062"/>
                  </a:lnTo>
                  <a:lnTo>
                    <a:pt x="2860153" y="81815"/>
                  </a:lnTo>
                  <a:lnTo>
                    <a:pt x="2873364" y="61100"/>
                  </a:lnTo>
                </a:path>
                <a:path w="5120005" h="2806700">
                  <a:moveTo>
                    <a:pt x="1883797" y="176043"/>
                  </a:moveTo>
                  <a:lnTo>
                    <a:pt x="1924203" y="194338"/>
                  </a:lnTo>
                  <a:lnTo>
                    <a:pt x="1962962" y="214348"/>
                  </a:lnTo>
                  <a:lnTo>
                    <a:pt x="1999971" y="236017"/>
                  </a:lnTo>
                  <a:lnTo>
                    <a:pt x="2035123" y="259286"/>
                  </a:lnTo>
                </a:path>
                <a:path w="5120005" h="2806700">
                  <a:moveTo>
                    <a:pt x="734416" y="830261"/>
                  </a:moveTo>
                  <a:lnTo>
                    <a:pt x="726017" y="808661"/>
                  </a:lnTo>
                  <a:lnTo>
                    <a:pt x="718811" y="786847"/>
                  </a:lnTo>
                  <a:lnTo>
                    <a:pt x="712805" y="764844"/>
                  </a:lnTo>
                  <a:lnTo>
                    <a:pt x="708007" y="742678"/>
                  </a:lnTo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4886684" y="1054911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胃收缩能力下降、蠕动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86684" y="1420671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减弱、扩张排空迟缓、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86684" y="1786431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吞咽功能下降、食管括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3570184" y="1671215"/>
            <a:ext cx="5226685" cy="3178810"/>
            <a:chOff x="3570184" y="1671215"/>
            <a:chExt cx="5226685" cy="3178810"/>
          </a:xfrm>
        </p:grpSpPr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574947" y="1675977"/>
              <a:ext cx="5217165" cy="316230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3574947" y="1675977"/>
              <a:ext cx="5217160" cy="3169285"/>
            </a:xfrm>
            <a:custGeom>
              <a:rect l="l" t="t" r="r" b="b"/>
              <a:pathLst>
                <a:path w="5217159" h="3169285">
                  <a:moveTo>
                    <a:pt x="0" y="2800716"/>
                  </a:moveTo>
                  <a:lnTo>
                    <a:pt x="632203" y="2170772"/>
                  </a:lnTo>
                  <a:lnTo>
                    <a:pt x="610562" y="2133178"/>
                  </a:lnTo>
                  <a:lnTo>
                    <a:pt x="590445" y="2095444"/>
                  </a:lnTo>
                  <a:lnTo>
                    <a:pt x="571843" y="2057588"/>
                  </a:lnTo>
                  <a:lnTo>
                    <a:pt x="554745" y="2019624"/>
                  </a:lnTo>
                  <a:lnTo>
                    <a:pt x="539141" y="1981567"/>
                  </a:lnTo>
                  <a:lnTo>
                    <a:pt x="525022" y="1943434"/>
                  </a:lnTo>
                  <a:lnTo>
                    <a:pt x="512378" y="1905239"/>
                  </a:lnTo>
                  <a:lnTo>
                    <a:pt x="501198" y="1866998"/>
                  </a:lnTo>
                  <a:lnTo>
                    <a:pt x="491473" y="1828727"/>
                  </a:lnTo>
                  <a:lnTo>
                    <a:pt x="483193" y="1790440"/>
                  </a:lnTo>
                  <a:lnTo>
                    <a:pt x="476348" y="1752154"/>
                  </a:lnTo>
                  <a:lnTo>
                    <a:pt x="470927" y="1713884"/>
                  </a:lnTo>
                  <a:lnTo>
                    <a:pt x="466921" y="1675644"/>
                  </a:lnTo>
                  <a:lnTo>
                    <a:pt x="464320" y="1637451"/>
                  </a:lnTo>
                  <a:lnTo>
                    <a:pt x="463113" y="1599320"/>
                  </a:lnTo>
                  <a:lnTo>
                    <a:pt x="463292" y="1561267"/>
                  </a:lnTo>
                  <a:lnTo>
                    <a:pt x="467764" y="1485454"/>
                  </a:lnTo>
                  <a:lnTo>
                    <a:pt x="477657" y="1410136"/>
                  </a:lnTo>
                  <a:lnTo>
                    <a:pt x="492889" y="1335436"/>
                  </a:lnTo>
                  <a:lnTo>
                    <a:pt x="502484" y="1298356"/>
                  </a:lnTo>
                  <a:lnTo>
                    <a:pt x="513383" y="1261478"/>
                  </a:lnTo>
                  <a:lnTo>
                    <a:pt x="525578" y="1224815"/>
                  </a:lnTo>
                  <a:lnTo>
                    <a:pt x="539058" y="1188385"/>
                  </a:lnTo>
                  <a:lnTo>
                    <a:pt x="553813" y="1152201"/>
                  </a:lnTo>
                  <a:lnTo>
                    <a:pt x="569833" y="1116280"/>
                  </a:lnTo>
                  <a:lnTo>
                    <a:pt x="587110" y="1080637"/>
                  </a:lnTo>
                  <a:lnTo>
                    <a:pt x="605631" y="1045287"/>
                  </a:lnTo>
                  <a:lnTo>
                    <a:pt x="625388" y="1010247"/>
                  </a:lnTo>
                  <a:lnTo>
                    <a:pt x="646370" y="975530"/>
                  </a:lnTo>
                  <a:lnTo>
                    <a:pt x="668568" y="941153"/>
                  </a:lnTo>
                  <a:lnTo>
                    <a:pt x="691972" y="907132"/>
                  </a:lnTo>
                  <a:lnTo>
                    <a:pt x="716571" y="873481"/>
                  </a:lnTo>
                  <a:lnTo>
                    <a:pt x="742356" y="840216"/>
                  </a:lnTo>
                  <a:lnTo>
                    <a:pt x="769317" y="807352"/>
                  </a:lnTo>
                  <a:lnTo>
                    <a:pt x="797443" y="774905"/>
                  </a:lnTo>
                  <a:lnTo>
                    <a:pt x="826725" y="742891"/>
                  </a:lnTo>
                  <a:lnTo>
                    <a:pt x="857153" y="711324"/>
                  </a:lnTo>
                  <a:lnTo>
                    <a:pt x="888717" y="680220"/>
                  </a:lnTo>
                  <a:lnTo>
                    <a:pt x="921407" y="649595"/>
                  </a:lnTo>
                  <a:lnTo>
                    <a:pt x="955212" y="619464"/>
                  </a:lnTo>
                  <a:lnTo>
                    <a:pt x="990124" y="589843"/>
                  </a:lnTo>
                  <a:lnTo>
                    <a:pt x="1026131" y="560746"/>
                  </a:lnTo>
                  <a:lnTo>
                    <a:pt x="1063225" y="532189"/>
                  </a:lnTo>
                  <a:lnTo>
                    <a:pt x="1101395" y="504188"/>
                  </a:lnTo>
                  <a:lnTo>
                    <a:pt x="1140631" y="476759"/>
                  </a:lnTo>
                  <a:lnTo>
                    <a:pt x="1180923" y="449916"/>
                  </a:lnTo>
                  <a:lnTo>
                    <a:pt x="1222261" y="423674"/>
                  </a:lnTo>
                  <a:lnTo>
                    <a:pt x="1264635" y="398051"/>
                  </a:lnTo>
                  <a:lnTo>
                    <a:pt x="1308036" y="373060"/>
                  </a:lnTo>
                  <a:lnTo>
                    <a:pt x="1352453" y="348717"/>
                  </a:lnTo>
                  <a:lnTo>
                    <a:pt x="1397876" y="325039"/>
                  </a:lnTo>
                  <a:lnTo>
                    <a:pt x="1444295" y="302039"/>
                  </a:lnTo>
                  <a:lnTo>
                    <a:pt x="1491701" y="279734"/>
                  </a:lnTo>
                  <a:lnTo>
                    <a:pt x="1540084" y="258139"/>
                  </a:lnTo>
                  <a:lnTo>
                    <a:pt x="1589433" y="237269"/>
                  </a:lnTo>
                  <a:lnTo>
                    <a:pt x="1639738" y="217140"/>
                  </a:lnTo>
                  <a:lnTo>
                    <a:pt x="1690990" y="197767"/>
                  </a:lnTo>
                  <a:lnTo>
                    <a:pt x="1743179" y="179167"/>
                  </a:lnTo>
                  <a:lnTo>
                    <a:pt x="1796294" y="161353"/>
                  </a:lnTo>
                  <a:lnTo>
                    <a:pt x="1850326" y="144342"/>
                  </a:lnTo>
                  <a:lnTo>
                    <a:pt x="1905265" y="128149"/>
                  </a:lnTo>
                  <a:lnTo>
                    <a:pt x="1961100" y="112789"/>
                  </a:lnTo>
                  <a:lnTo>
                    <a:pt x="2012000" y="99719"/>
                  </a:lnTo>
                  <a:lnTo>
                    <a:pt x="2063072" y="87479"/>
                  </a:lnTo>
                  <a:lnTo>
                    <a:pt x="2114297" y="76062"/>
                  </a:lnTo>
                  <a:lnTo>
                    <a:pt x="2165660" y="65464"/>
                  </a:lnTo>
                  <a:lnTo>
                    <a:pt x="2217143" y="55680"/>
                  </a:lnTo>
                  <a:lnTo>
                    <a:pt x="2268729" y="46706"/>
                  </a:lnTo>
                  <a:lnTo>
                    <a:pt x="2320401" y="38536"/>
                  </a:lnTo>
                  <a:lnTo>
                    <a:pt x="2372142" y="31165"/>
                  </a:lnTo>
                  <a:lnTo>
                    <a:pt x="2423935" y="24589"/>
                  </a:lnTo>
                  <a:lnTo>
                    <a:pt x="2475764" y="18803"/>
                  </a:lnTo>
                  <a:lnTo>
                    <a:pt x="2527610" y="13801"/>
                  </a:lnTo>
                  <a:lnTo>
                    <a:pt x="2579457" y="9580"/>
                  </a:lnTo>
                  <a:lnTo>
                    <a:pt x="2631289" y="6133"/>
                  </a:lnTo>
                  <a:lnTo>
                    <a:pt x="2683087" y="3457"/>
                  </a:lnTo>
                  <a:lnTo>
                    <a:pt x="2734835" y="1546"/>
                  </a:lnTo>
                  <a:lnTo>
                    <a:pt x="2786516" y="395"/>
                  </a:lnTo>
                  <a:lnTo>
                    <a:pt x="2838112" y="0"/>
                  </a:lnTo>
                  <a:lnTo>
                    <a:pt x="2889608" y="355"/>
                  </a:lnTo>
                  <a:lnTo>
                    <a:pt x="2940985" y="1456"/>
                  </a:lnTo>
                  <a:lnTo>
                    <a:pt x="2992227" y="3298"/>
                  </a:lnTo>
                  <a:lnTo>
                    <a:pt x="3043317" y="5875"/>
                  </a:lnTo>
                  <a:lnTo>
                    <a:pt x="3094238" y="9184"/>
                  </a:lnTo>
                  <a:lnTo>
                    <a:pt x="3144972" y="13219"/>
                  </a:lnTo>
                  <a:lnTo>
                    <a:pt x="3195503" y="17976"/>
                  </a:lnTo>
                  <a:lnTo>
                    <a:pt x="3245813" y="23448"/>
                  </a:lnTo>
                  <a:lnTo>
                    <a:pt x="3295886" y="29632"/>
                  </a:lnTo>
                  <a:lnTo>
                    <a:pt x="3345704" y="36523"/>
                  </a:lnTo>
                  <a:lnTo>
                    <a:pt x="3395251" y="44116"/>
                  </a:lnTo>
                  <a:lnTo>
                    <a:pt x="3444510" y="52405"/>
                  </a:lnTo>
                  <a:lnTo>
                    <a:pt x="3493463" y="61387"/>
                  </a:lnTo>
                  <a:lnTo>
                    <a:pt x="3542093" y="71055"/>
                  </a:lnTo>
                  <a:lnTo>
                    <a:pt x="3590384" y="81406"/>
                  </a:lnTo>
                  <a:lnTo>
                    <a:pt x="3638319" y="92433"/>
                  </a:lnTo>
                  <a:lnTo>
                    <a:pt x="3685879" y="104134"/>
                  </a:lnTo>
                  <a:lnTo>
                    <a:pt x="3733049" y="116502"/>
                  </a:lnTo>
                  <a:lnTo>
                    <a:pt x="3779811" y="129532"/>
                  </a:lnTo>
                  <a:lnTo>
                    <a:pt x="3826149" y="143220"/>
                  </a:lnTo>
                  <a:lnTo>
                    <a:pt x="3872045" y="157561"/>
                  </a:lnTo>
                  <a:lnTo>
                    <a:pt x="3917482" y="172550"/>
                  </a:lnTo>
                  <a:lnTo>
                    <a:pt x="3962443" y="188183"/>
                  </a:lnTo>
                  <a:lnTo>
                    <a:pt x="4006911" y="204453"/>
                  </a:lnTo>
                  <a:lnTo>
                    <a:pt x="4050870" y="221357"/>
                  </a:lnTo>
                  <a:lnTo>
                    <a:pt x="4094301" y="238889"/>
                  </a:lnTo>
                  <a:lnTo>
                    <a:pt x="4137189" y="257044"/>
                  </a:lnTo>
                  <a:lnTo>
                    <a:pt x="4179515" y="275819"/>
                  </a:lnTo>
                  <a:lnTo>
                    <a:pt x="4221264" y="295207"/>
                  </a:lnTo>
                  <a:lnTo>
                    <a:pt x="4262418" y="315204"/>
                  </a:lnTo>
                  <a:lnTo>
                    <a:pt x="4302959" y="335805"/>
                  </a:lnTo>
                  <a:lnTo>
                    <a:pt x="4342872" y="357005"/>
                  </a:lnTo>
                  <a:lnTo>
                    <a:pt x="4382139" y="378799"/>
                  </a:lnTo>
                  <a:lnTo>
                    <a:pt x="4420742" y="401182"/>
                  </a:lnTo>
                  <a:lnTo>
                    <a:pt x="4458665" y="424150"/>
                  </a:lnTo>
                  <a:lnTo>
                    <a:pt x="4495891" y="447698"/>
                  </a:lnTo>
                  <a:lnTo>
                    <a:pt x="4532403" y="471820"/>
                  </a:lnTo>
                  <a:lnTo>
                    <a:pt x="4568184" y="496512"/>
                  </a:lnTo>
                  <a:lnTo>
                    <a:pt x="4603216" y="521769"/>
                  </a:lnTo>
                  <a:lnTo>
                    <a:pt x="4637483" y="547586"/>
                  </a:lnTo>
                  <a:lnTo>
                    <a:pt x="4670968" y="573958"/>
                  </a:lnTo>
                  <a:lnTo>
                    <a:pt x="4703653" y="600881"/>
                  </a:lnTo>
                  <a:lnTo>
                    <a:pt x="4735522" y="628348"/>
                  </a:lnTo>
                  <a:lnTo>
                    <a:pt x="4766558" y="656357"/>
                  </a:lnTo>
                  <a:lnTo>
                    <a:pt x="4796743" y="684900"/>
                  </a:lnTo>
                  <a:lnTo>
                    <a:pt x="4826061" y="713975"/>
                  </a:lnTo>
                  <a:lnTo>
                    <a:pt x="4854494" y="743575"/>
                  </a:lnTo>
                  <a:lnTo>
                    <a:pt x="4882026" y="773696"/>
                  </a:lnTo>
                  <a:lnTo>
                    <a:pt x="4908639" y="804333"/>
                  </a:lnTo>
                  <a:lnTo>
                    <a:pt x="4934316" y="835482"/>
                  </a:lnTo>
                  <a:lnTo>
                    <a:pt x="4959041" y="867136"/>
                  </a:lnTo>
                  <a:lnTo>
                    <a:pt x="4982797" y="899292"/>
                  </a:lnTo>
                  <a:lnTo>
                    <a:pt x="5005565" y="931944"/>
                  </a:lnTo>
                  <a:lnTo>
                    <a:pt x="5027330" y="965088"/>
                  </a:lnTo>
                  <a:lnTo>
                    <a:pt x="5048075" y="998719"/>
                  </a:lnTo>
                  <a:lnTo>
                    <a:pt x="5069716" y="1036314"/>
                  </a:lnTo>
                  <a:lnTo>
                    <a:pt x="5089833" y="1074047"/>
                  </a:lnTo>
                  <a:lnTo>
                    <a:pt x="5108435" y="1111904"/>
                  </a:lnTo>
                  <a:lnTo>
                    <a:pt x="5125533" y="1149868"/>
                  </a:lnTo>
                  <a:lnTo>
                    <a:pt x="5141137" y="1187924"/>
                  </a:lnTo>
                  <a:lnTo>
                    <a:pt x="5155256" y="1226058"/>
                  </a:lnTo>
                  <a:lnTo>
                    <a:pt x="5167900" y="1264252"/>
                  </a:lnTo>
                  <a:lnTo>
                    <a:pt x="5179080" y="1302493"/>
                  </a:lnTo>
                  <a:lnTo>
                    <a:pt x="5188805" y="1340765"/>
                  </a:lnTo>
                  <a:lnTo>
                    <a:pt x="5197085" y="1379051"/>
                  </a:lnTo>
                  <a:lnTo>
                    <a:pt x="5203931" y="1417337"/>
                  </a:lnTo>
                  <a:lnTo>
                    <a:pt x="5209351" y="1455608"/>
                  </a:lnTo>
                  <a:lnTo>
                    <a:pt x="5213357" y="1493848"/>
                  </a:lnTo>
                  <a:lnTo>
                    <a:pt x="5215959" y="1532040"/>
                  </a:lnTo>
                  <a:lnTo>
                    <a:pt x="5217165" y="1570171"/>
                  </a:lnTo>
                  <a:lnTo>
                    <a:pt x="5216986" y="1608225"/>
                  </a:lnTo>
                  <a:lnTo>
                    <a:pt x="5212514" y="1684038"/>
                  </a:lnTo>
                  <a:lnTo>
                    <a:pt x="5202622" y="1759356"/>
                  </a:lnTo>
                  <a:lnTo>
                    <a:pt x="5187389" y="1834056"/>
                  </a:lnTo>
                  <a:lnTo>
                    <a:pt x="5177795" y="1871135"/>
                  </a:lnTo>
                  <a:lnTo>
                    <a:pt x="5166896" y="1908014"/>
                  </a:lnTo>
                  <a:lnTo>
                    <a:pt x="5154701" y="1944676"/>
                  </a:lnTo>
                  <a:lnTo>
                    <a:pt x="5141221" y="1981107"/>
                  </a:lnTo>
                  <a:lnTo>
                    <a:pt x="5126466" y="2017291"/>
                  </a:lnTo>
                  <a:lnTo>
                    <a:pt x="5110446" y="2053212"/>
                  </a:lnTo>
                  <a:lnTo>
                    <a:pt x="5093170" y="2088855"/>
                  </a:lnTo>
                  <a:lnTo>
                    <a:pt x="5074648" y="2124204"/>
                  </a:lnTo>
                  <a:lnTo>
                    <a:pt x="5054891" y="2159245"/>
                  </a:lnTo>
                  <a:lnTo>
                    <a:pt x="5033909" y="2193961"/>
                  </a:lnTo>
                  <a:lnTo>
                    <a:pt x="5011711" y="2228338"/>
                  </a:lnTo>
                  <a:lnTo>
                    <a:pt x="4988307" y="2262360"/>
                  </a:lnTo>
                  <a:lnTo>
                    <a:pt x="4963708" y="2296011"/>
                  </a:lnTo>
                  <a:lnTo>
                    <a:pt x="4937924" y="2329276"/>
                  </a:lnTo>
                  <a:lnTo>
                    <a:pt x="4910963" y="2362140"/>
                  </a:lnTo>
                  <a:lnTo>
                    <a:pt x="4882837" y="2394586"/>
                  </a:lnTo>
                  <a:lnTo>
                    <a:pt x="4853555" y="2426601"/>
                  </a:lnTo>
                  <a:lnTo>
                    <a:pt x="4823127" y="2458168"/>
                  </a:lnTo>
                  <a:lnTo>
                    <a:pt x="4791563" y="2489271"/>
                  </a:lnTo>
                  <a:lnTo>
                    <a:pt x="4758874" y="2519896"/>
                  </a:lnTo>
                  <a:lnTo>
                    <a:pt x="4725068" y="2550027"/>
                  </a:lnTo>
                  <a:lnTo>
                    <a:pt x="4690157" y="2579649"/>
                  </a:lnTo>
                  <a:lnTo>
                    <a:pt x="4654149" y="2608746"/>
                  </a:lnTo>
                  <a:lnTo>
                    <a:pt x="4617056" y="2637303"/>
                  </a:lnTo>
                  <a:lnTo>
                    <a:pt x="4578886" y="2665303"/>
                  </a:lnTo>
                  <a:lnTo>
                    <a:pt x="4539650" y="2692733"/>
                  </a:lnTo>
                  <a:lnTo>
                    <a:pt x="4499359" y="2719576"/>
                  </a:lnTo>
                  <a:lnTo>
                    <a:pt x="4458021" y="2745817"/>
                  </a:lnTo>
                  <a:lnTo>
                    <a:pt x="4415646" y="2771441"/>
                  </a:lnTo>
                  <a:lnTo>
                    <a:pt x="4372246" y="2796432"/>
                  </a:lnTo>
                  <a:lnTo>
                    <a:pt x="4327829" y="2820774"/>
                  </a:lnTo>
                  <a:lnTo>
                    <a:pt x="4282406" y="2844453"/>
                  </a:lnTo>
                  <a:lnTo>
                    <a:pt x="4235986" y="2867453"/>
                  </a:lnTo>
                  <a:lnTo>
                    <a:pt x="4188580" y="2889758"/>
                  </a:lnTo>
                  <a:lnTo>
                    <a:pt x="4140198" y="2911353"/>
                  </a:lnTo>
                  <a:lnTo>
                    <a:pt x="4090849" y="2932223"/>
                  </a:lnTo>
                  <a:lnTo>
                    <a:pt x="4040544" y="2952352"/>
                  </a:lnTo>
                  <a:lnTo>
                    <a:pt x="3989292" y="2971724"/>
                  </a:lnTo>
                  <a:lnTo>
                    <a:pt x="3937104" y="2990325"/>
                  </a:lnTo>
                  <a:lnTo>
                    <a:pt x="3883988" y="3008139"/>
                  </a:lnTo>
                  <a:lnTo>
                    <a:pt x="3829957" y="3025150"/>
                  </a:lnTo>
                  <a:lnTo>
                    <a:pt x="3775018" y="3041343"/>
                  </a:lnTo>
                  <a:lnTo>
                    <a:pt x="3719183" y="3056703"/>
                  </a:lnTo>
                  <a:lnTo>
                    <a:pt x="3669966" y="3069349"/>
                  </a:lnTo>
                  <a:lnTo>
                    <a:pt x="3620514" y="3081227"/>
                  </a:lnTo>
                  <a:lnTo>
                    <a:pt x="3570845" y="3092341"/>
                  </a:lnTo>
                  <a:lnTo>
                    <a:pt x="3520975" y="3102693"/>
                  </a:lnTo>
                  <a:lnTo>
                    <a:pt x="3470922" y="3112284"/>
                  </a:lnTo>
                  <a:lnTo>
                    <a:pt x="3420704" y="3121119"/>
                  </a:lnTo>
                  <a:lnTo>
                    <a:pt x="3370339" y="3129199"/>
                  </a:lnTo>
                  <a:lnTo>
                    <a:pt x="3319843" y="3136528"/>
                  </a:lnTo>
                  <a:lnTo>
                    <a:pt x="3269235" y="3143106"/>
                  </a:lnTo>
                  <a:lnTo>
                    <a:pt x="3218532" y="3148938"/>
                  </a:lnTo>
                  <a:lnTo>
                    <a:pt x="3167750" y="3154025"/>
                  </a:lnTo>
                  <a:lnTo>
                    <a:pt x="3116909" y="3158371"/>
                  </a:lnTo>
                  <a:lnTo>
                    <a:pt x="3066025" y="3161977"/>
                  </a:lnTo>
                  <a:lnTo>
                    <a:pt x="3015116" y="3164846"/>
                  </a:lnTo>
                  <a:lnTo>
                    <a:pt x="2964200" y="3166981"/>
                  </a:lnTo>
                  <a:lnTo>
                    <a:pt x="2913293" y="3168385"/>
                  </a:lnTo>
                  <a:lnTo>
                    <a:pt x="2862414" y="3169059"/>
                  </a:lnTo>
                  <a:lnTo>
                    <a:pt x="2811579" y="3169007"/>
                  </a:lnTo>
                  <a:lnTo>
                    <a:pt x="2760807" y="3168231"/>
                  </a:lnTo>
                  <a:lnTo>
                    <a:pt x="2710115" y="3166733"/>
                  </a:lnTo>
                  <a:lnTo>
                    <a:pt x="2659521" y="3164516"/>
                  </a:lnTo>
                  <a:lnTo>
                    <a:pt x="2609041" y="3161582"/>
                  </a:lnTo>
                  <a:lnTo>
                    <a:pt x="2558694" y="3157935"/>
                  </a:lnTo>
                  <a:lnTo>
                    <a:pt x="2508496" y="3153577"/>
                  </a:lnTo>
                  <a:lnTo>
                    <a:pt x="2458466" y="3148509"/>
                  </a:lnTo>
                  <a:lnTo>
                    <a:pt x="2408621" y="3142736"/>
                  </a:lnTo>
                  <a:lnTo>
                    <a:pt x="2358979" y="3136259"/>
                  </a:lnTo>
                  <a:lnTo>
                    <a:pt x="2309556" y="3129080"/>
                  </a:lnTo>
                  <a:lnTo>
                    <a:pt x="2260371" y="3121203"/>
                  </a:lnTo>
                  <a:lnTo>
                    <a:pt x="2211441" y="3112630"/>
                  </a:lnTo>
                  <a:lnTo>
                    <a:pt x="2162784" y="3103363"/>
                  </a:lnTo>
                  <a:lnTo>
                    <a:pt x="2114417" y="3093405"/>
                  </a:lnTo>
                  <a:lnTo>
                    <a:pt x="2066357" y="3082759"/>
                  </a:lnTo>
                  <a:lnTo>
                    <a:pt x="2018622" y="3071427"/>
                  </a:lnTo>
                  <a:lnTo>
                    <a:pt x="1971229" y="3059411"/>
                  </a:lnTo>
                  <a:lnTo>
                    <a:pt x="1924197" y="3046715"/>
                  </a:lnTo>
                  <a:lnTo>
                    <a:pt x="1877542" y="3033340"/>
                  </a:lnTo>
                  <a:lnTo>
                    <a:pt x="1831282" y="3019290"/>
                  </a:lnTo>
                  <a:lnTo>
                    <a:pt x="1785435" y="3004566"/>
                  </a:lnTo>
                  <a:lnTo>
                    <a:pt x="1740018" y="2989172"/>
                  </a:lnTo>
                  <a:lnTo>
                    <a:pt x="1695048" y="2973110"/>
                  </a:lnTo>
                  <a:lnTo>
                    <a:pt x="1650544" y="2956382"/>
                  </a:lnTo>
                  <a:lnTo>
                    <a:pt x="1606522" y="2938991"/>
                  </a:lnTo>
                  <a:lnTo>
                    <a:pt x="1563000" y="2920939"/>
                  </a:lnTo>
                  <a:lnTo>
                    <a:pt x="1519996" y="2902230"/>
                  </a:lnTo>
                  <a:lnTo>
                    <a:pt x="1477527" y="2882865"/>
                  </a:lnTo>
                  <a:lnTo>
                    <a:pt x="1435611" y="2862848"/>
                  </a:lnTo>
                  <a:lnTo>
                    <a:pt x="1394264" y="2842180"/>
                  </a:lnTo>
                  <a:lnTo>
                    <a:pt x="1353506" y="2820864"/>
                  </a:lnTo>
                  <a:lnTo>
                    <a:pt x="1313352" y="2798903"/>
                  </a:lnTo>
                  <a:lnTo>
                    <a:pt x="1273821" y="2776299"/>
                  </a:lnTo>
                  <a:lnTo>
                    <a:pt x="1234931" y="2753055"/>
                  </a:lnTo>
                  <a:lnTo>
                    <a:pt x="1196698" y="2729174"/>
                  </a:lnTo>
                  <a:lnTo>
                    <a:pt x="1159140" y="2704657"/>
                  </a:lnTo>
                  <a:lnTo>
                    <a:pt x="1122275" y="2679508"/>
                  </a:lnTo>
                  <a:lnTo>
                    <a:pt x="0" y="2800716"/>
                  </a:lnTo>
                  <a:close/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4787996" y="2120677"/>
            <a:ext cx="31743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前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心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约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列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脏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肌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腺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重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松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重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量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弛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量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增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加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牙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轻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齿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心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脱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睾</a:t>
            </a:r>
            <a:r>
              <a:rPr sz="2400" b="1" spc="-2215">
                <a:solidFill>
                  <a:srgbClr val="003300"/>
                </a:solidFill>
                <a:latin typeface="Microsoft JhengHei"/>
                <a:cs typeface="Microsoft JhengHei"/>
              </a:rPr>
              <a:t>肌</a:t>
            </a:r>
            <a:r>
              <a:rPr sz="3600" b="1" spc="-869" baseline="-5787">
                <a:solidFill>
                  <a:srgbClr val="003300"/>
                </a:solidFill>
                <a:latin typeface="Microsoft JhengHei"/>
                <a:cs typeface="Microsoft JhengHei"/>
              </a:rPr>
              <a:t>落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丸</a:t>
            </a:r>
            <a:r>
              <a:rPr sz="2400" b="1" spc="-50">
                <a:solidFill>
                  <a:srgbClr val="003300"/>
                </a:solidFill>
                <a:latin typeface="Microsoft JhengHei"/>
                <a:cs typeface="Microsoft JhengHei"/>
              </a:rPr>
              <a:t>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787996" y="2486437"/>
            <a:ext cx="31743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萎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厚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缩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传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精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导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子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阻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活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滞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下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心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降</a:t>
            </a:r>
            <a:r>
              <a:rPr sz="2400" b="1" spc="-395">
                <a:solidFill>
                  <a:srgbClr val="003300"/>
                </a:solidFill>
                <a:latin typeface="Microsoft JhengHei"/>
                <a:cs typeface="Microsoft JhengHei"/>
              </a:rPr>
              <a:t>功</a:t>
            </a:r>
            <a:r>
              <a:rPr sz="3600" b="1" spc="-30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2400" b="1" spc="-50">
                <a:solidFill>
                  <a:srgbClr val="003300"/>
                </a:solidFill>
                <a:latin typeface="Microsoft JhengHei"/>
                <a:cs typeface="Microsoft JhengHei"/>
              </a:rPr>
              <a:t>能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826096" y="3273520"/>
            <a:ext cx="3098165" cy="733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939"/>
              </a:lnSpc>
            </a:pPr>
            <a:r>
              <a:rPr sz="3600" b="1" baseline="-11574">
                <a:solidFill>
                  <a:srgbClr val="003300"/>
                </a:solidFill>
                <a:latin typeface="Microsoft JhengHei"/>
                <a:cs typeface="Microsoft JhengHei"/>
              </a:rPr>
              <a:t>现子宫阴道脱垂、输</a:t>
            </a:r>
            <a:r>
              <a:rPr sz="3600" b="1" spc="-35415" baseline="-11574">
                <a:solidFill>
                  <a:srgbClr val="003300"/>
                </a:solidFill>
                <a:latin typeface="Microsoft JhengHei"/>
                <a:cs typeface="Microsoft JhengHei"/>
              </a:rPr>
              <a:t>卵</a:t>
            </a:r>
            <a:r>
              <a:rPr sz="2400" b="1" spc="-1055">
                <a:solidFill>
                  <a:srgbClr val="003300"/>
                </a:solidFill>
                <a:latin typeface="Microsoft JhengHei"/>
                <a:cs typeface="Microsoft JhengHei"/>
              </a:rPr>
              <a:t>心脏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 </a:t>
            </a: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内分泌功能下降，</a:t>
            </a:r>
            <a:endParaRPr sz="2400">
              <a:latin typeface="Microsoft JhengHei"/>
              <a:cs typeface="Microsoft JhengHei"/>
            </a:endParaRPr>
          </a:p>
          <a:p>
            <a:pPr marL="266700">
              <a:lnSpc>
                <a:spcPts val="1685"/>
              </a:lnSpc>
            </a:pP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觉、温觉减弱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ts val="2145"/>
              </a:lnSpc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管卵巢萎缩、生育功</a:t>
            </a:r>
            <a:r>
              <a:rPr sz="2400" b="1" spc="-23610">
                <a:solidFill>
                  <a:srgbClr val="003300"/>
                </a:solidFill>
                <a:latin typeface="Microsoft JhengHei"/>
                <a:cs typeface="Microsoft JhengHei"/>
              </a:rPr>
              <a:t>能</a:t>
            </a:r>
            <a:r>
              <a:rPr sz="3600" b="1" spc="-1582" baseline="11574">
                <a:solidFill>
                  <a:srgbClr val="003300"/>
                </a:solidFill>
                <a:latin typeface="Microsoft JhengHei"/>
                <a:cs typeface="Microsoft JhengHei"/>
              </a:rPr>
              <a:t>微循</a:t>
            </a:r>
            <a:r>
              <a:rPr sz="3600" b="1" baseline="11574">
                <a:solidFill>
                  <a:srgbClr val="003300"/>
                </a:solidFill>
                <a:latin typeface="Microsoft JhengHei"/>
                <a:cs typeface="Microsoft JhengHei"/>
              </a:rPr>
              <a:t> </a:t>
            </a:r>
            <a:r>
              <a:rPr sz="3600" b="1" spc="-30" baseline="11574">
                <a:solidFill>
                  <a:srgbClr val="003300"/>
                </a:solidFill>
                <a:latin typeface="Microsoft JhengHei"/>
                <a:cs typeface="Microsoft JhengHei"/>
              </a:rPr>
              <a:t>环障碍</a:t>
            </a:r>
            <a:endParaRPr sz="3600" baseline="11574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813396" y="4011783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与性功能下降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3483536" y="1222118"/>
            <a:ext cx="5247005" cy="2828925"/>
            <a:chOff x="3483536" y="1222118"/>
            <a:chExt cx="5247005" cy="2828925"/>
          </a:xfrm>
        </p:grpSpPr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488299" y="3913881"/>
              <a:ext cx="132027" cy="13202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111270" y="1226880"/>
              <a:ext cx="4614058" cy="2458922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812708" y="3633565"/>
              <a:ext cx="264053" cy="264054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4111270" y="1226880"/>
              <a:ext cx="4614545" cy="2378075"/>
            </a:xfrm>
            <a:custGeom>
              <a:rect l="l" t="t" r="r" b="b"/>
              <a:pathLst>
                <a:path w="4614545" h="2378075">
                  <a:moveTo>
                    <a:pt x="419575" y="782831"/>
                  </a:moveTo>
                  <a:lnTo>
                    <a:pt x="414134" y="743478"/>
                  </a:lnTo>
                  <a:lnTo>
                    <a:pt x="413043" y="704549"/>
                  </a:lnTo>
                  <a:lnTo>
                    <a:pt x="416164" y="666171"/>
                  </a:lnTo>
                  <a:lnTo>
                    <a:pt x="423359" y="628469"/>
                  </a:lnTo>
                  <a:lnTo>
                    <a:pt x="434493" y="591572"/>
                  </a:lnTo>
                  <a:lnTo>
                    <a:pt x="449427" y="555605"/>
                  </a:lnTo>
                  <a:lnTo>
                    <a:pt x="468026" y="520694"/>
                  </a:lnTo>
                  <a:lnTo>
                    <a:pt x="490150" y="486967"/>
                  </a:lnTo>
                  <a:lnTo>
                    <a:pt x="515664" y="454549"/>
                  </a:lnTo>
                  <a:lnTo>
                    <a:pt x="544431" y="423568"/>
                  </a:lnTo>
                  <a:lnTo>
                    <a:pt x="576312" y="394149"/>
                  </a:lnTo>
                  <a:lnTo>
                    <a:pt x="611172" y="366420"/>
                  </a:lnTo>
                  <a:lnTo>
                    <a:pt x="648873" y="340506"/>
                  </a:lnTo>
                  <a:lnTo>
                    <a:pt x="689278" y="316535"/>
                  </a:lnTo>
                  <a:lnTo>
                    <a:pt x="732249" y="294633"/>
                  </a:lnTo>
                  <a:lnTo>
                    <a:pt x="777650" y="274926"/>
                  </a:lnTo>
                  <a:lnTo>
                    <a:pt x="825344" y="257541"/>
                  </a:lnTo>
                  <a:lnTo>
                    <a:pt x="875193" y="242604"/>
                  </a:lnTo>
                  <a:lnTo>
                    <a:pt x="927061" y="230243"/>
                  </a:lnTo>
                  <a:lnTo>
                    <a:pt x="980809" y="220582"/>
                  </a:lnTo>
                  <a:lnTo>
                    <a:pt x="1036302" y="213750"/>
                  </a:lnTo>
                  <a:lnTo>
                    <a:pt x="1089615" y="210071"/>
                  </a:lnTo>
                  <a:lnTo>
                    <a:pt x="1142912" y="209180"/>
                  </a:lnTo>
                  <a:lnTo>
                    <a:pt x="1195979" y="211047"/>
                  </a:lnTo>
                  <a:lnTo>
                    <a:pt x="1248602" y="215643"/>
                  </a:lnTo>
                  <a:lnTo>
                    <a:pt x="1300568" y="222936"/>
                  </a:lnTo>
                  <a:lnTo>
                    <a:pt x="1351662" y="232898"/>
                  </a:lnTo>
                  <a:lnTo>
                    <a:pt x="1401670" y="245497"/>
                  </a:lnTo>
                  <a:lnTo>
                    <a:pt x="1450379" y="260705"/>
                  </a:lnTo>
                  <a:lnTo>
                    <a:pt x="1497575" y="278490"/>
                  </a:lnTo>
                  <a:lnTo>
                    <a:pt x="1523919" y="247122"/>
                  </a:lnTo>
                  <a:lnTo>
                    <a:pt x="1553642" y="218050"/>
                  </a:lnTo>
                  <a:lnTo>
                    <a:pt x="1586470" y="191334"/>
                  </a:lnTo>
                  <a:lnTo>
                    <a:pt x="1622132" y="167032"/>
                  </a:lnTo>
                  <a:lnTo>
                    <a:pt x="1660357" y="145202"/>
                  </a:lnTo>
                  <a:lnTo>
                    <a:pt x="1700872" y="125903"/>
                  </a:lnTo>
                  <a:lnTo>
                    <a:pt x="1743407" y="109192"/>
                  </a:lnTo>
                  <a:lnTo>
                    <a:pt x="1787690" y="95130"/>
                  </a:lnTo>
                  <a:lnTo>
                    <a:pt x="1833449" y="83773"/>
                  </a:lnTo>
                  <a:lnTo>
                    <a:pt x="1880412" y="75181"/>
                  </a:lnTo>
                  <a:lnTo>
                    <a:pt x="1928308" y="69412"/>
                  </a:lnTo>
                  <a:lnTo>
                    <a:pt x="1976866" y="66523"/>
                  </a:lnTo>
                  <a:lnTo>
                    <a:pt x="2025813" y="66575"/>
                  </a:lnTo>
                  <a:lnTo>
                    <a:pt x="2074879" y="69625"/>
                  </a:lnTo>
                  <a:lnTo>
                    <a:pt x="2123791" y="75731"/>
                  </a:lnTo>
                  <a:lnTo>
                    <a:pt x="2172278" y="84952"/>
                  </a:lnTo>
                  <a:lnTo>
                    <a:pt x="2220069" y="97347"/>
                  </a:lnTo>
                  <a:lnTo>
                    <a:pt x="2266891" y="112974"/>
                  </a:lnTo>
                  <a:lnTo>
                    <a:pt x="2302513" y="127454"/>
                  </a:lnTo>
                  <a:lnTo>
                    <a:pt x="2336508" y="143683"/>
                  </a:lnTo>
                  <a:lnTo>
                    <a:pt x="2368747" y="161595"/>
                  </a:lnTo>
                  <a:lnTo>
                    <a:pt x="2399101" y="181122"/>
                  </a:lnTo>
                  <a:lnTo>
                    <a:pt x="2426143" y="147974"/>
                  </a:lnTo>
                  <a:lnTo>
                    <a:pt x="2457764" y="117875"/>
                  </a:lnTo>
                  <a:lnTo>
                    <a:pt x="2493493" y="90933"/>
                  </a:lnTo>
                  <a:lnTo>
                    <a:pt x="2532862" y="67259"/>
                  </a:lnTo>
                  <a:lnTo>
                    <a:pt x="2575402" y="46963"/>
                  </a:lnTo>
                  <a:lnTo>
                    <a:pt x="2620644" y="30154"/>
                  </a:lnTo>
                  <a:lnTo>
                    <a:pt x="2668120" y="16943"/>
                  </a:lnTo>
                  <a:lnTo>
                    <a:pt x="2717362" y="7441"/>
                  </a:lnTo>
                  <a:lnTo>
                    <a:pt x="2767900" y="1756"/>
                  </a:lnTo>
                  <a:lnTo>
                    <a:pt x="2819267" y="0"/>
                  </a:lnTo>
                  <a:lnTo>
                    <a:pt x="2870993" y="2281"/>
                  </a:lnTo>
                  <a:lnTo>
                    <a:pt x="2922610" y="8711"/>
                  </a:lnTo>
                  <a:lnTo>
                    <a:pt x="2973649" y="19398"/>
                  </a:lnTo>
                  <a:lnTo>
                    <a:pt x="3023642" y="34454"/>
                  </a:lnTo>
                  <a:lnTo>
                    <a:pt x="3069821" y="53019"/>
                  </a:lnTo>
                  <a:lnTo>
                    <a:pt x="3112550" y="75085"/>
                  </a:lnTo>
                  <a:lnTo>
                    <a:pt x="3151430" y="100421"/>
                  </a:lnTo>
                  <a:lnTo>
                    <a:pt x="3186059" y="128794"/>
                  </a:lnTo>
                  <a:lnTo>
                    <a:pt x="3222354" y="101708"/>
                  </a:lnTo>
                  <a:lnTo>
                    <a:pt x="3261608" y="77784"/>
                  </a:lnTo>
                  <a:lnTo>
                    <a:pt x="3303455" y="57042"/>
                  </a:lnTo>
                  <a:lnTo>
                    <a:pt x="3347526" y="39503"/>
                  </a:lnTo>
                  <a:lnTo>
                    <a:pt x="3393456" y="25189"/>
                  </a:lnTo>
                  <a:lnTo>
                    <a:pt x="3440877" y="14120"/>
                  </a:lnTo>
                  <a:lnTo>
                    <a:pt x="3489422" y="6319"/>
                  </a:lnTo>
                  <a:lnTo>
                    <a:pt x="3538724" y="1806"/>
                  </a:lnTo>
                  <a:lnTo>
                    <a:pt x="3588416" y="603"/>
                  </a:lnTo>
                  <a:lnTo>
                    <a:pt x="3638130" y="2730"/>
                  </a:lnTo>
                  <a:lnTo>
                    <a:pt x="3687500" y="8209"/>
                  </a:lnTo>
                  <a:lnTo>
                    <a:pt x="3736158" y="17061"/>
                  </a:lnTo>
                  <a:lnTo>
                    <a:pt x="3783738" y="29307"/>
                  </a:lnTo>
                  <a:lnTo>
                    <a:pt x="3829872" y="44968"/>
                  </a:lnTo>
                  <a:lnTo>
                    <a:pt x="3874194" y="64067"/>
                  </a:lnTo>
                  <a:lnTo>
                    <a:pt x="3916336" y="86623"/>
                  </a:lnTo>
                  <a:lnTo>
                    <a:pt x="3959668" y="115510"/>
                  </a:lnTo>
                  <a:lnTo>
                    <a:pt x="3997720" y="147482"/>
                  </a:lnTo>
                  <a:lnTo>
                    <a:pt x="4030198" y="182181"/>
                  </a:lnTo>
                  <a:lnTo>
                    <a:pt x="4056807" y="219248"/>
                  </a:lnTo>
                  <a:lnTo>
                    <a:pt x="4077253" y="258327"/>
                  </a:lnTo>
                  <a:lnTo>
                    <a:pt x="4091241" y="299060"/>
                  </a:lnTo>
                  <a:lnTo>
                    <a:pt x="4146593" y="311800"/>
                  </a:lnTo>
                  <a:lnTo>
                    <a:pt x="4198832" y="328086"/>
                  </a:lnTo>
                  <a:lnTo>
                    <a:pt x="4247755" y="347673"/>
                  </a:lnTo>
                  <a:lnTo>
                    <a:pt x="4293163" y="370312"/>
                  </a:lnTo>
                  <a:lnTo>
                    <a:pt x="4334853" y="395756"/>
                  </a:lnTo>
                  <a:lnTo>
                    <a:pt x="4372626" y="423760"/>
                  </a:lnTo>
                  <a:lnTo>
                    <a:pt x="4406280" y="454075"/>
                  </a:lnTo>
                  <a:lnTo>
                    <a:pt x="4435615" y="486455"/>
                  </a:lnTo>
                  <a:lnTo>
                    <a:pt x="4460430" y="520654"/>
                  </a:lnTo>
                  <a:lnTo>
                    <a:pt x="4480524" y="556424"/>
                  </a:lnTo>
                  <a:lnTo>
                    <a:pt x="4495696" y="593518"/>
                  </a:lnTo>
                  <a:lnTo>
                    <a:pt x="4505746" y="631690"/>
                  </a:lnTo>
                  <a:lnTo>
                    <a:pt x="4510472" y="670693"/>
                  </a:lnTo>
                  <a:lnTo>
                    <a:pt x="4509674" y="710279"/>
                  </a:lnTo>
                  <a:lnTo>
                    <a:pt x="4503152" y="750203"/>
                  </a:lnTo>
                  <a:lnTo>
                    <a:pt x="4490704" y="790216"/>
                  </a:lnTo>
                  <a:lnTo>
                    <a:pt x="4485169" y="803589"/>
                  </a:lnTo>
                  <a:lnTo>
                    <a:pt x="4478977" y="816815"/>
                  </a:lnTo>
                  <a:lnTo>
                    <a:pt x="4472135" y="829881"/>
                  </a:lnTo>
                  <a:lnTo>
                    <a:pt x="4464648" y="842776"/>
                  </a:lnTo>
                  <a:lnTo>
                    <a:pt x="4498854" y="876790"/>
                  </a:lnTo>
                  <a:lnTo>
                    <a:pt x="4528555" y="912066"/>
                  </a:lnTo>
                  <a:lnTo>
                    <a:pt x="4553785" y="948419"/>
                  </a:lnTo>
                  <a:lnTo>
                    <a:pt x="4574577" y="985668"/>
                  </a:lnTo>
                  <a:lnTo>
                    <a:pt x="4590966" y="1023628"/>
                  </a:lnTo>
                  <a:lnTo>
                    <a:pt x="4602987" y="1062117"/>
                  </a:lnTo>
                  <a:lnTo>
                    <a:pt x="4610673" y="1100951"/>
                  </a:lnTo>
                  <a:lnTo>
                    <a:pt x="4614058" y="1139948"/>
                  </a:lnTo>
                  <a:lnTo>
                    <a:pt x="4613177" y="1178925"/>
                  </a:lnTo>
                  <a:lnTo>
                    <a:pt x="4608065" y="1217698"/>
                  </a:lnTo>
                  <a:lnTo>
                    <a:pt x="4598754" y="1256085"/>
                  </a:lnTo>
                  <a:lnTo>
                    <a:pt x="4585280" y="1293903"/>
                  </a:lnTo>
                  <a:lnTo>
                    <a:pt x="4567676" y="1330968"/>
                  </a:lnTo>
                  <a:lnTo>
                    <a:pt x="4545978" y="1367097"/>
                  </a:lnTo>
                  <a:lnTo>
                    <a:pt x="4520218" y="1402108"/>
                  </a:lnTo>
                  <a:lnTo>
                    <a:pt x="4490432" y="1435817"/>
                  </a:lnTo>
                  <a:lnTo>
                    <a:pt x="4456653" y="1468041"/>
                  </a:lnTo>
                  <a:lnTo>
                    <a:pt x="4418916" y="1498598"/>
                  </a:lnTo>
                  <a:lnTo>
                    <a:pt x="4377255" y="1527304"/>
                  </a:lnTo>
                  <a:lnTo>
                    <a:pt x="4331704" y="1553977"/>
                  </a:lnTo>
                  <a:lnTo>
                    <a:pt x="4288411" y="1575584"/>
                  </a:lnTo>
                  <a:lnTo>
                    <a:pt x="4243129" y="1594841"/>
                  </a:lnTo>
                  <a:lnTo>
                    <a:pt x="4196055" y="1611688"/>
                  </a:lnTo>
                  <a:lnTo>
                    <a:pt x="4147385" y="1626068"/>
                  </a:lnTo>
                  <a:lnTo>
                    <a:pt x="4097316" y="1637923"/>
                  </a:lnTo>
                  <a:lnTo>
                    <a:pt x="4046044" y="1647194"/>
                  </a:lnTo>
                  <a:lnTo>
                    <a:pt x="3993765" y="1653825"/>
                  </a:lnTo>
                  <a:lnTo>
                    <a:pt x="3990793" y="1693200"/>
                  </a:lnTo>
                  <a:lnTo>
                    <a:pt x="3982933" y="1731557"/>
                  </a:lnTo>
                  <a:lnTo>
                    <a:pt x="3970405" y="1768745"/>
                  </a:lnTo>
                  <a:lnTo>
                    <a:pt x="3953430" y="1804611"/>
                  </a:lnTo>
                  <a:lnTo>
                    <a:pt x="3932225" y="1839004"/>
                  </a:lnTo>
                  <a:lnTo>
                    <a:pt x="3907012" y="1871772"/>
                  </a:lnTo>
                  <a:lnTo>
                    <a:pt x="3878010" y="1902765"/>
                  </a:lnTo>
                  <a:lnTo>
                    <a:pt x="3845438" y="1931829"/>
                  </a:lnTo>
                  <a:lnTo>
                    <a:pt x="3809516" y="1958815"/>
                  </a:lnTo>
                  <a:lnTo>
                    <a:pt x="3770463" y="1983569"/>
                  </a:lnTo>
                  <a:lnTo>
                    <a:pt x="3728500" y="2005942"/>
                  </a:lnTo>
                  <a:lnTo>
                    <a:pt x="3683845" y="2025780"/>
                  </a:lnTo>
                  <a:lnTo>
                    <a:pt x="3636719" y="2042933"/>
                  </a:lnTo>
                  <a:lnTo>
                    <a:pt x="3587341" y="2057249"/>
                  </a:lnTo>
                  <a:lnTo>
                    <a:pt x="3535930" y="2068577"/>
                  </a:lnTo>
                  <a:lnTo>
                    <a:pt x="3482706" y="2076764"/>
                  </a:lnTo>
                  <a:lnTo>
                    <a:pt x="3427890" y="2081660"/>
                  </a:lnTo>
                  <a:lnTo>
                    <a:pt x="3371699" y="2083113"/>
                  </a:lnTo>
                  <a:lnTo>
                    <a:pt x="3323085" y="2081494"/>
                  </a:lnTo>
                  <a:lnTo>
                    <a:pt x="3274990" y="2077215"/>
                  </a:lnTo>
                  <a:lnTo>
                    <a:pt x="3227629" y="2070320"/>
                  </a:lnTo>
                  <a:lnTo>
                    <a:pt x="3181217" y="2060853"/>
                  </a:lnTo>
                  <a:lnTo>
                    <a:pt x="3135971" y="2048859"/>
                  </a:lnTo>
                  <a:lnTo>
                    <a:pt x="3092106" y="2034380"/>
                  </a:lnTo>
                  <a:lnTo>
                    <a:pt x="3049838" y="2017462"/>
                  </a:lnTo>
                  <a:lnTo>
                    <a:pt x="3032370" y="2053268"/>
                  </a:lnTo>
                  <a:lnTo>
                    <a:pt x="3011519" y="2087565"/>
                  </a:lnTo>
                  <a:lnTo>
                    <a:pt x="2987460" y="2120287"/>
                  </a:lnTo>
                  <a:lnTo>
                    <a:pt x="2960366" y="2151368"/>
                  </a:lnTo>
                  <a:lnTo>
                    <a:pt x="2930412" y="2180743"/>
                  </a:lnTo>
                  <a:lnTo>
                    <a:pt x="2897769" y="2208347"/>
                  </a:lnTo>
                  <a:lnTo>
                    <a:pt x="2862614" y="2234114"/>
                  </a:lnTo>
                  <a:lnTo>
                    <a:pt x="2825118" y="2257979"/>
                  </a:lnTo>
                  <a:lnTo>
                    <a:pt x="2785456" y="2279877"/>
                  </a:lnTo>
                  <a:lnTo>
                    <a:pt x="2743801" y="2299742"/>
                  </a:lnTo>
                  <a:lnTo>
                    <a:pt x="2700327" y="2317508"/>
                  </a:lnTo>
                  <a:lnTo>
                    <a:pt x="2655208" y="2333110"/>
                  </a:lnTo>
                  <a:lnTo>
                    <a:pt x="2608617" y="2346484"/>
                  </a:lnTo>
                  <a:lnTo>
                    <a:pt x="2560727" y="2357563"/>
                  </a:lnTo>
                  <a:lnTo>
                    <a:pt x="2511714" y="2366281"/>
                  </a:lnTo>
                  <a:lnTo>
                    <a:pt x="2461749" y="2372575"/>
                  </a:lnTo>
                  <a:lnTo>
                    <a:pt x="2411008" y="2376377"/>
                  </a:lnTo>
                  <a:lnTo>
                    <a:pt x="2359663" y="2377624"/>
                  </a:lnTo>
                  <a:lnTo>
                    <a:pt x="2307888" y="2376249"/>
                  </a:lnTo>
                  <a:lnTo>
                    <a:pt x="2255857" y="2372186"/>
                  </a:lnTo>
                  <a:lnTo>
                    <a:pt x="2203744" y="2365372"/>
                  </a:lnTo>
                  <a:lnTo>
                    <a:pt x="2151722" y="2355739"/>
                  </a:lnTo>
                  <a:lnTo>
                    <a:pt x="2099369" y="2343018"/>
                  </a:lnTo>
                  <a:lnTo>
                    <a:pt x="2048818" y="2327591"/>
                  </a:lnTo>
                  <a:lnTo>
                    <a:pt x="2000261" y="2309558"/>
                  </a:lnTo>
                  <a:lnTo>
                    <a:pt x="1953892" y="2289020"/>
                  </a:lnTo>
                  <a:lnTo>
                    <a:pt x="1909904" y="2266078"/>
                  </a:lnTo>
                  <a:lnTo>
                    <a:pt x="1868492" y="2240833"/>
                  </a:lnTo>
                  <a:lnTo>
                    <a:pt x="1829847" y="2213386"/>
                  </a:lnTo>
                  <a:lnTo>
                    <a:pt x="1794165" y="2183837"/>
                  </a:lnTo>
                  <a:lnTo>
                    <a:pt x="1761638" y="2152289"/>
                  </a:lnTo>
                  <a:lnTo>
                    <a:pt x="1716164" y="2170208"/>
                  </a:lnTo>
                  <a:lnTo>
                    <a:pt x="1669792" y="2185898"/>
                  </a:lnTo>
                  <a:lnTo>
                    <a:pt x="1622654" y="2199381"/>
                  </a:lnTo>
                  <a:lnTo>
                    <a:pt x="1574882" y="2210682"/>
                  </a:lnTo>
                  <a:lnTo>
                    <a:pt x="1526608" y="2219823"/>
                  </a:lnTo>
                  <a:lnTo>
                    <a:pt x="1477965" y="2226827"/>
                  </a:lnTo>
                  <a:lnTo>
                    <a:pt x="1429086" y="2231718"/>
                  </a:lnTo>
                  <a:lnTo>
                    <a:pt x="1380103" y="2234519"/>
                  </a:lnTo>
                  <a:lnTo>
                    <a:pt x="1331147" y="2235253"/>
                  </a:lnTo>
                  <a:lnTo>
                    <a:pt x="1282353" y="2233943"/>
                  </a:lnTo>
                  <a:lnTo>
                    <a:pt x="1233851" y="2230613"/>
                  </a:lnTo>
                  <a:lnTo>
                    <a:pt x="1185774" y="2225286"/>
                  </a:lnTo>
                  <a:lnTo>
                    <a:pt x="1138255" y="2217985"/>
                  </a:lnTo>
                  <a:lnTo>
                    <a:pt x="1091426" y="2208734"/>
                  </a:lnTo>
                  <a:lnTo>
                    <a:pt x="1045420" y="2197554"/>
                  </a:lnTo>
                  <a:lnTo>
                    <a:pt x="1000368" y="2184471"/>
                  </a:lnTo>
                  <a:lnTo>
                    <a:pt x="956404" y="2169506"/>
                  </a:lnTo>
                  <a:lnTo>
                    <a:pt x="913659" y="2152684"/>
                  </a:lnTo>
                  <a:lnTo>
                    <a:pt x="872266" y="2134027"/>
                  </a:lnTo>
                  <a:lnTo>
                    <a:pt x="832358" y="2113559"/>
                  </a:lnTo>
                  <a:lnTo>
                    <a:pt x="794066" y="2091303"/>
                  </a:lnTo>
                  <a:lnTo>
                    <a:pt x="757524" y="2067281"/>
                  </a:lnTo>
                  <a:lnTo>
                    <a:pt x="722863" y="2041518"/>
                  </a:lnTo>
                  <a:lnTo>
                    <a:pt x="690216" y="2014037"/>
                  </a:lnTo>
                  <a:lnTo>
                    <a:pt x="659715" y="1984860"/>
                  </a:lnTo>
                  <a:lnTo>
                    <a:pt x="631493" y="1954012"/>
                  </a:lnTo>
                  <a:lnTo>
                    <a:pt x="628540" y="1950552"/>
                  </a:lnTo>
                  <a:lnTo>
                    <a:pt x="625638" y="1947070"/>
                  </a:lnTo>
                  <a:lnTo>
                    <a:pt x="622788" y="1943568"/>
                  </a:lnTo>
                  <a:lnTo>
                    <a:pt x="568550" y="1945818"/>
                  </a:lnTo>
                  <a:lnTo>
                    <a:pt x="515435" y="1943729"/>
                  </a:lnTo>
                  <a:lnTo>
                    <a:pt x="463831" y="1937516"/>
                  </a:lnTo>
                  <a:lnTo>
                    <a:pt x="414124" y="1927392"/>
                  </a:lnTo>
                  <a:lnTo>
                    <a:pt x="366702" y="1913572"/>
                  </a:lnTo>
                  <a:lnTo>
                    <a:pt x="321952" y="1896270"/>
                  </a:lnTo>
                  <a:lnTo>
                    <a:pt x="280261" y="1875699"/>
                  </a:lnTo>
                  <a:lnTo>
                    <a:pt x="242017" y="1852074"/>
                  </a:lnTo>
                  <a:lnTo>
                    <a:pt x="207607" y="1825609"/>
                  </a:lnTo>
                  <a:lnTo>
                    <a:pt x="177418" y="1796518"/>
                  </a:lnTo>
                  <a:lnTo>
                    <a:pt x="151838" y="1765016"/>
                  </a:lnTo>
                  <a:lnTo>
                    <a:pt x="131254" y="1731316"/>
                  </a:lnTo>
                  <a:lnTo>
                    <a:pt x="116052" y="1695633"/>
                  </a:lnTo>
                  <a:lnTo>
                    <a:pt x="106622" y="1658180"/>
                  </a:lnTo>
                  <a:lnTo>
                    <a:pt x="103647" y="1610699"/>
                  </a:lnTo>
                  <a:lnTo>
                    <a:pt x="110461" y="1563908"/>
                  </a:lnTo>
                  <a:lnTo>
                    <a:pt x="126735" y="1518514"/>
                  </a:lnTo>
                  <a:lnTo>
                    <a:pt x="152136" y="1475220"/>
                  </a:lnTo>
                  <a:lnTo>
                    <a:pt x="186333" y="1434733"/>
                  </a:lnTo>
                  <a:lnTo>
                    <a:pt x="228994" y="1397758"/>
                  </a:lnTo>
                  <a:lnTo>
                    <a:pt x="180646" y="1374828"/>
                  </a:lnTo>
                  <a:lnTo>
                    <a:pt x="137662" y="1348445"/>
                  </a:lnTo>
                  <a:lnTo>
                    <a:pt x="100197" y="1319029"/>
                  </a:lnTo>
                  <a:lnTo>
                    <a:pt x="68406" y="1286999"/>
                  </a:lnTo>
                  <a:lnTo>
                    <a:pt x="42445" y="1252773"/>
                  </a:lnTo>
                  <a:lnTo>
                    <a:pt x="22468" y="1216773"/>
                  </a:lnTo>
                  <a:lnTo>
                    <a:pt x="8631" y="1179416"/>
                  </a:lnTo>
                  <a:lnTo>
                    <a:pt x="1090" y="1141122"/>
                  </a:lnTo>
                  <a:lnTo>
                    <a:pt x="0" y="1102311"/>
                  </a:lnTo>
                  <a:lnTo>
                    <a:pt x="5515" y="1063402"/>
                  </a:lnTo>
                  <a:lnTo>
                    <a:pt x="17792" y="1024814"/>
                  </a:lnTo>
                  <a:lnTo>
                    <a:pt x="36986" y="986966"/>
                  </a:lnTo>
                  <a:lnTo>
                    <a:pt x="63251" y="950279"/>
                  </a:lnTo>
                  <a:lnTo>
                    <a:pt x="93797" y="918023"/>
                  </a:lnTo>
                  <a:lnTo>
                    <a:pt x="129146" y="888840"/>
                  </a:lnTo>
                  <a:lnTo>
                    <a:pt x="168826" y="862941"/>
                  </a:lnTo>
                  <a:lnTo>
                    <a:pt x="212366" y="840543"/>
                  </a:lnTo>
                  <a:lnTo>
                    <a:pt x="259294" y="821858"/>
                  </a:lnTo>
                  <a:lnTo>
                    <a:pt x="309138" y="807102"/>
                  </a:lnTo>
                  <a:lnTo>
                    <a:pt x="361426" y="796487"/>
                  </a:lnTo>
                  <a:lnTo>
                    <a:pt x="415687" y="790230"/>
                  </a:lnTo>
                  <a:lnTo>
                    <a:pt x="419575" y="782831"/>
                  </a:lnTo>
                  <a:close/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0" name="object 4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483536" y="3909118"/>
              <a:ext cx="141552" cy="141552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3812707" y="1347951"/>
              <a:ext cx="4398645" cy="2550160"/>
            </a:xfrm>
            <a:custGeom>
              <a:rect l="l" t="t" r="r" b="b"/>
              <a:pathLst>
                <a:path w="4398645" h="2550160">
                  <a:moveTo>
                    <a:pt x="264054" y="2417640"/>
                  </a:moveTo>
                  <a:lnTo>
                    <a:pt x="257323" y="2459371"/>
                  </a:lnTo>
                  <a:lnTo>
                    <a:pt x="238580" y="2495614"/>
                  </a:lnTo>
                  <a:lnTo>
                    <a:pt x="210000" y="2524194"/>
                  </a:lnTo>
                  <a:lnTo>
                    <a:pt x="173757" y="2542937"/>
                  </a:lnTo>
                  <a:lnTo>
                    <a:pt x="132027" y="2549668"/>
                  </a:lnTo>
                  <a:lnTo>
                    <a:pt x="90296" y="2542937"/>
                  </a:lnTo>
                  <a:lnTo>
                    <a:pt x="54053" y="2524194"/>
                  </a:lnTo>
                  <a:lnTo>
                    <a:pt x="25473" y="2495614"/>
                  </a:lnTo>
                  <a:lnTo>
                    <a:pt x="6730" y="2459372"/>
                  </a:lnTo>
                  <a:lnTo>
                    <a:pt x="0" y="2417641"/>
                  </a:lnTo>
                  <a:lnTo>
                    <a:pt x="6730" y="2375910"/>
                  </a:lnTo>
                  <a:lnTo>
                    <a:pt x="25473" y="2339667"/>
                  </a:lnTo>
                  <a:lnTo>
                    <a:pt x="54053" y="2311087"/>
                  </a:lnTo>
                  <a:lnTo>
                    <a:pt x="90296" y="2292344"/>
                  </a:lnTo>
                  <a:lnTo>
                    <a:pt x="132026" y="2285614"/>
                  </a:lnTo>
                  <a:lnTo>
                    <a:pt x="173757" y="2292344"/>
                  </a:lnTo>
                  <a:lnTo>
                    <a:pt x="210000" y="2311087"/>
                  </a:lnTo>
                  <a:lnTo>
                    <a:pt x="238580" y="2339667"/>
                  </a:lnTo>
                  <a:lnTo>
                    <a:pt x="257323" y="2375910"/>
                  </a:lnTo>
                  <a:lnTo>
                    <a:pt x="264054" y="2417640"/>
                  </a:lnTo>
                  <a:close/>
                </a:path>
                <a:path w="4398645" h="2550160">
                  <a:moveTo>
                    <a:pt x="836229" y="2139810"/>
                  </a:moveTo>
                  <a:lnTo>
                    <a:pt x="830998" y="2185219"/>
                  </a:lnTo>
                  <a:lnTo>
                    <a:pt x="816100" y="2226904"/>
                  </a:lnTo>
                  <a:lnTo>
                    <a:pt x="792721" y="2263675"/>
                  </a:lnTo>
                  <a:lnTo>
                    <a:pt x="762052" y="2294344"/>
                  </a:lnTo>
                  <a:lnTo>
                    <a:pt x="725281" y="2317722"/>
                  </a:lnTo>
                  <a:lnTo>
                    <a:pt x="683597" y="2332621"/>
                  </a:lnTo>
                  <a:lnTo>
                    <a:pt x="638188" y="2337851"/>
                  </a:lnTo>
                  <a:lnTo>
                    <a:pt x="592779" y="2332621"/>
                  </a:lnTo>
                  <a:lnTo>
                    <a:pt x="551095" y="2317722"/>
                  </a:lnTo>
                  <a:lnTo>
                    <a:pt x="514324" y="2294344"/>
                  </a:lnTo>
                  <a:lnTo>
                    <a:pt x="483655" y="2263675"/>
                  </a:lnTo>
                  <a:lnTo>
                    <a:pt x="460276" y="2226904"/>
                  </a:lnTo>
                  <a:lnTo>
                    <a:pt x="445378" y="2185219"/>
                  </a:lnTo>
                  <a:lnTo>
                    <a:pt x="440147" y="2139810"/>
                  </a:lnTo>
                  <a:lnTo>
                    <a:pt x="445377" y="2094402"/>
                  </a:lnTo>
                  <a:lnTo>
                    <a:pt x="460276" y="2052717"/>
                  </a:lnTo>
                  <a:lnTo>
                    <a:pt x="483654" y="2015946"/>
                  </a:lnTo>
                  <a:lnTo>
                    <a:pt x="514323" y="1985277"/>
                  </a:lnTo>
                  <a:lnTo>
                    <a:pt x="551094" y="1961899"/>
                  </a:lnTo>
                  <a:lnTo>
                    <a:pt x="592779" y="1947000"/>
                  </a:lnTo>
                  <a:lnTo>
                    <a:pt x="638188" y="1941769"/>
                  </a:lnTo>
                  <a:lnTo>
                    <a:pt x="683597" y="1947000"/>
                  </a:lnTo>
                  <a:lnTo>
                    <a:pt x="725281" y="1961899"/>
                  </a:lnTo>
                  <a:lnTo>
                    <a:pt x="762052" y="1985277"/>
                  </a:lnTo>
                  <a:lnTo>
                    <a:pt x="792721" y="2015946"/>
                  </a:lnTo>
                  <a:lnTo>
                    <a:pt x="816099" y="2052717"/>
                  </a:lnTo>
                  <a:lnTo>
                    <a:pt x="830998" y="2094401"/>
                  </a:lnTo>
                  <a:lnTo>
                    <a:pt x="836229" y="2139810"/>
                  </a:lnTo>
                  <a:close/>
                </a:path>
                <a:path w="4398645" h="2550160">
                  <a:moveTo>
                    <a:pt x="4390438" y="169739"/>
                  </a:moveTo>
                  <a:lnTo>
                    <a:pt x="4394269" y="187000"/>
                  </a:lnTo>
                  <a:lnTo>
                    <a:pt x="4396907" y="204359"/>
                  </a:lnTo>
                  <a:lnTo>
                    <a:pt x="4398349" y="221788"/>
                  </a:lnTo>
                  <a:lnTo>
                    <a:pt x="4398593" y="239255"/>
                  </a:lnTo>
                </a:path>
                <a:path w="4398645" h="2550160">
                  <a:moveTo>
                    <a:pt x="3404089" y="88653"/>
                  </a:moveTo>
                  <a:lnTo>
                    <a:pt x="3420392" y="65029"/>
                  </a:lnTo>
                  <a:lnTo>
                    <a:pt x="3439065" y="42320"/>
                  </a:lnTo>
                  <a:lnTo>
                    <a:pt x="3460031" y="20615"/>
                  </a:lnTo>
                  <a:lnTo>
                    <a:pt x="3483211" y="0"/>
                  </a:lnTo>
                </a:path>
                <a:path w="4398645" h="2550160">
                  <a:moveTo>
                    <a:pt x="2664059" y="130902"/>
                  </a:moveTo>
                  <a:lnTo>
                    <a:pt x="2671087" y="111187"/>
                  </a:lnTo>
                  <a:lnTo>
                    <a:pt x="2679834" y="91836"/>
                  </a:lnTo>
                  <a:lnTo>
                    <a:pt x="2690275" y="72903"/>
                  </a:lnTo>
                  <a:lnTo>
                    <a:pt x="2702381" y="54445"/>
                  </a:lnTo>
                </a:path>
                <a:path w="4398645" h="2550160">
                  <a:moveTo>
                    <a:pt x="1795590" y="156867"/>
                  </a:moveTo>
                  <a:lnTo>
                    <a:pt x="1832616" y="173169"/>
                  </a:lnTo>
                  <a:lnTo>
                    <a:pt x="1868134" y="191000"/>
                  </a:lnTo>
                  <a:lnTo>
                    <a:pt x="1902046" y="210308"/>
                  </a:lnTo>
                  <a:lnTo>
                    <a:pt x="1934258" y="231043"/>
                  </a:lnTo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4146435" y="1623552"/>
            <a:ext cx="429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身高</a:t>
            </a:r>
            <a:r>
              <a:rPr sz="2400" b="1" spc="-1125">
                <a:solidFill>
                  <a:srgbClr val="003300"/>
                </a:solidFill>
                <a:latin typeface="Microsoft JhengHei"/>
                <a:cs typeface="Microsoft JhengHei"/>
              </a:rPr>
              <a:t>和尿体液重稀下释降、，夜头尿发频变繁白、和脱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3340053" y="1976437"/>
            <a:ext cx="5393055" cy="3583304"/>
            <a:chOff x="3340053" y="1976437"/>
            <a:chExt cx="5393055" cy="3583304"/>
          </a:xfrm>
        </p:grpSpPr>
        <p:sp>
          <p:nvSpPr>
            <p:cNvPr id="44" name="object 44"/>
            <p:cNvSpPr/>
            <p:nvPr/>
          </p:nvSpPr>
          <p:spPr>
            <a:xfrm>
              <a:off x="4648200" y="3349625"/>
              <a:ext cx="3961129" cy="612775"/>
            </a:xfrm>
            <a:custGeom>
              <a:rect l="l" t="t" r="r" b="b"/>
              <a:pathLst>
                <a:path w="3961129" h="612775">
                  <a:moveTo>
                    <a:pt x="0" y="612775"/>
                  </a:moveTo>
                  <a:lnTo>
                    <a:pt x="3960811" y="612775"/>
                  </a:lnTo>
                  <a:lnTo>
                    <a:pt x="3960811" y="0"/>
                  </a:lnTo>
                  <a:lnTo>
                    <a:pt x="0" y="0"/>
                  </a:lnTo>
                  <a:lnTo>
                    <a:pt x="0" y="612775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3344815" y="2362200"/>
              <a:ext cx="5264785" cy="2705100"/>
            </a:xfrm>
            <a:custGeom>
              <a:rect l="l" t="t" r="r" b="b"/>
              <a:pathLst>
                <a:path w="5264784" h="2705100">
                  <a:moveTo>
                    <a:pt x="1303384" y="0"/>
                  </a:moveTo>
                  <a:lnTo>
                    <a:pt x="5264196" y="0"/>
                  </a:lnTo>
                  <a:lnTo>
                    <a:pt x="5264196" y="1600200"/>
                  </a:lnTo>
                  <a:lnTo>
                    <a:pt x="1303384" y="1600200"/>
                  </a:lnTo>
                  <a:lnTo>
                    <a:pt x="1303384" y="0"/>
                  </a:lnTo>
                  <a:close/>
                </a:path>
                <a:path w="5264784" h="2705100">
                  <a:moveTo>
                    <a:pt x="1227099" y="114318"/>
                  </a:moveTo>
                  <a:lnTo>
                    <a:pt x="0" y="2705074"/>
                  </a:lnTo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6" name="object 46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267200" y="1981200"/>
              <a:ext cx="4460875" cy="1368425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3347992" y="1981200"/>
              <a:ext cx="5380355" cy="3573779"/>
            </a:xfrm>
            <a:custGeom>
              <a:rect l="l" t="t" r="r" b="b"/>
              <a:pathLst>
                <a:path w="5380355" h="3573779">
                  <a:moveTo>
                    <a:pt x="919207" y="0"/>
                  </a:moveTo>
                  <a:lnTo>
                    <a:pt x="5380082" y="0"/>
                  </a:lnTo>
                  <a:lnTo>
                    <a:pt x="5380082" y="1368425"/>
                  </a:lnTo>
                  <a:lnTo>
                    <a:pt x="919207" y="1368425"/>
                  </a:lnTo>
                  <a:lnTo>
                    <a:pt x="919207" y="0"/>
                  </a:lnTo>
                  <a:close/>
                </a:path>
                <a:path w="5380355" h="3573779">
                  <a:moveTo>
                    <a:pt x="843015" y="114290"/>
                  </a:moveTo>
                  <a:lnTo>
                    <a:pt x="0" y="3573491"/>
                  </a:lnTo>
                </a:path>
              </a:pathLst>
            </a:custGeom>
            <a:ln w="9525">
              <a:solidFill>
                <a:srgbClr val="66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4121035" y="2025888"/>
            <a:ext cx="45434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b="1" spc="-1510">
                <a:solidFill>
                  <a:srgbClr val="003300"/>
                </a:solidFill>
                <a:latin typeface="Microsoft JhengHei"/>
                <a:cs typeface="Microsoft JhengHei"/>
              </a:rPr>
              <a:t>发免，疫桶皮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肾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系状肤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视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排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统胸出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出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功、现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下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代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能胸皱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降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谢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下式纹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废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降呼和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听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物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，吸老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能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防减化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障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御弱，</a:t>
            </a:r>
            <a:r>
              <a:rPr sz="3600" b="1" spc="-14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碍</a:t>
            </a:r>
            <a:r>
              <a:rPr sz="2400" b="1" spc="-2075">
                <a:solidFill>
                  <a:srgbClr val="003300"/>
                </a:solidFill>
                <a:latin typeface="Microsoft JhengHei"/>
                <a:cs typeface="Microsoft JhengHei"/>
              </a:rPr>
              <a:t>功、鼻</a:t>
            </a:r>
            <a:r>
              <a:rPr sz="3600" b="1" spc="-14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2400" b="1" spc="-819">
                <a:solidFill>
                  <a:srgbClr val="003300"/>
                </a:solidFill>
                <a:latin typeface="Microsoft JhengHei"/>
                <a:cs typeface="Microsoft JhengHei"/>
              </a:rPr>
              <a:t>能毛低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121035" y="2389504"/>
            <a:ext cx="45434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1245" baseline="-6944">
                <a:solidFill>
                  <a:srgbClr val="003300"/>
                </a:solidFill>
                <a:latin typeface="Microsoft JhengHei"/>
                <a:cs typeface="Microsoft JhengHei"/>
              </a:rPr>
              <a:t>出</a:t>
            </a:r>
            <a:r>
              <a:rPr sz="2400" b="1" spc="-1575">
                <a:solidFill>
                  <a:srgbClr val="003300"/>
                </a:solidFill>
                <a:latin typeface="Microsoft JhengHei"/>
                <a:cs typeface="Microsoft JhengHei"/>
              </a:rPr>
              <a:t>下</a:t>
            </a:r>
            <a:r>
              <a:rPr sz="3600" b="1" spc="-1245" baseline="-6944">
                <a:solidFill>
                  <a:srgbClr val="003300"/>
                </a:solidFill>
                <a:latin typeface="Microsoft JhengHei"/>
                <a:cs typeface="Microsoft JhengHei"/>
              </a:rPr>
              <a:t>现</a:t>
            </a:r>
            <a:r>
              <a:rPr sz="2400" b="1" spc="-2100">
                <a:solidFill>
                  <a:srgbClr val="003300"/>
                </a:solidFill>
                <a:latin typeface="Microsoft JhengHei"/>
                <a:cs typeface="Microsoft JhengHei"/>
              </a:rPr>
              <a:t>，肋</a:t>
            </a:r>
            <a:r>
              <a:rPr sz="3600" b="1" spc="-3262" baseline="-2314">
                <a:solidFill>
                  <a:srgbClr val="003300"/>
                </a:solidFill>
                <a:latin typeface="Microsoft JhengHei"/>
                <a:cs typeface="Microsoft JhengHei"/>
              </a:rPr>
              <a:t>脑</a:t>
            </a:r>
            <a:r>
              <a:rPr sz="3600" b="1" spc="-2745" baseline="-6944">
                <a:solidFill>
                  <a:srgbClr val="003300"/>
                </a:solidFill>
                <a:latin typeface="Microsoft JhengHei"/>
                <a:cs typeface="Microsoft JhengHei"/>
              </a:rPr>
              <a:t>白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2400" b="1" spc="-2100">
                <a:solidFill>
                  <a:srgbClr val="003300"/>
                </a:solidFill>
                <a:latin typeface="Microsoft JhengHei"/>
                <a:cs typeface="Microsoft JhengHei"/>
              </a:rPr>
              <a:t>免间</a:t>
            </a:r>
            <a:r>
              <a:rPr sz="3600" b="1" spc="-3262" baseline="-2314">
                <a:solidFill>
                  <a:srgbClr val="003300"/>
                </a:solidFill>
                <a:latin typeface="Microsoft JhengHei"/>
                <a:cs typeface="Microsoft JhengHei"/>
              </a:rPr>
              <a:t>体</a:t>
            </a:r>
            <a:r>
              <a:rPr sz="3600" b="1" spc="-3367" baseline="-6944">
                <a:solidFill>
                  <a:srgbClr val="003300"/>
                </a:solidFill>
                <a:latin typeface="Microsoft JhengHei"/>
                <a:cs typeface="Microsoft JhengHei"/>
              </a:rPr>
              <a:t>色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嗅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退</a:t>
            </a:r>
            <a:r>
              <a:rPr sz="2400" b="1" spc="-2100">
                <a:solidFill>
                  <a:srgbClr val="003300"/>
                </a:solidFill>
                <a:latin typeface="Microsoft JhengHei"/>
                <a:cs typeface="Microsoft JhengHei"/>
              </a:rPr>
              <a:t>疫肌</a:t>
            </a:r>
            <a:r>
              <a:rPr sz="3600" b="1" spc="-3262" baseline="-2314">
                <a:solidFill>
                  <a:srgbClr val="003300"/>
                </a:solidFill>
                <a:latin typeface="Microsoft JhengHei"/>
                <a:cs typeface="Microsoft JhengHei"/>
              </a:rPr>
              <a:t>积</a:t>
            </a:r>
            <a:r>
              <a:rPr sz="3600" b="1" spc="-3367" baseline="-6944">
                <a:solidFill>
                  <a:srgbClr val="003300"/>
                </a:solidFill>
                <a:latin typeface="Microsoft JhengHei"/>
                <a:cs typeface="Microsoft JhengHei"/>
              </a:rPr>
              <a:t>化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觉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2400" b="1" spc="-2100">
                <a:solidFill>
                  <a:srgbClr val="003300"/>
                </a:solidFill>
                <a:latin typeface="Microsoft JhengHei"/>
                <a:cs typeface="Microsoft JhengHei"/>
              </a:rPr>
              <a:t>监和</a:t>
            </a:r>
            <a:r>
              <a:rPr sz="3600" b="1" spc="-3262" baseline="-2314">
                <a:solidFill>
                  <a:srgbClr val="003300"/>
                </a:solidFill>
                <a:latin typeface="Microsoft JhengHei"/>
                <a:cs typeface="Microsoft JhengHei"/>
              </a:rPr>
              <a:t>变</a:t>
            </a:r>
            <a:r>
              <a:rPr sz="3600" b="1" spc="-3367" baseline="-6944">
                <a:solidFill>
                  <a:srgbClr val="003300"/>
                </a:solidFill>
                <a:latin typeface="Microsoft JhengHei"/>
                <a:cs typeface="Microsoft JhengHei"/>
              </a:rPr>
              <a:t>。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尿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护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小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退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路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系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感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统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萎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味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染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失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缩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觉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的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调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3600" b="1" spc="-29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敏</a:t>
            </a:r>
            <a:r>
              <a:rPr sz="3600" b="1" spc="-2107" baseline="6944">
                <a:solidFill>
                  <a:srgbClr val="003300"/>
                </a:solidFill>
                <a:latin typeface="Microsoft JhengHei"/>
                <a:cs typeface="Microsoft JhengHei"/>
              </a:rPr>
              <a:t>发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3029" baseline="-2314">
                <a:solidFill>
                  <a:srgbClr val="003300"/>
                </a:solidFill>
                <a:latin typeface="Microsoft JhengHei"/>
                <a:cs typeface="Microsoft JhengHei"/>
              </a:rPr>
              <a:t>脑</a:t>
            </a:r>
            <a:r>
              <a:rPr sz="3600" b="1" spc="-1477" baseline="10416">
                <a:solidFill>
                  <a:srgbClr val="003300"/>
                </a:solidFill>
                <a:latin typeface="Microsoft JhengHei"/>
                <a:cs typeface="Microsoft JhengHei"/>
              </a:rPr>
              <a:t>感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自</a:t>
            </a:r>
            <a:r>
              <a:rPr sz="3600" b="1" spc="-900" baseline="-2314">
                <a:solidFill>
                  <a:srgbClr val="003300"/>
                </a:solidFill>
                <a:latin typeface="Microsoft JhengHei"/>
                <a:cs typeface="Microsoft JhengHei"/>
              </a:rPr>
              <a:t>内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我</a:t>
            </a:r>
            <a:r>
              <a:rPr sz="3600" b="1" spc="-900" baseline="-2314">
                <a:solidFill>
                  <a:srgbClr val="003300"/>
                </a:solidFill>
                <a:latin typeface="Microsoft JhengHei"/>
                <a:cs typeface="Microsoft JhengHei"/>
              </a:rPr>
              <a:t>神</a:t>
            </a:r>
            <a:r>
              <a:rPr sz="2400" b="1" spc="-50">
                <a:solidFill>
                  <a:srgbClr val="003300"/>
                </a:solidFill>
                <a:latin typeface="Microsoft JhengHei"/>
                <a:cs typeface="Microsoft JhengHei"/>
              </a:rPr>
              <a:t>识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0" name="object 50"/>
          <p:cNvGrpSpPr/>
          <p:nvPr/>
        </p:nvGrpSpPr>
        <p:grpSpPr>
          <a:xfrm>
            <a:off x="3367006" y="2814637"/>
            <a:ext cx="5248910" cy="3427729"/>
            <a:chOff x="3367006" y="2814637"/>
            <a:chExt cx="5248910" cy="3427729"/>
          </a:xfrm>
        </p:grpSpPr>
        <p:pic>
          <p:nvPicPr>
            <p:cNvPr id="51" name="object 5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724400" y="2819400"/>
              <a:ext cx="3886200" cy="1296988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3371769" y="2819400"/>
              <a:ext cx="5239385" cy="3418204"/>
            </a:xfrm>
            <a:custGeom>
              <a:rect l="l" t="t" r="r" b="b"/>
              <a:pathLst>
                <a:path w="5239384" h="3418204">
                  <a:moveTo>
                    <a:pt x="1352630" y="0"/>
                  </a:moveTo>
                  <a:lnTo>
                    <a:pt x="5238830" y="0"/>
                  </a:lnTo>
                  <a:lnTo>
                    <a:pt x="5238830" y="1296988"/>
                  </a:lnTo>
                  <a:lnTo>
                    <a:pt x="1352630" y="1296988"/>
                  </a:lnTo>
                  <a:lnTo>
                    <a:pt x="1352630" y="0"/>
                  </a:lnTo>
                  <a:close/>
                </a:path>
                <a:path w="5239384" h="3418204">
                  <a:moveTo>
                    <a:pt x="1276344" y="114329"/>
                  </a:moveTo>
                  <a:lnTo>
                    <a:pt x="0" y="3417861"/>
                  </a:lnTo>
                </a:path>
              </a:pathLst>
            </a:custGeom>
            <a:ln w="9525">
              <a:solidFill>
                <a:srgbClr val="66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4320540" y="2770504"/>
            <a:ext cx="419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1350" baseline="2314">
                <a:solidFill>
                  <a:srgbClr val="003300"/>
                </a:solidFill>
                <a:latin typeface="Microsoft JhengHei"/>
                <a:cs typeface="Microsoft JhengHei"/>
              </a:rPr>
              <a:t>别能</a:t>
            </a:r>
            <a:r>
              <a:rPr sz="3600" b="1" spc="-3600" baseline="6944">
                <a:solidFill>
                  <a:srgbClr val="003300"/>
                </a:solidFill>
                <a:latin typeface="Microsoft JhengHei"/>
                <a:cs typeface="Microsoft JhengHei"/>
              </a:rPr>
              <a:t>功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经</a:t>
            </a:r>
            <a:r>
              <a:rPr sz="3600" b="1" spc="-33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骨</a:t>
            </a:r>
            <a:r>
              <a:rPr sz="3600" b="1" spc="-2107" baseline="9259">
                <a:solidFill>
                  <a:srgbClr val="003300"/>
                </a:solidFill>
                <a:latin typeface="Microsoft JhengHei"/>
                <a:cs typeface="Microsoft JhengHei"/>
              </a:rPr>
              <a:t>生</a:t>
            </a:r>
            <a:r>
              <a:rPr sz="3600" b="1" spc="-2700" baseline="2314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2400" b="1" spc="-2400">
                <a:solidFill>
                  <a:srgbClr val="003300"/>
                </a:solidFill>
                <a:latin typeface="Microsoft JhengHei"/>
                <a:cs typeface="Microsoft JhengHei"/>
              </a:rPr>
              <a:t>传</a:t>
            </a:r>
            <a:r>
              <a:rPr sz="3600" b="1" spc="-3029" baseline="6944">
                <a:solidFill>
                  <a:srgbClr val="003300"/>
                </a:solidFill>
                <a:latin typeface="Microsoft JhengHei"/>
                <a:cs typeface="Microsoft JhengHei"/>
              </a:rPr>
              <a:t>能</a:t>
            </a:r>
            <a:r>
              <a:rPr sz="3600" b="1" spc="-29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性</a:t>
            </a:r>
            <a:r>
              <a:rPr sz="3600" b="1" spc="-3195" baseline="9259">
                <a:solidFill>
                  <a:srgbClr val="003300"/>
                </a:solidFill>
                <a:latin typeface="Microsoft JhengHei"/>
                <a:cs typeface="Microsoft JhengHei"/>
              </a:rPr>
              <a:t>率</a:t>
            </a:r>
            <a:r>
              <a:rPr sz="3600" b="1" spc="-2512" baseline="-15046">
                <a:solidFill>
                  <a:srgbClr val="003300"/>
                </a:solidFill>
                <a:latin typeface="Microsoft JhengHei"/>
                <a:cs typeface="Microsoft JhengHei"/>
              </a:rPr>
              <a:t>退</a:t>
            </a:r>
            <a:r>
              <a:rPr sz="3600" b="1" spc="-2700" baseline="2314">
                <a:solidFill>
                  <a:srgbClr val="003300"/>
                </a:solidFill>
                <a:latin typeface="Microsoft JhengHei"/>
                <a:cs typeface="Microsoft JhengHei"/>
              </a:rPr>
              <a:t>异</a:t>
            </a:r>
            <a:r>
              <a:rPr sz="2400" b="1" spc="-2400">
                <a:solidFill>
                  <a:srgbClr val="003300"/>
                </a:solidFill>
                <a:latin typeface="Microsoft JhengHei"/>
                <a:cs typeface="Microsoft JhengHei"/>
              </a:rPr>
              <a:t>递</a:t>
            </a:r>
            <a:r>
              <a:rPr sz="3600" b="1" spc="-2700" baseline="6944">
                <a:solidFill>
                  <a:srgbClr val="003300"/>
                </a:solidFill>
                <a:latin typeface="Microsoft JhengHei"/>
                <a:cs typeface="Microsoft JhengHei"/>
              </a:rPr>
              <a:t>降</a:t>
            </a:r>
            <a:r>
              <a:rPr sz="3600" b="1" spc="-33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大</a:t>
            </a:r>
            <a:r>
              <a:rPr sz="3600" b="1" spc="-3195" baseline="9259">
                <a:solidFill>
                  <a:srgbClr val="003300"/>
                </a:solidFill>
                <a:latin typeface="Microsoft JhengHei"/>
                <a:cs typeface="Microsoft JhengHei"/>
              </a:rPr>
              <a:t>增</a:t>
            </a:r>
            <a:r>
              <a:rPr sz="3600" b="1" spc="-2512" baseline="-15046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2700" baseline="2314">
                <a:solidFill>
                  <a:srgbClr val="003300"/>
                </a:solidFill>
                <a:latin typeface="Microsoft JhengHei"/>
                <a:cs typeface="Microsoft JhengHei"/>
              </a:rPr>
              <a:t>常</a:t>
            </a:r>
            <a:r>
              <a:rPr sz="2400" b="1" spc="-2400">
                <a:solidFill>
                  <a:srgbClr val="003300"/>
                </a:solidFill>
                <a:latin typeface="Microsoft JhengHei"/>
                <a:cs typeface="Microsoft JhengHei"/>
              </a:rPr>
              <a:t>物</a:t>
            </a:r>
            <a:r>
              <a:rPr sz="3600" b="1" spc="-2700" baseline="6944">
                <a:solidFill>
                  <a:srgbClr val="003300"/>
                </a:solidFill>
                <a:latin typeface="Microsoft JhengHei"/>
                <a:cs typeface="Microsoft JhengHei"/>
              </a:rPr>
              <a:t>低</a:t>
            </a:r>
            <a:r>
              <a:rPr sz="3600" b="1" spc="-33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小</a:t>
            </a:r>
            <a:r>
              <a:rPr sz="3600" b="1" spc="-2107" baseline="9259">
                <a:solidFill>
                  <a:srgbClr val="003300"/>
                </a:solidFill>
                <a:latin typeface="Microsoft JhengHei"/>
                <a:cs typeface="Microsoft JhengHei"/>
              </a:rPr>
              <a:t>加</a:t>
            </a:r>
            <a:r>
              <a:rPr sz="3600" b="1" spc="-2700" baseline="2314">
                <a:solidFill>
                  <a:srgbClr val="003300"/>
                </a:solidFill>
                <a:latin typeface="Microsoft JhengHei"/>
                <a:cs typeface="Microsoft JhengHei"/>
              </a:rPr>
              <a:t>。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质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皮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少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肤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感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神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觉</a:t>
            </a:r>
            <a:r>
              <a:rPr sz="2400" b="1" spc="-2020">
                <a:solidFill>
                  <a:srgbClr val="003300"/>
                </a:solidFill>
                <a:latin typeface="Microsoft JhengHei"/>
                <a:cs typeface="Microsoft JhengHei"/>
              </a:rPr>
              <a:t>经</a:t>
            </a:r>
            <a:r>
              <a:rPr sz="3600" b="1" spc="-577" baseline="12731">
                <a:solidFill>
                  <a:srgbClr val="003300"/>
                </a:solidFill>
                <a:latin typeface="Microsoft JhengHei"/>
                <a:cs typeface="Microsoft JhengHei"/>
              </a:rPr>
              <a:t>敏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传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但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导</a:t>
            </a:r>
            <a:r>
              <a:rPr sz="3600" b="1" spc="-75" baseline="-16203">
                <a:solidFill>
                  <a:srgbClr val="003300"/>
                </a:solidFill>
                <a:latin typeface="Microsoft JhengHei"/>
                <a:cs typeface="Microsoft JhengHei"/>
              </a:rPr>
              <a:t>重</a:t>
            </a:r>
            <a:endParaRPr sz="3600" baseline="-16203">
              <a:latin typeface="Microsoft JhengHei"/>
              <a:cs typeface="Microsoft JhengHe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787996" y="2914503"/>
            <a:ext cx="9779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b="1" spc="-2010">
                <a:solidFill>
                  <a:srgbClr val="003300"/>
                </a:solidFill>
                <a:latin typeface="Microsoft JhengHei"/>
                <a:cs typeface="Microsoft JhengHei"/>
              </a:rPr>
              <a:t>性</a:t>
            </a:r>
            <a:r>
              <a:rPr sz="3600" b="1" spc="-712" baseline="11574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3600" b="1" spc="-3479" baseline="9259">
                <a:solidFill>
                  <a:srgbClr val="003300"/>
                </a:solidFill>
                <a:latin typeface="Microsoft JhengHei"/>
                <a:cs typeface="Microsoft JhengHei"/>
              </a:rPr>
              <a:t>的</a:t>
            </a:r>
            <a:r>
              <a:rPr sz="2400" b="1" spc="-1030">
                <a:solidFill>
                  <a:srgbClr val="003300"/>
                </a:solidFill>
                <a:latin typeface="Microsoft JhengHei"/>
                <a:cs typeface="Microsoft JhengHei"/>
              </a:rPr>
              <a:t>兴奋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702396" y="2861945"/>
            <a:ext cx="22472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功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心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及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能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脏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外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出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形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退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现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不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；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杂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变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易</a:t>
            </a:r>
            <a:r>
              <a:rPr sz="3600" b="1" spc="-712" baseline="2314">
                <a:solidFill>
                  <a:srgbClr val="003300"/>
                </a:solidFill>
                <a:latin typeface="Microsoft JhengHei"/>
                <a:cs typeface="Microsoft JhengHei"/>
              </a:rPr>
              <a:t>音</a:t>
            </a:r>
            <a:r>
              <a:rPr sz="2400" b="1" spc="-2320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3600" b="1" spc="-3015" baseline="-9259">
                <a:solidFill>
                  <a:srgbClr val="003300"/>
                </a:solidFill>
                <a:latin typeface="Microsoft JhengHei"/>
                <a:cs typeface="Microsoft JhengHei"/>
              </a:rPr>
              <a:t>出</a:t>
            </a:r>
            <a:r>
              <a:rPr sz="3600" b="1" spc="-787" baseline="2314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endParaRPr sz="3600" baseline="2314">
              <a:latin typeface="Microsoft JhengHei"/>
              <a:cs typeface="Microsoft JhengHe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703762" y="3044825"/>
            <a:ext cx="3926204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" marR="149225">
              <a:lnSpc>
                <a:spcPct val="125000"/>
              </a:lnSpc>
              <a:spcBef>
                <a:spcPts val="100"/>
              </a:spcBef>
            </a:pP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速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量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度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轻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慢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骨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感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质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觉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疏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迟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松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钝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症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，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、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记</a:t>
            </a:r>
            <a:r>
              <a:rPr sz="3600" b="1" spc="-900" baseline="-16203">
                <a:solidFill>
                  <a:srgbClr val="003300"/>
                </a:solidFill>
                <a:latin typeface="Microsoft JhengHei"/>
                <a:cs typeface="Microsoft JhengHei"/>
              </a:rPr>
              <a:t>骨</a:t>
            </a:r>
            <a:r>
              <a:rPr sz="2400" b="1" spc="-1800">
                <a:solidFill>
                  <a:srgbClr val="003300"/>
                </a:solidFill>
                <a:latin typeface="Microsoft JhengHei"/>
                <a:cs typeface="Microsoft JhengHei"/>
              </a:rPr>
              <a:t>忆</a:t>
            </a:r>
            <a:r>
              <a:rPr sz="3600" b="1" spc="-75" baseline="-16203">
                <a:solidFill>
                  <a:srgbClr val="003300"/>
                </a:solidFill>
                <a:latin typeface="Microsoft JhengHei"/>
                <a:cs typeface="Microsoft JhengHei"/>
              </a:rPr>
              <a:t>软</a:t>
            </a:r>
            <a:r>
              <a:rPr sz="3600" b="1" spc="-2700" baseline="16203">
                <a:solidFill>
                  <a:srgbClr val="003300"/>
                </a:solidFill>
                <a:latin typeface="Microsoft JhengHei"/>
                <a:cs typeface="Microsoft JhengHei"/>
              </a:rPr>
              <a:t>力</a:t>
            </a:r>
            <a:r>
              <a:rPr sz="2400" b="1" spc="-600">
                <a:solidFill>
                  <a:srgbClr val="003300"/>
                </a:solidFill>
                <a:latin typeface="Microsoft JhengHei"/>
                <a:cs typeface="Microsoft JhengHei"/>
              </a:rPr>
              <a:t>化</a:t>
            </a:r>
            <a:r>
              <a:rPr sz="3600" b="1" spc="-2700" baseline="16203">
                <a:solidFill>
                  <a:srgbClr val="003300"/>
                </a:solidFill>
                <a:latin typeface="Microsoft JhengHei"/>
                <a:cs typeface="Microsoft JhengHei"/>
              </a:rPr>
              <a:t>减</a:t>
            </a:r>
            <a:r>
              <a:rPr sz="2400" b="1" spc="-600">
                <a:solidFill>
                  <a:srgbClr val="003300"/>
                </a:solidFill>
                <a:latin typeface="Microsoft JhengHei"/>
                <a:cs typeface="Microsoft JhengHei"/>
              </a:rPr>
              <a:t>与</a:t>
            </a:r>
            <a:r>
              <a:rPr sz="3600" b="1" spc="-2700" baseline="16203">
                <a:solidFill>
                  <a:srgbClr val="003300"/>
                </a:solidFill>
                <a:latin typeface="Microsoft JhengHei"/>
                <a:cs typeface="Microsoft JhengHei"/>
              </a:rPr>
              <a:t>退</a:t>
            </a:r>
            <a:r>
              <a:rPr sz="2400" b="1" spc="-20">
                <a:solidFill>
                  <a:srgbClr val="003300"/>
                </a:solidFill>
                <a:latin typeface="Microsoft JhengHei"/>
                <a:cs typeface="Microsoft JhengHei"/>
              </a:rPr>
              <a:t>骨折。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457200"/>
            <a:ext cx="5140325" cy="7715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19200" y="457200"/>
            <a:ext cx="5140325" cy="771525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448945">
              <a:lnSpc>
                <a:spcPct val="100000"/>
              </a:lnSpc>
              <a:spcBef>
                <a:spcPts val="775"/>
              </a:spcBef>
            </a:pPr>
            <a:r>
              <a:rPr sz="3600"/>
              <a:t>二</a:t>
            </a:r>
            <a:r>
              <a:rPr sz="3600">
                <a:latin typeface="Arial"/>
                <a:cs typeface="Arial"/>
              </a:rPr>
              <a:t>.</a:t>
            </a:r>
            <a:r>
              <a:rPr sz="3600" spc="-10"/>
              <a:t>老年人的心理特点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57400" y="1828799"/>
            <a:ext cx="3200400" cy="4040504"/>
          </a:xfrm>
          <a:custGeom>
            <a:rect l="l" t="t" r="r" b="b"/>
            <a:pathLst>
              <a:path w="3200400" h="4040504">
                <a:moveTo>
                  <a:pt x="3200400" y="4040188"/>
                </a:moveTo>
                <a:lnTo>
                  <a:pt x="0" y="4040188"/>
                </a:lnTo>
                <a:lnTo>
                  <a:pt x="0" y="0"/>
                </a:lnTo>
                <a:lnTo>
                  <a:pt x="3200400" y="0"/>
                </a:lnTo>
                <a:lnTo>
                  <a:pt x="3200400" y="4040188"/>
                </a:lnTo>
                <a:close/>
              </a:path>
            </a:pathLst>
          </a:custGeom>
          <a:solidFill>
            <a:srgbClr val="81CA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682875" y="1736869"/>
            <a:ext cx="2057400" cy="3804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5000"/>
              </a:lnSpc>
              <a:spcBef>
                <a:spcPts val="100"/>
              </a:spcBef>
            </a:pPr>
            <a:r>
              <a:rPr sz="3200" b="1" spc="-15">
                <a:solidFill>
                  <a:srgbClr val="220011"/>
                </a:solidFill>
                <a:latin typeface="Microsoft JhengHei"/>
                <a:cs typeface="Microsoft JhengHei"/>
              </a:rPr>
              <a:t>孤独心理</a:t>
            </a:r>
            <a:r>
              <a:rPr sz="3200" b="1" spc="-50">
                <a:solidFill>
                  <a:srgbClr val="220011"/>
                </a:solidFill>
                <a:latin typeface="Microsoft JhengHei"/>
                <a:cs typeface="Microsoft JhengHei"/>
              </a:rPr>
              <a:t> </a:t>
            </a:r>
            <a:r>
              <a:rPr sz="3200" b="1" spc="-15">
                <a:solidFill>
                  <a:srgbClr val="220011"/>
                </a:solidFill>
                <a:latin typeface="Microsoft JhengHei"/>
                <a:cs typeface="Microsoft JhengHei"/>
              </a:rPr>
              <a:t>怀旧心理</a:t>
            </a:r>
            <a:r>
              <a:rPr sz="3200" b="1" spc="-50">
                <a:solidFill>
                  <a:srgbClr val="220011"/>
                </a:solidFill>
                <a:latin typeface="Microsoft JhengHei"/>
                <a:cs typeface="Microsoft JhengHei"/>
              </a:rPr>
              <a:t> </a:t>
            </a:r>
            <a:r>
              <a:rPr sz="3200" b="1" spc="-15">
                <a:solidFill>
                  <a:srgbClr val="220011"/>
                </a:solidFill>
                <a:latin typeface="Microsoft JhengHei"/>
                <a:cs typeface="Microsoft JhengHei"/>
              </a:rPr>
              <a:t>忧虑多疑</a:t>
            </a:r>
            <a:r>
              <a:rPr sz="3200" b="1" spc="-50">
                <a:solidFill>
                  <a:srgbClr val="220011"/>
                </a:solidFill>
                <a:latin typeface="Microsoft JhengHei"/>
                <a:cs typeface="Microsoft JhengHei"/>
              </a:rPr>
              <a:t> </a:t>
            </a:r>
            <a:r>
              <a:rPr sz="3200" b="1" spc="-15">
                <a:solidFill>
                  <a:srgbClr val="220011"/>
                </a:solidFill>
                <a:latin typeface="Microsoft JhengHei"/>
                <a:cs typeface="Microsoft JhengHei"/>
              </a:rPr>
              <a:t>牵挂心理</a:t>
            </a:r>
            <a:r>
              <a:rPr sz="3200" b="1" spc="-50">
                <a:solidFill>
                  <a:srgbClr val="220011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220011"/>
                </a:solidFill>
                <a:latin typeface="Microsoft JhengHei"/>
                <a:cs typeface="Microsoft JhengHei"/>
              </a:rPr>
              <a:t>性需求心理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029200" y="1981200"/>
            <a:ext cx="3352800" cy="3048000"/>
            <a:chOff x="5029200" y="1981200"/>
            <a:chExt cx="3352800" cy="304800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86400" y="1981200"/>
              <a:ext cx="2362200" cy="30480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29200" y="2286000"/>
              <a:ext cx="3124200" cy="23622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410200" y="2209800"/>
              <a:ext cx="2152650" cy="28194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029200" y="2286000"/>
              <a:ext cx="3276600" cy="246221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181600" y="2590800"/>
              <a:ext cx="3200400" cy="230505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7100" y="487362"/>
            <a:ext cx="5854700" cy="57943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27100" y="487362"/>
            <a:ext cx="5854700" cy="579755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348615">
              <a:lnSpc>
                <a:spcPct val="100000"/>
              </a:lnSpc>
              <a:spcBef>
                <a:spcPts val="20"/>
              </a:spcBef>
            </a:pPr>
            <a:r>
              <a:rPr sz="3600"/>
              <a:t>三</a:t>
            </a:r>
            <a:r>
              <a:rPr sz="3600">
                <a:latin typeface="Arial"/>
                <a:cs typeface="Arial"/>
              </a:rPr>
              <a:t>.</a:t>
            </a:r>
            <a:r>
              <a:rPr sz="3600"/>
              <a:t>老年人的社会生活改</a:t>
            </a:r>
            <a:r>
              <a:rPr sz="3600" spc="-50">
                <a:latin typeface="Microsoft JhengHei"/>
                <a:cs typeface="Microsoft JhengHei"/>
              </a:rPr>
              <a:t>变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22375" y="1392426"/>
            <a:ext cx="2514600" cy="4249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3900"/>
              </a:lnSpc>
              <a:spcBef>
                <a:spcPts val="100"/>
              </a:spcBef>
            </a:pPr>
            <a:r>
              <a:rPr sz="2800" spc="-10">
                <a:solidFill>
                  <a:srgbClr val="0000FF"/>
                </a:solidFill>
                <a:latin typeface="黑体"/>
                <a:cs typeface="黑体"/>
              </a:rPr>
              <a:t>生活方式的变化</a:t>
            </a:r>
            <a:r>
              <a:rPr sz="2800" spc="-15">
                <a:solidFill>
                  <a:srgbClr val="0000FF"/>
                </a:solidFill>
                <a:latin typeface="黑体"/>
                <a:cs typeface="黑体"/>
              </a:rPr>
              <a:t>生活事件</a:t>
            </a:r>
            <a:endParaRPr sz="2800">
              <a:latin typeface="黑体"/>
              <a:cs typeface="黑体"/>
            </a:endParaRPr>
          </a:p>
          <a:p>
            <a:pPr marL="605155" marR="1189990">
              <a:lnSpc>
                <a:spcPct val="135000"/>
              </a:lnSpc>
              <a:spcBef>
                <a:spcPts val="229"/>
              </a:spcBef>
            </a:pPr>
            <a:r>
              <a:rPr sz="2800" spc="-25">
                <a:solidFill>
                  <a:srgbClr val="003300"/>
                </a:solidFill>
                <a:latin typeface="黑体"/>
                <a:cs typeface="黑体"/>
              </a:rPr>
              <a:t>丧偶再婚</a:t>
            </a:r>
            <a:endParaRPr sz="2800">
              <a:latin typeface="黑体"/>
              <a:cs typeface="黑体"/>
            </a:endParaRPr>
          </a:p>
          <a:p>
            <a:pPr marL="605155" marR="123189" algn="just">
              <a:lnSpc>
                <a:spcPct val="135000"/>
              </a:lnSpc>
            </a:pPr>
            <a:r>
              <a:rPr sz="2800">
                <a:solidFill>
                  <a:srgbClr val="003300"/>
                </a:solidFill>
                <a:latin typeface="黑体"/>
                <a:cs typeface="黑体"/>
              </a:rPr>
              <a:t>丧子（女</a:t>
            </a:r>
            <a:r>
              <a:rPr sz="2800" spc="-50">
                <a:solidFill>
                  <a:srgbClr val="003300"/>
                </a:solidFill>
                <a:latin typeface="黑体"/>
                <a:cs typeface="黑体"/>
              </a:rPr>
              <a:t>）</a:t>
            </a:r>
            <a:r>
              <a:rPr sz="2800" spc="-10">
                <a:solidFill>
                  <a:srgbClr val="003300"/>
                </a:solidFill>
                <a:latin typeface="黑体"/>
                <a:cs typeface="黑体"/>
              </a:rPr>
              <a:t>家庭不和睦</a:t>
            </a:r>
            <a:r>
              <a:rPr sz="2800" spc="-15">
                <a:solidFill>
                  <a:srgbClr val="003300"/>
                </a:solidFill>
                <a:latin typeface="黑体"/>
                <a:cs typeface="黑体"/>
              </a:rPr>
              <a:t>经济困窘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181600" y="2895600"/>
            <a:ext cx="2582861" cy="26273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89150" y="238125"/>
            <a:ext cx="4191000" cy="6096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89150" y="238125"/>
            <a:ext cx="4191000" cy="6096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317500">
              <a:lnSpc>
                <a:spcPts val="4670"/>
              </a:lnSpc>
              <a:spcBef>
                <a:spcPts val="125"/>
              </a:spcBef>
            </a:pPr>
            <a:r>
              <a:rPr sz="4000" b="1" spc="-10">
                <a:solidFill>
                  <a:srgbClr val="CC0000"/>
                </a:solidFill>
                <a:latin typeface="Microsoft JhengHei"/>
                <a:cs typeface="Microsoft JhengHei"/>
              </a:rPr>
              <a:t>长寿潜能的自测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0740" y="1509566"/>
            <a:ext cx="7264400" cy="4444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41680">
              <a:lnSpc>
                <a:spcPct val="100000"/>
              </a:lnSpc>
              <a:spcBef>
                <a:spcPts val="100"/>
              </a:spcBef>
              <a:tabLst>
                <a:tab pos="6234430"/>
              </a:tabLst>
            </a:pPr>
            <a:r>
              <a:rPr sz="2800" b="1">
                <a:solidFill>
                  <a:srgbClr val="003300"/>
                </a:solidFill>
                <a:latin typeface="Microsoft JhengHei"/>
                <a:cs typeface="Microsoft JhengHei"/>
              </a:rPr>
              <a:t>回答下列</a:t>
            </a:r>
            <a:r>
              <a:rPr sz="2800" b="1" spc="-10">
                <a:solidFill>
                  <a:srgbClr val="003300"/>
                </a:solidFill>
                <a:latin typeface="Verdana"/>
                <a:cs typeface="Verdana"/>
              </a:rPr>
              <a:t>14</a:t>
            </a:r>
            <a:r>
              <a:rPr sz="2800" b="1">
                <a:solidFill>
                  <a:srgbClr val="003300"/>
                </a:solidFill>
                <a:latin typeface="Microsoft JhengHei"/>
                <a:cs typeface="Microsoft JhengHei"/>
              </a:rPr>
              <a:t>问，并作上标记（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是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	否</a:t>
            </a:r>
            <a:r>
              <a:rPr sz="2800" b="1" spc="-50">
                <a:solidFill>
                  <a:srgbClr val="0033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1900">
              <a:latin typeface="Microsoft JhengHei"/>
              <a:cs typeface="Microsoft JhengHei"/>
            </a:endParaRPr>
          </a:p>
          <a:p>
            <a:pPr marL="545465" indent="-532765">
              <a:lnSpc>
                <a:spcPct val="100000"/>
              </a:lnSpc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您是否有一个志同道合，互敬互爱的伴侣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您的实际体重和标准体重的相差是否在10%</a:t>
            </a:r>
            <a:r>
              <a:rPr sz="2400" spc="-20">
                <a:solidFill>
                  <a:srgbClr val="003300"/>
                </a:solidFill>
                <a:latin typeface="宋体"/>
                <a:cs typeface="宋体"/>
              </a:rPr>
              <a:t>以内？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您的血压是否保持在正常范围内？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您是否以新鲜，未经加工或半生的食品为主食？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10">
                <a:solidFill>
                  <a:srgbClr val="003300"/>
                </a:solidFill>
                <a:latin typeface="宋体"/>
                <a:cs typeface="宋体"/>
              </a:rPr>
              <a:t>您戒烟了吗？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您是否从不吃加工食品？</a:t>
            </a:r>
            <a:endParaRPr sz="24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77083"/>
              <a:buAutoNum type="arabicPeriod"/>
              <a:tabLst>
                <a:tab pos="545465"/>
                <a:tab pos="5461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您是否避免吃精细食品，如精米，精糖，精盐等？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7747000" y="0"/>
            <a:ext cx="1397000" cy="2133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463069"/>
            <a:ext cx="7950200" cy="4488180"/>
          </a:xfrm>
          <a:prstGeom prst="rect">
            <a:avLst/>
          </a:prstGeom>
        </p:spPr>
        <p:txBody>
          <a:bodyPr vert="horz" wrap="square" lIns="0" tIns="213995" rIns="0" bIns="0" rtlCol="0">
            <a:spAutoFit/>
          </a:bodyPr>
          <a:lstStyle/>
          <a:p>
            <a:pPr marL="621665" indent="-608965">
              <a:lnSpc>
                <a:spcPct val="100000"/>
              </a:lnSpc>
              <a:spcBef>
                <a:spcPts val="1685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您是否每天做几分钟的“功能呼吸”？</a:t>
            </a:r>
            <a:endParaRPr sz="2400">
              <a:latin typeface="宋体"/>
              <a:cs typeface="宋体"/>
            </a:endParaRPr>
          </a:p>
          <a:p>
            <a:pPr marL="621665" indent="-608965">
              <a:lnSpc>
                <a:spcPct val="100000"/>
              </a:lnSpc>
              <a:spcBef>
                <a:spcPts val="1580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您是否每天都喝定量的矿泉水？</a:t>
            </a:r>
            <a:endParaRPr sz="2400">
              <a:latin typeface="宋体"/>
              <a:cs typeface="宋体"/>
            </a:endParaRPr>
          </a:p>
          <a:p>
            <a:pPr marL="621665" indent="-608965">
              <a:lnSpc>
                <a:spcPct val="100000"/>
              </a:lnSpc>
              <a:spcBef>
                <a:spcPts val="1585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您是否每天定时做2</a:t>
            </a:r>
            <a:r>
              <a:rPr sz="2400" spc="-10">
                <a:solidFill>
                  <a:srgbClr val="003300"/>
                </a:solidFill>
                <a:latin typeface="宋体"/>
                <a:cs typeface="宋体"/>
              </a:rPr>
              <a:t>次伸展和放松运动？</a:t>
            </a:r>
            <a:endParaRPr sz="2400">
              <a:latin typeface="宋体"/>
              <a:cs typeface="宋体"/>
            </a:endParaRPr>
          </a:p>
          <a:p>
            <a:pPr marL="621665" indent="-608965">
              <a:lnSpc>
                <a:spcPct val="100000"/>
              </a:lnSpc>
              <a:spcBef>
                <a:spcPts val="1585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您是否每天都舒心开怀地笑几次？</a:t>
            </a:r>
            <a:endParaRPr sz="2400">
              <a:latin typeface="宋体"/>
              <a:cs typeface="宋体"/>
            </a:endParaRPr>
          </a:p>
          <a:p>
            <a:pPr marL="621665" indent="-608965">
              <a:lnSpc>
                <a:spcPct val="100000"/>
              </a:lnSpc>
              <a:spcBef>
                <a:spcPts val="1585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您所吃的食物中，是否含有您必需的天然维生素？</a:t>
            </a:r>
            <a:endParaRPr sz="2400">
              <a:latin typeface="宋体"/>
              <a:cs typeface="宋体"/>
            </a:endParaRPr>
          </a:p>
          <a:p>
            <a:pPr marL="621665" indent="-608965">
              <a:lnSpc>
                <a:spcPct val="100000"/>
              </a:lnSpc>
              <a:spcBef>
                <a:spcPts val="1580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您每天是否摄入您身体所需的几种酶？</a:t>
            </a:r>
            <a:endParaRPr sz="2400">
              <a:latin typeface="宋体"/>
              <a:cs typeface="宋体"/>
            </a:endParaRPr>
          </a:p>
          <a:p>
            <a:pPr marL="621665" marR="5080" indent="-608965">
              <a:lnSpc>
                <a:spcPct val="135000"/>
              </a:lnSpc>
              <a:spcBef>
                <a:spcPts val="580"/>
              </a:spcBef>
              <a:buClr>
                <a:srgbClr val="FF0000"/>
              </a:buClr>
              <a:buSzPct val="77083"/>
              <a:buAutoNum type="arabicPeriod" startAt="8"/>
              <a:tabLst>
                <a:tab pos="621665"/>
                <a:tab pos="622300"/>
              </a:tabLst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您是否了解自己的身体，并根据自己身体需要而养成了个人最佳生活规律了？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747000" y="0"/>
            <a:ext cx="1397000" cy="21336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089150" y="238125"/>
            <a:ext cx="4191000" cy="609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89150" y="238125"/>
            <a:ext cx="4191000" cy="6096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317500">
              <a:lnSpc>
                <a:spcPts val="4670"/>
              </a:lnSpc>
              <a:spcBef>
                <a:spcPts val="125"/>
              </a:spcBef>
            </a:pPr>
            <a:r>
              <a:rPr sz="4000" b="1" spc="-10">
                <a:solidFill>
                  <a:srgbClr val="CC0000"/>
                </a:solidFill>
                <a:latin typeface="Microsoft JhengHei"/>
                <a:cs typeface="Microsoft JhengHei"/>
              </a:rPr>
              <a:t>长寿潜能的自测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5802" y="2064337"/>
            <a:ext cx="133349" cy="16001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5802" y="3161618"/>
            <a:ext cx="133349" cy="16001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5802" y="3783410"/>
            <a:ext cx="133349" cy="16001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05802" y="4405202"/>
            <a:ext cx="133349" cy="16001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036002" y="1782244"/>
            <a:ext cx="7315834" cy="3332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4100"/>
              </a:lnSpc>
              <a:spcBef>
                <a:spcPts val="100"/>
              </a:spcBef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如果您的回答</a:t>
            </a:r>
            <a:r>
              <a:rPr sz="2400">
                <a:solidFill>
                  <a:srgbClr val="CC0000"/>
                </a:solidFill>
                <a:latin typeface="宋体"/>
                <a:cs typeface="宋体"/>
              </a:rPr>
              <a:t>全部</a:t>
            </a: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是</a:t>
            </a:r>
            <a:r>
              <a:rPr sz="2400">
                <a:solidFill>
                  <a:srgbClr val="003300"/>
                </a:solidFill>
                <a:latin typeface="Verdana"/>
                <a:cs typeface="Verdana"/>
              </a:rPr>
              <a:t>“</a:t>
            </a: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是</a:t>
            </a:r>
            <a:r>
              <a:rPr sz="2400">
                <a:solidFill>
                  <a:srgbClr val="003300"/>
                </a:solidFill>
                <a:latin typeface="Verdana"/>
                <a:cs typeface="Verdana"/>
              </a:rPr>
              <a:t>”</a:t>
            </a: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，那么，您的实际寿命可比估</a:t>
            </a:r>
            <a:r>
              <a:rPr sz="2400" spc="-10">
                <a:solidFill>
                  <a:srgbClr val="003300"/>
                </a:solidFill>
                <a:latin typeface="宋体"/>
                <a:cs typeface="宋体"/>
              </a:rPr>
              <a:t>计寿命长得多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895"/>
              </a:spcBef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如果您回答有</a:t>
            </a:r>
            <a:r>
              <a:rPr sz="2400" spc="-10">
                <a:solidFill>
                  <a:srgbClr val="CC0000"/>
                </a:solidFill>
                <a:latin typeface="Verdana"/>
                <a:cs typeface="Verdana"/>
              </a:rPr>
              <a:t>10</a:t>
            </a: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个</a:t>
            </a:r>
            <a:r>
              <a:rPr sz="2400">
                <a:solidFill>
                  <a:srgbClr val="003300"/>
                </a:solidFill>
                <a:latin typeface="Verdana"/>
                <a:cs typeface="Verdana"/>
              </a:rPr>
              <a:t>“</a:t>
            </a: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是</a:t>
            </a:r>
            <a:r>
              <a:rPr sz="2400">
                <a:solidFill>
                  <a:srgbClr val="003300"/>
                </a:solidFill>
                <a:latin typeface="Verdana"/>
                <a:cs typeface="Verdana"/>
              </a:rPr>
              <a:t>”</a:t>
            </a: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，那么，您会健康长寿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014"/>
              </a:spcBef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如果回答只有</a:t>
            </a:r>
            <a:r>
              <a:rPr sz="2400">
                <a:solidFill>
                  <a:srgbClr val="CC0000"/>
                </a:solidFill>
                <a:latin typeface="Verdana"/>
                <a:cs typeface="Verdana"/>
              </a:rPr>
              <a:t>8</a:t>
            </a:r>
            <a:r>
              <a:rPr sz="2400">
                <a:solidFill>
                  <a:srgbClr val="CC0000"/>
                </a:solidFill>
                <a:latin typeface="宋体"/>
                <a:cs typeface="宋体"/>
              </a:rPr>
              <a:t>个以下</a:t>
            </a: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，请您保养，仍有长寿的可能</a:t>
            </a:r>
            <a:endParaRPr sz="2400">
              <a:latin typeface="宋体"/>
              <a:cs typeface="宋体"/>
            </a:endParaRPr>
          </a:p>
          <a:p>
            <a:pPr marL="12700" marR="115570">
              <a:lnSpc>
                <a:spcPct val="130000"/>
              </a:lnSpc>
              <a:spcBef>
                <a:spcPts val="1155"/>
              </a:spcBef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如果您的回答有</a:t>
            </a:r>
            <a:r>
              <a:rPr sz="2400">
                <a:solidFill>
                  <a:srgbClr val="CC0000"/>
                </a:solidFill>
                <a:latin typeface="Verdana"/>
                <a:cs typeface="Verdana"/>
              </a:rPr>
              <a:t>8</a:t>
            </a:r>
            <a:r>
              <a:rPr sz="2400">
                <a:solidFill>
                  <a:srgbClr val="CC0000"/>
                </a:solidFill>
                <a:latin typeface="宋体"/>
                <a:cs typeface="宋体"/>
              </a:rPr>
              <a:t>个</a:t>
            </a:r>
            <a:r>
              <a:rPr sz="2400">
                <a:solidFill>
                  <a:srgbClr val="CC0000"/>
                </a:solidFill>
                <a:latin typeface="Verdana"/>
                <a:cs typeface="Verdana"/>
              </a:rPr>
              <a:t>“</a:t>
            </a:r>
            <a:r>
              <a:rPr sz="2400">
                <a:solidFill>
                  <a:srgbClr val="CC0000"/>
                </a:solidFill>
                <a:latin typeface="宋体"/>
                <a:cs typeface="宋体"/>
              </a:rPr>
              <a:t>否</a:t>
            </a:r>
            <a:r>
              <a:rPr sz="2400">
                <a:solidFill>
                  <a:srgbClr val="CC0000"/>
                </a:solidFill>
                <a:latin typeface="Verdana"/>
                <a:cs typeface="Verdana"/>
              </a:rPr>
              <a:t>”</a:t>
            </a: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的话，那就请您改变现在的生</a:t>
            </a:r>
            <a:r>
              <a:rPr sz="2400" spc="-15">
                <a:solidFill>
                  <a:srgbClr val="003300"/>
                </a:solidFill>
                <a:latin typeface="宋体"/>
                <a:cs typeface="宋体"/>
              </a:rPr>
              <a:t>活方式吧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7899400" y="0"/>
            <a:ext cx="1244600" cy="19050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2133600" y="381000"/>
            <a:ext cx="4114800" cy="76200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133600" y="381000"/>
            <a:ext cx="4114800" cy="7620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92075" rIns="0" bIns="0" rtlCol="0">
            <a:spAutoFit/>
          </a:bodyPr>
          <a:lstStyle/>
          <a:p>
            <a:pPr marL="279400">
              <a:lnSpc>
                <a:spcPct val="100000"/>
              </a:lnSpc>
              <a:spcBef>
                <a:spcPts val="725"/>
              </a:spcBef>
            </a:pPr>
            <a:r>
              <a:rPr sz="4000" b="1" spc="-10">
                <a:solidFill>
                  <a:srgbClr val="CC0000"/>
                </a:solidFill>
                <a:latin typeface="Microsoft JhengHei"/>
                <a:cs typeface="Microsoft JhengHei"/>
              </a:rPr>
              <a:t>长寿潜能的自测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9175" y="634047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一、</a:t>
            </a:r>
            <a:r>
              <a:rPr spc="-5">
                <a:latin typeface="Microsoft JhengHei"/>
                <a:cs typeface="Microsoft JhengHei"/>
              </a:rPr>
              <a:t>联合国老年人保健原则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35112" y="1747837"/>
            <a:ext cx="6441991" cy="392863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817052" y="34159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0066"/>
                </a:solidFill>
                <a:latin typeface="Microsoft JhengHei"/>
                <a:cs typeface="Microsoft JhengHei"/>
              </a:rPr>
              <a:t>参与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57015" y="208883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0066"/>
                </a:solidFill>
                <a:latin typeface="Microsoft JhengHei"/>
                <a:cs typeface="Microsoft JhengHei"/>
              </a:rPr>
              <a:t>独立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63690" y="22904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0066"/>
                </a:solidFill>
                <a:latin typeface="Microsoft JhengHei"/>
                <a:cs typeface="Microsoft JhengHei"/>
              </a:rPr>
              <a:t>尊严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99689" y="48764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0066"/>
                </a:solidFill>
                <a:latin typeface="Microsoft JhengHei"/>
                <a:cs typeface="Microsoft JhengHei"/>
              </a:rPr>
              <a:t>照顾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36612" y="2138091"/>
            <a:ext cx="3342004" cy="1256030"/>
            <a:chOff x="836612" y="2138091"/>
            <a:chExt cx="3342004" cy="1256030"/>
          </a:xfrm>
        </p:grpSpPr>
        <p:sp>
          <p:nvSpPr>
            <p:cNvPr id="9" name="object 9"/>
            <p:cNvSpPr/>
            <p:nvPr/>
          </p:nvSpPr>
          <p:spPr>
            <a:xfrm>
              <a:off x="2547242" y="2138091"/>
              <a:ext cx="1631314" cy="1256030"/>
            </a:xfrm>
            <a:custGeom>
              <a:rect l="l" t="t" r="r" b="b"/>
              <a:pathLst>
                <a:path w="1631314" h="1256029">
                  <a:moveTo>
                    <a:pt x="1566776" y="1214575"/>
                  </a:moveTo>
                  <a:lnTo>
                    <a:pt x="0" y="10068"/>
                  </a:lnTo>
                  <a:lnTo>
                    <a:pt x="7740" y="0"/>
                  </a:lnTo>
                  <a:lnTo>
                    <a:pt x="1574516" y="1204506"/>
                  </a:lnTo>
                  <a:lnTo>
                    <a:pt x="1566776" y="1214575"/>
                  </a:lnTo>
                  <a:close/>
                </a:path>
                <a:path w="1631314" h="1256029">
                  <a:moveTo>
                    <a:pt x="1623360" y="1240119"/>
                  </a:moveTo>
                  <a:lnTo>
                    <a:pt x="1600003" y="1240119"/>
                  </a:lnTo>
                  <a:lnTo>
                    <a:pt x="1607743" y="1230050"/>
                  </a:lnTo>
                  <a:lnTo>
                    <a:pt x="1574516" y="1204506"/>
                  </a:lnTo>
                  <a:lnTo>
                    <a:pt x="1593868" y="1179335"/>
                  </a:lnTo>
                  <a:lnTo>
                    <a:pt x="1623360" y="1240119"/>
                  </a:lnTo>
                  <a:close/>
                </a:path>
                <a:path w="1631314" h="1256029">
                  <a:moveTo>
                    <a:pt x="1600003" y="1240119"/>
                  </a:moveTo>
                  <a:lnTo>
                    <a:pt x="1566776" y="1214575"/>
                  </a:lnTo>
                  <a:lnTo>
                    <a:pt x="1574516" y="1204506"/>
                  </a:lnTo>
                  <a:lnTo>
                    <a:pt x="1607743" y="1230050"/>
                  </a:lnTo>
                  <a:lnTo>
                    <a:pt x="1600003" y="1240119"/>
                  </a:lnTo>
                  <a:close/>
                </a:path>
                <a:path w="1631314" h="1256029">
                  <a:moveTo>
                    <a:pt x="1631057" y="1255984"/>
                  </a:moveTo>
                  <a:lnTo>
                    <a:pt x="1547424" y="1239746"/>
                  </a:lnTo>
                  <a:lnTo>
                    <a:pt x="1566776" y="1214575"/>
                  </a:lnTo>
                  <a:lnTo>
                    <a:pt x="1600003" y="1240119"/>
                  </a:lnTo>
                  <a:lnTo>
                    <a:pt x="1623360" y="1240119"/>
                  </a:lnTo>
                  <a:lnTo>
                    <a:pt x="1631057" y="1255984"/>
                  </a:lnTo>
                  <a:close/>
                </a:path>
              </a:pathLst>
            </a:custGeom>
            <a:solidFill>
              <a:srgbClr val="00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36612" y="2143125"/>
              <a:ext cx="1725930" cy="0"/>
            </a:xfrm>
            <a:custGeom>
              <a:rect l="l" t="t" r="r" b="b"/>
              <a:pathLst>
                <a:path w="1725930">
                  <a:moveTo>
                    <a:pt x="1725612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61377" y="165068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u="heavy" spc="-15">
                <a:solidFill>
                  <a:srgbClr val="A58779"/>
                </a:solidFill>
                <a:uFill>
                  <a:solidFill>
                    <a:srgbClr val="A58779"/>
                  </a:solidFill>
                </a:uFill>
                <a:latin typeface="Microsoft JhengHei"/>
                <a:cs typeface="Microsoft JhengHei"/>
              </a:rPr>
              <a:t>保健原则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38090" y="4166870"/>
            <a:ext cx="635000" cy="73723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ts val="2720"/>
              </a:lnSpc>
              <a:spcBef>
                <a:spcPts val="325"/>
              </a:spcBef>
            </a:pPr>
            <a:r>
              <a:rPr sz="2400" b="1" spc="-25">
                <a:solidFill>
                  <a:srgbClr val="FF0066"/>
                </a:solidFill>
                <a:latin typeface="Microsoft JhengHei"/>
                <a:cs typeface="Microsoft JhengHei"/>
              </a:rPr>
              <a:t>自我充实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9000" y="526097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二、老年人的健身与</a:t>
            </a:r>
            <a:r>
              <a:rPr spc="-15">
                <a:latin typeface="Microsoft JhengHei"/>
                <a:cs typeface="Microsoft JhengHei"/>
              </a:rPr>
              <a:t>娱乐活动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2775" y="1246438"/>
            <a:ext cx="7493000" cy="3898900"/>
          </a:xfrm>
          <a:prstGeom prst="rect">
            <a:avLst/>
          </a:prstGeom>
        </p:spPr>
        <p:txBody>
          <a:bodyPr vert="horz" wrap="square" lIns="0" tIns="241935" rIns="0" bIns="0" rtlCol="0">
            <a:spAutoFit/>
          </a:bodyPr>
          <a:lstStyle/>
          <a:p>
            <a:pPr marL="368935" indent="-356235">
              <a:lnSpc>
                <a:spcPct val="100000"/>
              </a:lnSpc>
              <a:spcBef>
                <a:spcPts val="1905"/>
              </a:spcBef>
              <a:buSzPct val="96428"/>
              <a:buAutoNum type="arabicPeriod"/>
              <a:tabLst>
                <a:tab pos="368935"/>
              </a:tabLst>
            </a:pPr>
            <a:r>
              <a:rPr sz="2800" spc="-5">
                <a:solidFill>
                  <a:srgbClr val="0000FF"/>
                </a:solidFill>
                <a:latin typeface="宋体"/>
                <a:cs typeface="宋体"/>
              </a:rPr>
              <a:t>世界卫生组织关于老年人健身的五项指导原则</a:t>
            </a:r>
            <a:endParaRPr sz="2800">
              <a:latin typeface="宋体"/>
              <a:cs typeface="宋体"/>
            </a:endParaRPr>
          </a:p>
          <a:p>
            <a:pPr marL="532765" lvl="1" indent="-520065">
              <a:lnSpc>
                <a:spcPct val="100000"/>
              </a:lnSpc>
              <a:spcBef>
                <a:spcPts val="1810"/>
              </a:spcBef>
              <a:buClr>
                <a:srgbClr val="81CA6A"/>
              </a:buClr>
              <a:buSzPct val="91071"/>
              <a:buFont typeface="Wingdings"/>
              <a:buChar char=""/>
              <a:tabLst>
                <a:tab pos="532765"/>
                <a:tab pos="533400"/>
              </a:tabLst>
            </a:pPr>
            <a:r>
              <a:rPr sz="2800" spc="-5">
                <a:solidFill>
                  <a:srgbClr val="003300"/>
                </a:solidFill>
                <a:latin typeface="Microsoft JhengHei"/>
                <a:cs typeface="Microsoft JhengHei"/>
              </a:rPr>
              <a:t>应特别重视有助于心血管健康的运动</a:t>
            </a:r>
            <a:endParaRPr sz="2800">
              <a:latin typeface="Microsoft JhengHei"/>
              <a:cs typeface="Microsoft JhengHei"/>
            </a:endParaRPr>
          </a:p>
          <a:p>
            <a:pPr marL="532765" lvl="1" indent="-520065">
              <a:lnSpc>
                <a:spcPct val="100000"/>
              </a:lnSpc>
              <a:spcBef>
                <a:spcPts val="1680"/>
              </a:spcBef>
              <a:buClr>
                <a:srgbClr val="81CA6A"/>
              </a:buClr>
              <a:buSzPct val="91071"/>
              <a:buFont typeface="Wingdings"/>
              <a:buChar char=""/>
              <a:tabLst>
                <a:tab pos="532765"/>
                <a:tab pos="533400"/>
              </a:tabLst>
            </a:pPr>
            <a:r>
              <a:rPr sz="2800" spc="-10">
                <a:solidFill>
                  <a:srgbClr val="003300"/>
                </a:solidFill>
                <a:latin typeface="Microsoft JhengHei"/>
                <a:cs typeface="Microsoft JhengHei"/>
              </a:rPr>
              <a:t>应重视重量训练</a:t>
            </a:r>
            <a:endParaRPr sz="2800">
              <a:latin typeface="Microsoft JhengHei"/>
              <a:cs typeface="Microsoft JhengHei"/>
            </a:endParaRPr>
          </a:p>
          <a:p>
            <a:pPr marL="532765" lvl="1" indent="-520065">
              <a:lnSpc>
                <a:spcPct val="100000"/>
              </a:lnSpc>
              <a:spcBef>
                <a:spcPts val="1680"/>
              </a:spcBef>
              <a:buClr>
                <a:srgbClr val="81CA6A"/>
              </a:buClr>
              <a:buSzPct val="91071"/>
              <a:buFont typeface="Wingdings"/>
              <a:buChar char=""/>
              <a:tabLst>
                <a:tab pos="532765"/>
                <a:tab pos="533400"/>
              </a:tabLst>
            </a:pPr>
            <a:r>
              <a:rPr sz="2800">
                <a:solidFill>
                  <a:srgbClr val="003300"/>
                </a:solidFill>
                <a:latin typeface="MS Gothic"/>
                <a:cs typeface="MS Gothic"/>
              </a:rPr>
              <a:t>注意</a:t>
            </a:r>
            <a:r>
              <a:rPr sz="2800">
                <a:solidFill>
                  <a:srgbClr val="003300"/>
                </a:solidFill>
                <a:latin typeface="Microsoft JhengHei"/>
                <a:cs typeface="Microsoft JhengHei"/>
              </a:rPr>
              <a:t>维持体内运动的</a:t>
            </a:r>
            <a:r>
              <a:rPr sz="2800">
                <a:solidFill>
                  <a:srgbClr val="003300"/>
                </a:solidFill>
                <a:latin typeface="宋体"/>
                <a:cs typeface="宋体"/>
              </a:rPr>
              <a:t>“</a:t>
            </a:r>
            <a:r>
              <a:rPr sz="2800">
                <a:solidFill>
                  <a:srgbClr val="003300"/>
                </a:solidFill>
                <a:latin typeface="MS Gothic"/>
                <a:cs typeface="MS Gothic"/>
              </a:rPr>
              <a:t>平衡</a:t>
            </a:r>
            <a:r>
              <a:rPr sz="2800" spc="-50">
                <a:solidFill>
                  <a:srgbClr val="003300"/>
                </a:solidFill>
                <a:latin typeface="宋体"/>
                <a:cs typeface="宋体"/>
              </a:rPr>
              <a:t>”</a:t>
            </a:r>
            <a:endParaRPr sz="2800">
              <a:latin typeface="宋体"/>
              <a:cs typeface="宋体"/>
            </a:endParaRPr>
          </a:p>
          <a:p>
            <a:pPr marL="532765" lvl="1" indent="-520065">
              <a:lnSpc>
                <a:spcPct val="100000"/>
              </a:lnSpc>
              <a:spcBef>
                <a:spcPts val="1680"/>
              </a:spcBef>
              <a:buClr>
                <a:srgbClr val="81CA6A"/>
              </a:buClr>
              <a:buSzPct val="91071"/>
              <a:buFont typeface="Wingdings"/>
              <a:buChar char=""/>
              <a:tabLst>
                <a:tab pos="532765"/>
                <a:tab pos="533400"/>
              </a:tabLst>
            </a:pPr>
            <a:r>
              <a:rPr sz="2800">
                <a:solidFill>
                  <a:srgbClr val="003300"/>
                </a:solidFill>
                <a:latin typeface="MS Gothic"/>
                <a:cs typeface="MS Gothic"/>
              </a:rPr>
              <a:t>高</a:t>
            </a:r>
            <a:r>
              <a:rPr sz="2800" spc="-5">
                <a:solidFill>
                  <a:srgbClr val="003300"/>
                </a:solidFill>
                <a:latin typeface="Microsoft JhengHei"/>
                <a:cs typeface="Microsoft JhengHei"/>
              </a:rPr>
              <a:t>龄老年人和体质衰弱者应参加运动</a:t>
            </a:r>
            <a:endParaRPr sz="2800">
              <a:latin typeface="Microsoft JhengHei"/>
              <a:cs typeface="Microsoft JhengHei"/>
            </a:endParaRPr>
          </a:p>
          <a:p>
            <a:pPr marL="532765" lvl="1" indent="-520065">
              <a:lnSpc>
                <a:spcPct val="100000"/>
              </a:lnSpc>
              <a:spcBef>
                <a:spcPts val="1680"/>
              </a:spcBef>
              <a:buClr>
                <a:srgbClr val="81CA6A"/>
              </a:buClr>
              <a:buSzPct val="91071"/>
              <a:buFont typeface="Wingdings"/>
              <a:buChar char=""/>
              <a:tabLst>
                <a:tab pos="532765"/>
                <a:tab pos="533400"/>
              </a:tabLst>
            </a:pPr>
            <a:r>
              <a:rPr sz="2800">
                <a:solidFill>
                  <a:srgbClr val="003300"/>
                </a:solidFill>
                <a:latin typeface="MS Gothic"/>
                <a:cs typeface="MS Gothic"/>
              </a:rPr>
              <a:t>关注与</a:t>
            </a:r>
            <a:r>
              <a:rPr sz="2800" spc="-10">
                <a:solidFill>
                  <a:srgbClr val="003300"/>
                </a:solidFill>
                <a:latin typeface="Microsoft JhengHei"/>
                <a:cs typeface="Microsoft JhengHei"/>
              </a:rPr>
              <a:t>锻炼相关的心理因素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72200" y="5562600"/>
            <a:ext cx="1524000" cy="777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5" y="477716"/>
            <a:ext cx="7493000" cy="3371215"/>
          </a:xfrm>
          <a:prstGeom prst="rect">
            <a:avLst/>
          </a:prstGeom>
        </p:spPr>
        <p:txBody>
          <a:bodyPr vert="horz" wrap="square" lIns="0" tIns="323215" rIns="0" bIns="0" rtlCol="0">
            <a:spAutoFit/>
          </a:bodyPr>
          <a:lstStyle/>
          <a:p>
            <a:pPr marL="126364">
              <a:lnSpc>
                <a:spcPct val="100000"/>
              </a:lnSpc>
              <a:spcBef>
                <a:spcPts val="2545"/>
              </a:spcBef>
            </a:pPr>
            <a:r>
              <a:rPr sz="3600">
                <a:solidFill>
                  <a:srgbClr val="0000FF"/>
                </a:solidFill>
                <a:latin typeface="宋体"/>
                <a:cs typeface="宋体"/>
              </a:rPr>
              <a:t>2.</a:t>
            </a:r>
            <a:r>
              <a:rPr sz="3600" spc="-10">
                <a:solidFill>
                  <a:srgbClr val="0000FF"/>
                </a:solidFill>
                <a:latin typeface="宋体"/>
                <a:cs typeface="宋体"/>
              </a:rPr>
              <a:t>老年人的运动</a:t>
            </a:r>
            <a:endParaRPr sz="3600">
              <a:latin typeface="宋体"/>
              <a:cs typeface="宋体"/>
            </a:endParaRPr>
          </a:p>
          <a:p>
            <a:pPr marL="12700" marR="5080" indent="249554" algn="just">
              <a:lnSpc>
                <a:spcPct val="142000"/>
              </a:lnSpc>
              <a:spcBef>
                <a:spcPts val="489"/>
              </a:spcBef>
            </a:pPr>
            <a:r>
              <a:rPr sz="2800" spc="-5">
                <a:solidFill>
                  <a:srgbClr val="003300"/>
                </a:solidFill>
                <a:latin typeface="宋体"/>
                <a:cs typeface="宋体"/>
              </a:rPr>
              <a:t>适合老年人的健身与娱乐的活动项目比较多，</a:t>
            </a:r>
            <a:r>
              <a:rPr sz="2800">
                <a:solidFill>
                  <a:srgbClr val="003300"/>
                </a:solidFill>
                <a:latin typeface="宋体"/>
                <a:cs typeface="宋体"/>
              </a:rPr>
              <a:t>应根据</a:t>
            </a:r>
            <a:r>
              <a:rPr sz="2800" u="heavy" spc="-5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年龄、性别、体质状况、锻炼基础、兴趣</a:t>
            </a:r>
            <a:r>
              <a:rPr sz="2800" u="heavy" spc="-50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 </a:t>
            </a:r>
            <a:r>
              <a:rPr sz="2800" u="heavy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爱好和周围环境</a:t>
            </a:r>
            <a:r>
              <a:rPr sz="2800" spc="-5">
                <a:solidFill>
                  <a:srgbClr val="003300"/>
                </a:solidFill>
                <a:latin typeface="宋体"/>
                <a:cs typeface="宋体"/>
              </a:rPr>
              <a:t>等因素综合考虑，选择适宜的锻</a:t>
            </a:r>
            <a:r>
              <a:rPr sz="2800" spc="-15">
                <a:solidFill>
                  <a:srgbClr val="003300"/>
                </a:solidFill>
                <a:latin typeface="宋体"/>
                <a:cs typeface="宋体"/>
              </a:rPr>
              <a:t>炼项目。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943600" y="4572000"/>
            <a:ext cx="2663825" cy="199866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295400" y="4572000"/>
            <a:ext cx="4495800" cy="12033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95400" y="4572000"/>
            <a:ext cx="4495800" cy="120332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90805" marR="130175">
              <a:lnSpc>
                <a:spcPct val="130000"/>
              </a:lnSpc>
              <a:spcBef>
                <a:spcPts val="204"/>
              </a:spcBef>
            </a:pPr>
            <a:r>
              <a:rPr sz="2800" spc="-5">
                <a:solidFill>
                  <a:srgbClr val="CC0000"/>
                </a:solidFill>
                <a:latin typeface="宋体"/>
                <a:cs typeface="宋体"/>
              </a:rPr>
              <a:t>体育锻炼好，八十不服老，体育锻炼差，四十长白发。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33600" y="381000"/>
            <a:ext cx="5486400" cy="7112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33600" y="381000"/>
            <a:ext cx="5486400" cy="7112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61594" rIns="0" bIns="0" rtlCol="0">
            <a:spAutoFit/>
          </a:bodyPr>
          <a:lstStyle/>
          <a:p>
            <a:pPr marL="203200">
              <a:lnSpc>
                <a:spcPct val="100000"/>
              </a:lnSpc>
              <a:spcBef>
                <a:spcPts val="484"/>
              </a:spcBef>
            </a:pPr>
            <a:r>
              <a:rPr sz="4000" spc="-5">
                <a:solidFill>
                  <a:srgbClr val="CC0000"/>
                </a:solidFill>
                <a:latin typeface="宋体"/>
                <a:cs typeface="宋体"/>
              </a:rPr>
              <a:t>老年人常用的健身方法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0740" y="1428720"/>
            <a:ext cx="7496175" cy="44532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u="heavy" spc="-100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散 步</a:t>
            </a:r>
            <a:endParaRPr sz="3350">
              <a:latin typeface="宋体"/>
              <a:cs typeface="宋体"/>
            </a:endParaRPr>
          </a:p>
          <a:p>
            <a:pPr marL="12700" marR="5080" indent="156210">
              <a:lnSpc>
                <a:spcPct val="119300"/>
              </a:lnSpc>
              <a:spcBef>
                <a:spcPts val="2245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一般情况下，以中速（每分钟</a:t>
            </a:r>
            <a:r>
              <a:rPr sz="2400" b="1" spc="-200">
                <a:solidFill>
                  <a:srgbClr val="003300"/>
                </a:solidFill>
                <a:latin typeface="Microsoft JhengHei"/>
                <a:cs typeface="Microsoft JhengHei"/>
              </a:rPr>
              <a:t>80～90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步）或快速（</a:t>
            </a:r>
            <a:r>
              <a:rPr sz="2400" b="1" spc="-25">
                <a:solidFill>
                  <a:srgbClr val="003300"/>
                </a:solidFill>
                <a:latin typeface="Microsoft JhengHei"/>
                <a:cs typeface="Microsoft JhengHei"/>
              </a:rPr>
              <a:t>每分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钟</a:t>
            </a:r>
            <a:r>
              <a:rPr sz="2400" b="1" spc="-250">
                <a:solidFill>
                  <a:srgbClr val="003300"/>
                </a:solidFill>
                <a:latin typeface="Microsoft JhengHei"/>
                <a:cs typeface="Microsoft JhengHei"/>
              </a:rPr>
              <a:t>100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步以上）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步行才能达到良好的效果；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156210">
              <a:lnSpc>
                <a:spcPct val="119300"/>
              </a:lnSpc>
              <a:spcBef>
                <a:spcPts val="1400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 spc="-250">
                <a:solidFill>
                  <a:srgbClr val="003300"/>
                </a:solidFill>
                <a:latin typeface="Microsoft JhengHei"/>
                <a:cs typeface="Microsoft JhengHei"/>
              </a:rPr>
              <a:t>60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岁以上的健康老人，一天步行总量应达</a:t>
            </a:r>
            <a:r>
              <a:rPr sz="2400" b="1" spc="-250">
                <a:solidFill>
                  <a:srgbClr val="003300"/>
                </a:solidFill>
                <a:latin typeface="Microsoft JhengHei"/>
                <a:cs typeface="Microsoft JhengHei"/>
              </a:rPr>
              <a:t>6000</a:t>
            </a:r>
            <a:r>
              <a:rPr sz="2400" b="1" spc="-15">
                <a:solidFill>
                  <a:srgbClr val="003300"/>
                </a:solidFill>
                <a:latin typeface="Microsoft JhengHei"/>
                <a:cs typeface="Microsoft JhengHei"/>
              </a:rPr>
              <a:t>步左右，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即每天步行</a:t>
            </a:r>
            <a:r>
              <a:rPr sz="2400" b="1" spc="-250">
                <a:solidFill>
                  <a:srgbClr val="003300"/>
                </a:solidFill>
                <a:latin typeface="Microsoft JhengHei"/>
                <a:cs typeface="Microsoft JhengHei"/>
              </a:rPr>
              <a:t>1</a:t>
            </a: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小时为宜；</a:t>
            </a:r>
            <a:endParaRPr sz="2400">
              <a:latin typeface="Microsoft JhengHei"/>
              <a:cs typeface="Microsoft JhengHei"/>
            </a:endParaRPr>
          </a:p>
          <a:p>
            <a:pPr marL="168910" indent="-156210">
              <a:lnSpc>
                <a:spcPct val="100000"/>
              </a:lnSpc>
              <a:spcBef>
                <a:spcPts val="1964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步行时，脉搏保持在</a:t>
            </a:r>
            <a:r>
              <a:rPr sz="2400" b="1" spc="-215">
                <a:solidFill>
                  <a:srgbClr val="003300"/>
                </a:solidFill>
                <a:latin typeface="Microsoft JhengHei"/>
                <a:cs typeface="Microsoft JhengHei"/>
              </a:rPr>
              <a:t>110～120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次／分，自我感觉良好；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156210">
              <a:lnSpc>
                <a:spcPct val="119300"/>
              </a:lnSpc>
              <a:spcBef>
                <a:spcPts val="1390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如达不到上述目标，则以自己能耐受的最快速度进行，也能收到较好的锻炼效果。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1543904"/>
            <a:ext cx="7496175" cy="390525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u="heavy" spc="-175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健身</a:t>
            </a:r>
            <a:r>
              <a:rPr sz="3350" u="heavy" spc="-50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宋体"/>
                <a:cs typeface="宋体"/>
              </a:rPr>
              <a:t>跑</a:t>
            </a:r>
            <a:endParaRPr sz="3350">
              <a:latin typeface="宋体"/>
              <a:cs typeface="宋体"/>
            </a:endParaRPr>
          </a:p>
          <a:p>
            <a:pPr marL="12700" marR="5080" indent="156210">
              <a:lnSpc>
                <a:spcPct val="119300"/>
              </a:lnSpc>
              <a:spcBef>
                <a:spcPts val="1385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速度为</a:t>
            </a:r>
            <a:r>
              <a:rPr sz="2400" b="1" spc="-215">
                <a:solidFill>
                  <a:srgbClr val="003300"/>
                </a:solidFill>
                <a:latin typeface="Microsoft JhengHei"/>
                <a:cs typeface="Microsoft JhengHei"/>
              </a:rPr>
              <a:t>120～130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米／分，及自觉不难受、不气短，能边</a:t>
            </a: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跑边与人说话为宜。</a:t>
            </a:r>
            <a:endParaRPr sz="2400">
              <a:latin typeface="Microsoft JhengHei"/>
              <a:cs typeface="Microsoft JhengHei"/>
            </a:endParaRPr>
          </a:p>
          <a:p>
            <a:pPr marL="168910" indent="-156210">
              <a:lnSpc>
                <a:spcPct val="100000"/>
              </a:lnSpc>
              <a:spcBef>
                <a:spcPts val="1970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初练时应循序渐进，逐渐增加至每次</a:t>
            </a:r>
            <a:r>
              <a:rPr sz="2400" b="1" spc="-200">
                <a:solidFill>
                  <a:srgbClr val="003300"/>
                </a:solidFill>
                <a:latin typeface="Microsoft JhengHei"/>
                <a:cs typeface="Microsoft JhengHei"/>
              </a:rPr>
              <a:t>30～40</a:t>
            </a:r>
            <a:r>
              <a:rPr sz="2400" b="1" spc="-20">
                <a:solidFill>
                  <a:srgbClr val="003300"/>
                </a:solidFill>
                <a:latin typeface="Microsoft JhengHei"/>
                <a:cs typeface="Microsoft JhengHei"/>
              </a:rPr>
              <a:t>分钟；</a:t>
            </a:r>
            <a:endParaRPr sz="2400">
              <a:latin typeface="Microsoft JhengHei"/>
              <a:cs typeface="Microsoft JhengHei"/>
            </a:endParaRPr>
          </a:p>
          <a:p>
            <a:pPr marL="168910" indent="-156210">
              <a:lnSpc>
                <a:spcPct val="100000"/>
              </a:lnSpc>
              <a:spcBef>
                <a:spcPts val="1955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坚持每天一次，至少每周锻炼三次；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156210">
              <a:lnSpc>
                <a:spcPct val="119300"/>
              </a:lnSpc>
              <a:spcBef>
                <a:spcPts val="1385"/>
              </a:spcBef>
              <a:buClr>
                <a:srgbClr val="CC0000"/>
              </a:buClr>
              <a:buSzPct val="97916"/>
              <a:buFont typeface="Arial"/>
              <a:buChar char="•"/>
              <a:tabLst>
                <a:tab pos="168910"/>
              </a:tabLst>
            </a:pP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跑步结束后，应缓慢步行或原地踏步做整理运动，再逐</a:t>
            </a: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渐恢复到安静状态。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133600" y="381000"/>
            <a:ext cx="5486400" cy="7112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133600" y="381000"/>
            <a:ext cx="5486400" cy="7112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61594" rIns="0" bIns="0" rtlCol="0">
            <a:spAutoFit/>
          </a:bodyPr>
          <a:lstStyle/>
          <a:p>
            <a:pPr marL="203200">
              <a:lnSpc>
                <a:spcPct val="100000"/>
              </a:lnSpc>
              <a:spcBef>
                <a:spcPts val="484"/>
              </a:spcBef>
            </a:pPr>
            <a:r>
              <a:rPr sz="4000" spc="-5">
                <a:solidFill>
                  <a:srgbClr val="CC0000"/>
                </a:solidFill>
                <a:latin typeface="宋体"/>
                <a:cs typeface="宋体"/>
              </a:rPr>
              <a:t>老年人常用的健身方法</a:t>
            </a:r>
            <a:endParaRPr sz="4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629400" y="5105400"/>
            <a:ext cx="1208088" cy="152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2140" y="1599728"/>
            <a:ext cx="7683500" cy="398272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b="1" u="heavy" spc="-175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Microsoft JhengHei"/>
                <a:cs typeface="Microsoft JhengHei"/>
              </a:rPr>
              <a:t>上下楼</a:t>
            </a:r>
            <a:r>
              <a:rPr sz="3350" b="1" u="heavy" spc="-50">
                <a:solidFill>
                  <a:srgbClr val="CC0000"/>
                </a:solidFill>
                <a:uFill>
                  <a:solidFill>
                    <a:srgbClr val="CC0000"/>
                  </a:solidFill>
                </a:uFill>
                <a:latin typeface="Microsoft JhengHei"/>
                <a:cs typeface="Microsoft JhengHei"/>
              </a:rPr>
              <a:t>梯</a:t>
            </a:r>
            <a:endParaRPr sz="3350">
              <a:latin typeface="Microsoft JhengHei"/>
              <a:cs typeface="Microsoft JhengHei"/>
            </a:endParaRPr>
          </a:p>
          <a:p>
            <a:pPr marL="355600" marR="5080" indent="571500" algn="just">
              <a:lnSpc>
                <a:spcPct val="135800"/>
              </a:lnSpc>
              <a:spcBef>
                <a:spcPts val="1845"/>
              </a:spcBef>
            </a:pPr>
            <a:r>
              <a:rPr sz="2400">
                <a:solidFill>
                  <a:srgbClr val="003300"/>
                </a:solidFill>
                <a:latin typeface="宋体"/>
                <a:cs typeface="宋体"/>
              </a:rPr>
              <a:t>每周坚持上下楼梯</a:t>
            </a:r>
            <a:r>
              <a:rPr sz="2400">
                <a:solidFill>
                  <a:srgbClr val="CC0000"/>
                </a:solidFill>
                <a:latin typeface="宋体"/>
                <a:cs typeface="宋体"/>
              </a:rPr>
              <a:t>800-1049级</a:t>
            </a:r>
            <a:r>
              <a:rPr sz="2400" spc="-10">
                <a:solidFill>
                  <a:srgbClr val="003300"/>
                </a:solidFill>
                <a:latin typeface="宋体"/>
                <a:cs typeface="宋体"/>
              </a:rPr>
              <a:t>台阶锻炼效果最佳，</a:t>
            </a: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在这区间，是保持人的运动的最适合锻炼量，能有效的发展人的腿部力量，改善心血管系统的功能。</a:t>
            </a:r>
            <a:endParaRPr sz="2400">
              <a:latin typeface="宋体"/>
              <a:cs typeface="宋体"/>
            </a:endParaRPr>
          </a:p>
          <a:p>
            <a:pPr marL="355600" marR="5080" indent="571500" algn="just">
              <a:lnSpc>
                <a:spcPct val="137900"/>
              </a:lnSpc>
              <a:spcBef>
                <a:spcPts val="1595"/>
              </a:spcBef>
            </a:pPr>
            <a:r>
              <a:rPr sz="2400" spc="-5">
                <a:solidFill>
                  <a:srgbClr val="003300"/>
                </a:solidFill>
                <a:latin typeface="宋体"/>
                <a:cs typeface="宋体"/>
              </a:rPr>
              <a:t>上体微前倾，有意识的屈膝抬腿，年老或体力较差的人，开始锻炼时，可扶着楼梯的扶手进行；下楼时，上体微后仰，肌肉放松，注意安全。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133600" y="381000"/>
            <a:ext cx="5486400" cy="7112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133600" y="381000"/>
            <a:ext cx="5486400" cy="711200"/>
          </a:xfrm>
          <a:prstGeom prst="rect">
            <a:avLst/>
          </a:prstGeom>
          <a:ln w="9525">
            <a:solidFill>
              <a:srgbClr val="FFFF00"/>
            </a:solidFill>
          </a:ln>
        </p:spPr>
        <p:txBody>
          <a:bodyPr vert="horz" wrap="square" lIns="0" tIns="61594" rIns="0" bIns="0" rtlCol="0">
            <a:spAutoFit/>
          </a:bodyPr>
          <a:lstStyle/>
          <a:p>
            <a:pPr marL="203200">
              <a:lnSpc>
                <a:spcPct val="100000"/>
              </a:lnSpc>
              <a:spcBef>
                <a:spcPts val="484"/>
              </a:spcBef>
            </a:pPr>
            <a:r>
              <a:rPr sz="4000" spc="-5">
                <a:solidFill>
                  <a:srgbClr val="CC0000"/>
                </a:solidFill>
                <a:latin typeface="宋体"/>
                <a:cs typeface="宋体"/>
              </a:rPr>
              <a:t>老年人常用的健身方法</a:t>
            </a:r>
            <a:endParaRPr sz="4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400800" y="5410200"/>
            <a:ext cx="1223962" cy="12239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https://d.book118.com/677125045012006031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MS Gothic</vt:lpstr>
      <vt:lpstr>宋体</vt:lpstr>
      <vt:lpstr>Times New Roman</vt:lpstr>
      <vt:lpstr>微软雅黑</vt:lpstr>
      <vt:lpstr>Verdana</vt:lpstr>
      <vt:lpstr>黑体</vt:lpstr>
      <vt:lpstr>Microsoft JhengHei</vt:lpstr>
      <vt:lpstr>Wingdings</vt:lpstr>
      <vt:lpstr>Office Theme</vt:lpstr>
      <vt:lpstr>PowerPoint Presentation</vt:lpstr>
      <vt:lpstr>多少岁是老年人？</vt:lpstr>
      <vt:lpstr>文明社会主要标志之一</vt:lpstr>
      <vt:lpstr>最美夕阳红</vt:lpstr>
      <vt:lpstr>一.老年人的生理特</vt:lpstr>
      <vt:lpstr>二.老年人的心理特点</vt:lpstr>
      <vt:lpstr>三.老年人的社会生活改变</vt:lpstr>
      <vt:lpstr>长寿潜能的自测</vt:lpstr>
      <vt:lpstr>长寿潜能的自测</vt:lpstr>
      <vt:lpstr>长寿潜能的自测</vt:lpstr>
      <vt:lpstr>一、联合国老年人保健原则</vt:lpstr>
      <vt:lpstr>二、老年人的健身与娱乐活动</vt:lpstr>
      <vt:lpstr>2.老年人的运动
适合老年人的健身与娱乐的活动项目比较多，应根据年龄、性别、体质状况、锻炼基础、兴趣 爱好和周围环境等因素综合考虑，选择适宜的锻炼项目。</vt:lpstr>
      <vt:lpstr>老年人常用的健身方法</vt:lpstr>
      <vt:lpstr>老年人常用的健身方法</vt:lpstr>
      <vt:lpstr>老年人常用的健身方法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2024-09-03T01:08:42.914</cp:lastPrinted>
  <dcterms:created xsi:type="dcterms:W3CDTF">2024-09-02T17:08:42Z</dcterms:created>
  <dcterms:modified xsi:type="dcterms:W3CDTF">2024-09-02T17:08:44Z</dcterms:modified>
</cp:coreProperties>
</file>