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324809-075C-4867-921B-AFBD2371F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1E7FB5-227D-489E-8515-8666BCB90F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22C0619-F251-40B2-A323-5944EF9FC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9E9526-880D-4A99-97E0-9563ED66CF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E17F73-7078-44EE-8C62-21F8CE1BC1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086CD7-66BA-4BCC-B791-73FC39CAA9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25CA5D-FD6B-4363-A195-CAF94F7D9C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01A3AA-7C10-4F0B-9023-094B2523EC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C67E39-B424-4E25-840C-16917C8144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ED1472-63FD-402D-A1BE-C8BE285C0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5B4A12-00A6-426A-8B76-BDE843C177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714116512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新生儿重点护理指南</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新生儿日常护理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新生儿常见问题及处理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新生儿疾病预防与应对</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新生儿心理与情感关怀</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新生儿营养与健康饮食</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新生儿日常护理</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母乳喂养</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人工喂养</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喂养姿势</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观察宝宝反应</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喂养指导</a:t>
              </a:r>
            </a:p>
          </p:txBody>
        </p:sp>
      </p:grpSp>
      <p:pic>
        <p:nvPicPr>
          <p:cNvPr id="28" name="Picture 28"/>
          <p:cNvPicPr>
            <a:picLocks noChangeAspect="1"/>
          </p:cNvPicPr>
          <p:nvPr/>
        </p:nvPicPr>
        <p:blipFill>
          <a:blip r:embed="rId2"/>
          <a:srcRect l="9917" r="991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798" r="1679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新生儿应尽量母乳喂养，母乳含有丰富的营养和免疫成分，有助于宝宝的生长和发育。</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如果无法母乳喂养，可以选择适合新生儿的配方奶，注意奶量和喂养频率。</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确保喂养姿势正确，防止宝宝窒息和吐奶。</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留意宝宝是否吃饱，以及是否有任何不适反应。</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689" r="18689"/>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A0237"/>
                </a:solidFill>
                <a:latin typeface="Calibri"/>
                <a:ea typeface="+mn-ea"/>
                <a:cs typeface="+mn-cs"/>
              </a:defRPr>
            </a:lvl1pPr>
            <a:lvl2pPr marL="457200" algn="l" defTabSz="914400" rtl="0" eaLnBrk="1" latinLnBrk="0" hangingPunct="1">
              <a:defRPr sz="1800" kern="1200">
                <a:solidFill>
                  <a:srgbClr val="0A0237"/>
                </a:solidFill>
                <a:latin typeface="Calibri"/>
                <a:ea typeface="+mn-ea"/>
                <a:cs typeface="+mn-cs"/>
              </a:defRPr>
            </a:lvl2pPr>
            <a:lvl3pPr marL="914400" algn="l" defTabSz="914400" rtl="0" eaLnBrk="1" latinLnBrk="0" hangingPunct="1">
              <a:defRPr sz="1800" kern="1200">
                <a:solidFill>
                  <a:srgbClr val="0A0237"/>
                </a:solidFill>
                <a:latin typeface="Calibri"/>
                <a:ea typeface="+mn-ea"/>
                <a:cs typeface="+mn-cs"/>
              </a:defRPr>
            </a:lvl3pPr>
            <a:lvl4pPr marL="1371600" algn="l" defTabSz="914400" rtl="0" eaLnBrk="1" latinLnBrk="0" hangingPunct="1">
              <a:defRPr sz="1800" kern="1200">
                <a:solidFill>
                  <a:srgbClr val="0A0237"/>
                </a:solidFill>
                <a:latin typeface="Calibri"/>
                <a:ea typeface="+mn-ea"/>
                <a:cs typeface="+mn-cs"/>
              </a:defRPr>
            </a:lvl4pPr>
            <a:lvl5pPr marL="1828800" algn="l" defTabSz="914400" rtl="0" eaLnBrk="1" latinLnBrk="0" hangingPunct="1">
              <a:defRPr sz="1800" kern="1200">
                <a:solidFill>
                  <a:srgbClr val="0A0237"/>
                </a:solidFill>
                <a:latin typeface="Calibri"/>
                <a:ea typeface="+mn-ea"/>
                <a:cs typeface="+mn-cs"/>
              </a:defRPr>
            </a:lvl5pPr>
            <a:lvl6pPr marL="2286000" algn="l" defTabSz="914400" rtl="0" eaLnBrk="1" latinLnBrk="0" hangingPunct="1">
              <a:defRPr sz="1800" kern="1200">
                <a:solidFill>
                  <a:srgbClr val="0A0237"/>
                </a:solidFill>
                <a:latin typeface="Calibri"/>
                <a:ea typeface="+mn-ea"/>
                <a:cs typeface="+mn-cs"/>
              </a:defRPr>
            </a:lvl6pPr>
            <a:lvl7pPr marL="2743200" algn="l" defTabSz="914400" rtl="0" eaLnBrk="1" latinLnBrk="0" hangingPunct="1">
              <a:defRPr sz="1800" kern="1200">
                <a:solidFill>
                  <a:srgbClr val="0A0237"/>
                </a:solidFill>
                <a:latin typeface="Calibri"/>
                <a:ea typeface="+mn-ea"/>
                <a:cs typeface="+mn-cs"/>
              </a:defRPr>
            </a:lvl7pPr>
            <a:lvl8pPr marL="3200400" algn="l" defTabSz="914400" rtl="0" eaLnBrk="1" latinLnBrk="0" hangingPunct="1">
              <a:defRPr sz="1800" kern="1200">
                <a:solidFill>
                  <a:srgbClr val="0A0237"/>
                </a:solidFill>
                <a:latin typeface="Calibri"/>
                <a:ea typeface="+mn-ea"/>
                <a:cs typeface="+mn-cs"/>
              </a:defRPr>
            </a:lvl8pPr>
            <a:lvl9pPr marL="3657600" algn="l" defTabSz="914400" rtl="0" eaLnBrk="1" latinLnBrk="0" hangingPunct="1">
              <a:defRPr sz="1800" kern="1200">
                <a:solidFill>
                  <a:srgbClr val="0A023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新生儿需要建立规律的睡眠习惯，家长应尽量保持固定的睡眠时间和环境。</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建立规律的睡眠习惯</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为宝宝创造一个安静、温暖、舒适的睡眠环境，避免过冷或过热。</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舒适的睡眠环境</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在宝宝睡前进行适当的安抚，如轻拍、摇晃或使用安抚巾等。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安抚宝宝</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避免使用过软的床垫和枕头，防止宝宝窒息。</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注意睡眠安全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睡眠指导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6" r="16626"/>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新生儿皮肤娇嫩，应保持皮肤清洁，根据季节和宝宝情况，每周洗澡2-3次。</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洗澡频率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注意清洁细节</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洗后护理</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清洁用品选择</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在洗澡时注意清洁宝宝的脖子、腋窝、腹股沟等容易积聚污垢的部位。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洗完澡后及时给宝宝擦干身体，涂上适量的润肤乳，保持皮肤湿润。</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选择温和、无刺激的婴儿专用清洁用品，避免使用成人洗护用品。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日常清洁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新生儿常见问题及处理</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新生儿黄疸是由于胆红素代谢异常引起的，通常在出生后2-3天出现，一周左右自行消退。</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黄疸分为生理性和病理性两种，生理性黄疸一般不需特殊处理，而病理性黄疸需要就医治疗。观察宝宝黄疸情况，如发现异常应及时就医。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黄疸问题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新生儿脐带护理需保持清洁干燥，避免感染。</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在宝宝脐带脱落前，家长应每天用碘伏消毒脐带及周围皮肤，避免尿液、粪便等污染。如发现红肿、渗血、异味等情况应及时就医。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脐带护理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新生儿红屁股是由于尿布更换不及时或尿布质量不佳引起的皮肤炎症。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家长应勤换尿布，保持宝宝屁股干燥，使用温和的清洁剂清洗，并涂抹护臀霜。如红屁股严重，可咨询医生使用药膏涂抹。</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红屁股处理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新生儿吐奶是常见的现象，主要是由于胃部发育不完全所致。</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家长应避免宝宝过度饥饿或过饱，喂奶后轻拍背部排出空气，并保持宝宝侧卧位，以防吐奶引起窒息。如吐奶频繁或量大，应及时就医检查。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吐奶问题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https://d.book118.com/677141165121006041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2024-09-14T12:04:23.969</cp:lastPrinted>
  <dcterms:created xsi:type="dcterms:W3CDTF">2024-09-14T04:04:23Z</dcterms:created>
  <dcterms:modified xsi:type="dcterms:W3CDTF">2024-09-14T04:04:26Z</dcterms:modified>
</cp:coreProperties>
</file>