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3673F3-2081-42C8-B806-D14AE99BE6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693281-F499-4AF8-8D3A-6C5B7071F1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16F8F9-BD83-4C09-8B52-39FCFF64B5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43F11D-06F8-4260-95F7-E95EE856F2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3E430F2-E0F9-4330-B51F-51A5388ED4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9DFCAFC-35C4-4374-9AB2-AE320E6A56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B8C238C-09B5-4988-8996-8B17236BA7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F15CA1-502E-4324-B4F0-4EA5C3D347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042703-10C3-4D67-ABC7-87F5E17E74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27A08A-082B-4A53-9077-95FAA17439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EDE9C2-94AE-446E-A5F9-BA858CE063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7145140126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</a:ln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</a:ln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2024-02-05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2024年锡粉系列项目消防安全培训方案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消防安全法规与标准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锡粉系列项目火灾风险分析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消防安全培训内容与形式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培训师资与场地保障措施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培训效果评估与持续改进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433" r="5433"/>
          <a:stretch>
            <a:fillRect/>
          </a:stretch>
        </p:blipFill>
        <p:spPr>
          <a:xfrm>
            <a:off x="4821847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锡粉系列项目涉及多个生产环节，包括锡粉制备、加工、储存和运输等。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项目现场存在大量可燃、易燃物质，一旦发生火灾，后果不堪设想。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锡粉加工过程中可能产生粉尘，粉尘达到一定浓度时，遇火源可能引发爆炸。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锡粉系列项目简介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414098"/>
            <a:ext cx="2139982" cy="2139982"/>
            <a:chOff x="1207034" y="3414098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62026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rot="2700000">
            <a:off x="1474591" y="3601169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3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2700000">
            <a:off x="2372036" y="2275003"/>
            <a:ext cx="2139982" cy="2139982"/>
          </a:xfrm>
          <a:custGeom>
            <a:rect l="l" t="t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274244" y="3123014"/>
            <a:ext cx="330613" cy="588550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370066" y="3021001"/>
            <a:ext cx="145256" cy="300799"/>
            <a:chOff x="3370066" y="3021001"/>
            <a:chExt cx="145256" cy="300799"/>
          </a:xfrm>
        </p:grpSpPr>
        <p:sp>
          <p:nvSpPr>
            <p:cNvPr id="9" name="Freeform 9"/>
            <p:cNvSpPr/>
            <p:nvPr/>
          </p:nvSpPr>
          <p:spPr>
            <a:xfrm>
              <a:off x="3446361" y="3211596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3487319" y="3131586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446361" y="3173877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492557" y="3173877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74365" y="3060339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81699" y="3096915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372352" y="3211596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390545" y="3096915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376352" y="3173877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421882" y="3021001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446361" y="3021001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413309" y="3047099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399784" y="3060339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382639" y="3131586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46361" y="3245220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403023" y="3131586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414929" y="3060339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399117" y="3173877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46361" y="3131586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46361" y="3060339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446361" y="3096915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09309" y="3096915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394450" y="3282843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396831" y="3211596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395117" y="3245220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70066" y="3245220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498844" y="324522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496558" y="3211596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412643" y="3051672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65125" y="3051672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3439027" y="305167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05404" y="3087676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72079" y="3087676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3087676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399784" y="3123014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8365" y="3123014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12301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4450" y="3165305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83985" y="3165305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16530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0545" y="3202929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7985" y="3202929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202929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88830" y="3236647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90938" y="3236647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23664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7211" y="3274271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2557" y="3274271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27427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3439027" y="331322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9" name="AutoShape 59"/>
          <p:cNvSpPr/>
          <p:nvPr/>
        </p:nvSpPr>
        <p:spPr>
          <a:xfrm rot="2700000">
            <a:off x="3195854" y="2092028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3">
            <a:solidFill>
              <a:schemeClr val="accent2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0" name="Group 60"/>
          <p:cNvGrpSpPr/>
          <p:nvPr/>
        </p:nvGrpSpPr>
        <p:grpSpPr>
          <a:xfrm>
            <a:off x="3543612" y="3414098"/>
            <a:ext cx="2139982" cy="2139982"/>
            <a:chOff x="3543612" y="3414098"/>
            <a:chExt cx="2139982" cy="2139982"/>
          </a:xfrm>
        </p:grpSpPr>
        <p:sp>
          <p:nvSpPr>
            <p:cNvPr id="61" name="Freeform 61"/>
            <p:cNvSpPr/>
            <p:nvPr/>
          </p:nvSpPr>
          <p:spPr>
            <a:xfrm rot="13500000">
              <a:off x="3543612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4422579" y="4332117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3" name="AutoShape 63"/>
          <p:cNvSpPr/>
          <p:nvPr/>
        </p:nvSpPr>
        <p:spPr>
          <a:xfrm rot="2700000">
            <a:off x="4948930" y="3611741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3">
            <a:solidFill>
              <a:schemeClr val="accent3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>
            <a:off x="1428725" y="3672826"/>
            <a:ext cx="599097" cy="3307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65" name="AutoShape 65"/>
          <p:cNvSpPr/>
          <p:nvPr/>
        </p:nvSpPr>
        <p:spPr>
          <a:xfrm>
            <a:off x="3138709" y="2155516"/>
            <a:ext cx="599097" cy="277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66" name="AutoShape 66"/>
          <p:cNvSpPr/>
          <p:nvPr/>
        </p:nvSpPr>
        <p:spPr>
          <a:xfrm>
            <a:off x="4890841" y="3681858"/>
            <a:ext cx="599097" cy="248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grpSp>
        <p:nvGrpSpPr>
          <p:cNvPr id="67" name="Group 67"/>
          <p:cNvGrpSpPr/>
          <p:nvPr/>
        </p:nvGrpSpPr>
        <p:grpSpPr>
          <a:xfrm>
            <a:off x="6649402" y="2138986"/>
            <a:ext cx="587026" cy="585597"/>
            <a:chOff x="6649402" y="2138986"/>
            <a:chExt cx="587026" cy="585597"/>
          </a:xfrm>
        </p:grpSpPr>
        <p:sp>
          <p:nvSpPr>
            <p:cNvPr id="68" name="AutoShape 68"/>
            <p:cNvSpPr/>
            <p:nvPr/>
          </p:nvSpPr>
          <p:spPr>
            <a:xfrm>
              <a:off x="6649402" y="2138986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Freeform 69"/>
            <p:cNvSpPr/>
            <p:nvPr/>
          </p:nvSpPr>
          <p:spPr>
            <a:xfrm>
              <a:off x="6731888" y="2359775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0" name="AutoShape 70"/>
          <p:cNvSpPr/>
          <p:nvPr/>
        </p:nvSpPr>
        <p:spPr>
          <a:xfrm>
            <a:off x="6649402" y="3402766"/>
            <a:ext cx="587026" cy="58559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1" name="Group 71"/>
          <p:cNvGrpSpPr/>
          <p:nvPr/>
        </p:nvGrpSpPr>
        <p:grpSpPr>
          <a:xfrm>
            <a:off x="6833234" y="3535589"/>
            <a:ext cx="224504" cy="467677"/>
            <a:chOff x="6833234" y="3535589"/>
            <a:chExt cx="224504" cy="467677"/>
          </a:xfrm>
        </p:grpSpPr>
        <p:sp>
          <p:nvSpPr>
            <p:cNvPr id="72" name="Freeform 72"/>
            <p:cNvSpPr/>
            <p:nvPr/>
          </p:nvSpPr>
          <p:spPr>
            <a:xfrm>
              <a:off x="6833234" y="3604645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Freeform 73"/>
            <p:cNvSpPr/>
            <p:nvPr/>
          </p:nvSpPr>
          <p:spPr>
            <a:xfrm>
              <a:off x="6950105" y="366465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6977919" y="361055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6950105" y="363912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Freeform 76"/>
            <p:cNvSpPr/>
            <p:nvPr/>
          </p:nvSpPr>
          <p:spPr>
            <a:xfrm>
              <a:off x="6981538" y="363912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Freeform 77"/>
            <p:cNvSpPr/>
            <p:nvPr/>
          </p:nvSpPr>
          <p:spPr>
            <a:xfrm>
              <a:off x="6969155" y="356216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Freeform 78"/>
            <p:cNvSpPr/>
            <p:nvPr/>
          </p:nvSpPr>
          <p:spPr>
            <a:xfrm>
              <a:off x="6974109" y="358702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>
              <a:off x="6899909" y="366465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6912196" y="358702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6902576" y="363912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6933532" y="353558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6950105" y="353558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6927722" y="355321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6918483" y="356216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Freeform 86"/>
            <p:cNvSpPr/>
            <p:nvPr/>
          </p:nvSpPr>
          <p:spPr>
            <a:xfrm>
              <a:off x="6906862" y="361055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Freeform 87"/>
            <p:cNvSpPr/>
            <p:nvPr/>
          </p:nvSpPr>
          <p:spPr>
            <a:xfrm>
              <a:off x="6950105" y="368741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Freeform 88"/>
            <p:cNvSpPr/>
            <p:nvPr/>
          </p:nvSpPr>
          <p:spPr>
            <a:xfrm>
              <a:off x="6920769" y="361055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Freeform 89"/>
            <p:cNvSpPr/>
            <p:nvPr/>
          </p:nvSpPr>
          <p:spPr>
            <a:xfrm>
              <a:off x="6928770" y="356216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6918006" y="363912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6950105" y="361055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6950105" y="356216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6950105" y="358702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6924960" y="358702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6914863" y="371294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>
              <a:off x="6916482" y="366465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Freeform 97"/>
            <p:cNvSpPr/>
            <p:nvPr/>
          </p:nvSpPr>
          <p:spPr>
            <a:xfrm>
              <a:off x="6915340" y="368741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Freeform 98"/>
            <p:cNvSpPr/>
            <p:nvPr/>
          </p:nvSpPr>
          <p:spPr>
            <a:xfrm>
              <a:off x="6898289" y="368741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985729" y="368741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6984205" y="366465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6927246" y="355635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6962869" y="355635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AutoShape 103"/>
            <p:cNvSpPr/>
            <p:nvPr/>
          </p:nvSpPr>
          <p:spPr>
            <a:xfrm>
              <a:off x="6945153" y="355635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922293" y="358073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67632" y="358073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AutoShape 106"/>
            <p:cNvSpPr/>
            <p:nvPr/>
          </p:nvSpPr>
          <p:spPr>
            <a:xfrm>
              <a:off x="6945153" y="358073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18483" y="3604645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71918" y="3604645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>
              <a:off x="6945153" y="3604645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914863" y="363331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75728" y="363331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>
              <a:off x="6945153" y="363331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12196" y="365884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78395" y="365884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>
              <a:off x="6945153" y="365884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11053" y="3681607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80395" y="3681607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>
              <a:off x="6945153" y="3681607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10006" y="370713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81538" y="370713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>
              <a:off x="6945153" y="370713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AutoShape 122"/>
            <p:cNvSpPr/>
            <p:nvPr/>
          </p:nvSpPr>
          <p:spPr>
            <a:xfrm>
              <a:off x="6945153" y="373351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3" name="Group 123"/>
          <p:cNvGrpSpPr/>
          <p:nvPr/>
        </p:nvGrpSpPr>
        <p:grpSpPr>
          <a:xfrm>
            <a:off x="6649402" y="4666547"/>
            <a:ext cx="587026" cy="585502"/>
            <a:chOff x="6649402" y="4666547"/>
            <a:chExt cx="587026" cy="585502"/>
          </a:xfrm>
        </p:grpSpPr>
        <p:sp>
          <p:nvSpPr>
            <p:cNvPr id="124" name="AutoShape 124"/>
            <p:cNvSpPr/>
            <p:nvPr/>
          </p:nvSpPr>
          <p:spPr>
            <a:xfrm>
              <a:off x="6649402" y="4666547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793896" y="4847236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6" name="TextBox 126"/>
          <p:cNvSpPr txBox="1"/>
          <p:nvPr/>
        </p:nvSpPr>
        <p:spPr>
          <a:xfrm>
            <a:off x="7288006" y="2140272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提高员工消防安全意识，增强自防自救能力。</a:t>
            </a:r>
          </a:p>
        </p:txBody>
      </p:sp>
      <p:sp>
        <p:nvSpPr>
          <p:cNvPr id="127" name="TextBox 127"/>
          <p:cNvSpPr txBox="1"/>
          <p:nvPr/>
        </p:nvSpPr>
        <p:spPr>
          <a:xfrm>
            <a:off x="7288006" y="338780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掌握消防设施器材使用方法，确保在火灾发生时能够及时有效扑救。</a:t>
            </a:r>
          </a:p>
        </p:txBody>
      </p:sp>
      <p:sp>
        <p:nvSpPr>
          <p:cNvPr id="128" name="TextBox 128"/>
          <p:cNvSpPr txBox="1"/>
          <p:nvPr/>
        </p:nvSpPr>
        <p:spPr>
          <a:xfrm>
            <a:off x="7288006" y="4658974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熟悉疏散逃生路线和应急逃生方法，减少火灾造成的人员伤亡。</a:t>
            </a:r>
          </a:p>
        </p:txBody>
      </p:sp>
      <p:grpSp>
        <p:nvGrpSpPr>
          <p:cNvPr id="129" name="Group 1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0" name="AutoShape 1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AutoShape 1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AutoShape 1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AutoShape 1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TextBox 1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消防安全培训重要性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48133" y="4110503"/>
            <a:ext cx="2590565" cy="15624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3128212" y="4950826"/>
            <a:ext cx="710486" cy="718012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134233" y="3388358"/>
            <a:ext cx="2590566" cy="15624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014313" y="4232813"/>
            <a:ext cx="710486" cy="718013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6786" y="2677872"/>
            <a:ext cx="2592071" cy="1562468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886866" y="3510284"/>
            <a:ext cx="711991" cy="716507"/>
          </a:xfrm>
          <a:custGeom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chemeClr val="lt1">
              <a:lumMod val="8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901919" y="1624184"/>
            <a:ext cx="3200199" cy="2539899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48133" y="4153549"/>
            <a:ext cx="1880079" cy="14763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员工能够熟练掌握消防安全基本知识和消防技能。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128212" y="3415808"/>
            <a:ext cx="1886101" cy="13811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了解锡粉系列项目现场的火灾危险性，掌握防范措施。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014313" y="2876331"/>
            <a:ext cx="1872553" cy="1165551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能够正确使用消防设施器材，及时扑灭初起火灾。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57710" y="2291084"/>
            <a:ext cx="1931664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熟悉应急疏散预案，掌握疏散逃生方法和技巧。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培训目标与预期成果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消防安全法规与标准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9" r="239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《中华人民共和国消防法》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《消防安全责任制实施办法》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其他相关法规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明确规定了消防安全管理的基本原则、消防安全责任制、火灾预防、消防组织、灭火救援、监督检查、法律责任等方面的内容。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细化了各级政府、部门、单位、个人在消防安全工作中的职责和义务，建立了消防安全责任追究制度。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包括《建筑设计防火规范》、《火灾自动报警系统设计规范》等，对建筑物的消防安全设计、设施配置等提出了具体要求。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国家消防安全法规要求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行业标准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规范文件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行业标准及规范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如《消防产品现场检查判定规则》、《消防给水及消火栓系统技术规范》等，对消防产品的性能、质量、检验方法以及消防系统的设计、施工、验收等进行了规定。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国家和地方消防部门发布的一系列消防安全规范文件，如《人员密集场所消防安全管理》、《社会单位消防安全标准化管理》等，对各类场所和单位的消防安全管理工作提出了具体要求。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消防安全管理制度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消防安全操作规程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消防安全培训计划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企业内部管理制度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针对企业内部的火灾危险性，制定详细的消防安全操作规程，包括消防设施器材的操作方法、火灾应急处置程序等。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企业应定期开展消防安全培训，提高员工的消防安全意识和技能水平。培训计划应包括培训目标、培训内容、培训方式、培训时间等方面的安排。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企业应建立完善的消防安全管理制度，明确各级管理人员和员工的消防安全职责，规范消防安全管理流程。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锡粉系列项目火灾风险分析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生产过程中火灾危险源识别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锡粉在空气中达到一定浓度时，遇明火或高温易发生爆炸。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设备长时间运转或维护不当，可能引发过热、短路等故障，进而引发火灾。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生产过程中员工操作不当，如使用明火、吸烟等，都可能引发火灾。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锡粉本身易燃易爆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生产设备故障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操作不当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984" b="98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815" b="281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仓储环节火灾隐患排查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仓库布局不合理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仓库内货物堆放混乱，通道不畅，一旦发生火灾，难以进行有效扑救。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防火设施缺失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仓库内未配备足够的消防设施，如灭火器、消防栓等，无法及时应对火灾。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电气线路老化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仓库内电气线路老化、破损，可能引发电气火灾。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安全培训不足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员工缺乏安全培训，对火灾风险认识不足，无法有效应对火灾事故。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设备设施未定期检修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设备设施长时间未进行检修，可能存在安全隐患，易引发火灾。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操作规程不完善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缺乏完善的操作规程，员工在操作过程中可能存在违规行为，增加火灾风险。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设备设施及操作风险评估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https://d.book118.com/677145140126006042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2024-09-16T02:17:47.683</cp:lastPrinted>
  <dcterms:created xsi:type="dcterms:W3CDTF">2024-09-15T18:17:47Z</dcterms:created>
  <dcterms:modified xsi:type="dcterms:W3CDTF">2024-09-15T18:17:49Z</dcterms:modified>
</cp:coreProperties>
</file>