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TVCBPW+OLTEVU+MicrosoftYaHei-Bold"/>
      <p:regular r:id="rId19"/>
    </p:embeddedFont>
    <p:embeddedFont>
      <p:font typeface="NUDLGI+MS-UIGothic"/>
      <p:regular r:id="rId20"/>
    </p:embeddedFont>
    <p:embeddedFont>
      <p:font typeface="KALLQG+QPQJWO+ArialMT"/>
      <p:regular r:id="rId21"/>
    </p:embeddedFont>
    <p:embeddedFont>
      <p:font typeface="LNPGIS+MIRSUN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8BA10-5457-4CC0-8A65-131DF778E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61EB5-9839-4CFA-A268-91051793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8896D-48BF-4A35-A663-168972DB1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FBC52-698E-4B29-924B-D45C974F3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20637-62E9-432F-91FA-FD275C9BD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D3720E-216A-42C2-AC3C-F499A8242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CFE1D-5396-4389-BA0D-81E5FB8F0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ECD2B-D29E-4809-A2C6-F2E735B43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514CD-9B57-46C6-855C-6666E0793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49B8F-12D7-4A9E-9D3D-E0592A1EF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23A7F-03EE-4C6B-837C-186E976C2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4111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TVCBPW+OLTEVU+MicrosoftYaHei-Bold"/>
                <a:cs typeface="TVCBPW+OLTEVU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TVCBPW+OLTEVU+MicrosoftYaHei-Bold"/>
                <a:cs typeface="TVCBPW+OLTEVU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TVCBPW+OLTEVU+MicrosoftYaHei-Bold"/>
                <a:cs typeface="TVCBPW+OLTEVU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TVCBPW+OLTEVU+MicrosoftYaHei-Bold"/>
                <a:cs typeface="TVCBPW+OLTEVU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NUDLGI+MS-UIGothic"/>
                <a:cs typeface="NUDLGI+MS-UIGothic"/>
              </a:rPr>
              <a:t>糖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类</a:t>
            </a:r>
            <a:r>
              <a:rPr sz="4950">
                <a:solidFill>
                  <a:srgbClr val="1B1B1B"/>
                </a:solidFill>
                <a:latin typeface="NUDLGI+MS-UIGothic"/>
                <a:cs typeface="NUDLGI+MS-UIGothic"/>
              </a:rPr>
              <a:t>和脂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质</a:t>
            </a:r>
            <a:r>
              <a:rPr sz="4950">
                <a:solidFill>
                  <a:srgbClr val="1B1B1B"/>
                </a:solidFill>
                <a:latin typeface="NUDLGI+MS-UIGothic"/>
                <a:cs typeface="NUDLGI+MS-UIGothic"/>
              </a:rPr>
              <a:t>公开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课课</a:t>
            </a:r>
          </a:p>
          <a:p>
            <a:pPr marL="251460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NUDLGI+MS-UIGothic"/>
                <a:cs typeface="NUDLG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ALLQG+QPQJWO+ArialMT"/>
                <a:cs typeface="KALLQG+QPQJW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NUDLGI+MS-UIGothic"/>
                <a:cs typeface="NUDLGI+MS-UIGothic"/>
              </a:rPr>
              <a:t>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0000"/>
                </a:solidFill>
                <a:latin typeface="NUDLGI+MS-UIGothic"/>
                <a:cs typeface="NUDLGI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ALLQG+QPQJWO+ArialMT"/>
                <a:cs typeface="KALLQG+QPQJW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NUDLGI+MS-UIGothic"/>
                <a:cs typeface="NUDLGI+MS-UIGothic"/>
              </a:rPr>
              <a:t>脂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0000"/>
                </a:solidFill>
                <a:latin typeface="NUDLGI+MS-UIGothic"/>
                <a:cs typeface="NUDLGI+MS-UIGothic"/>
              </a:rPr>
              <a:t>的概述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NUDLGI+MS-UIGothic"/>
                <a:cs typeface="NUDLGI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VCBPW+OLTEVU+MicrosoftYaHei-Bold"/>
                <a:cs typeface="TVCBPW+OLTEV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VCBPW+OLTEVU+MicrosoftYaHei-Bold"/>
                <a:cs typeface="TVCBPW+OLTEVU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53000" y="3441675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NUDLGI+MS-UIGothic"/>
                <a:cs typeface="NUDLGI+MS-UIGothic"/>
              </a:rPr>
              <a:t>糖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000000"/>
                </a:solidFill>
                <a:latin typeface="NUDLGI+MS-UIGothic"/>
                <a:cs typeface="NUDLGI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糖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和分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NUDLGI+MS-UIGothic"/>
                <a:cs typeface="NUDLGI+MS-UIGothic"/>
              </a:rPr>
              <a:t>定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是由碳、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、氧元素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成的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有机化合物，其分子式中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和氧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的比例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NPGIS+MIRSUN+MicrosoftYaHei"/>
                <a:cs typeface="LNPGIS+MIRSUN+MicrosoftYaHei"/>
              </a:rPr>
              <a:t>2:1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NUDLGI+MS-UIGothic"/>
                <a:cs typeface="NUDLGI+MS-UIGothic"/>
              </a:rPr>
              <a:t>分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根据糖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的分子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构和水解性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可将其分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为单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糖、双糖和多糖三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8690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糖、双糖和多糖的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构与性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UDLGI+MS-UIGothic"/>
                <a:cs typeface="NUDLGI+MS-UIGothic"/>
              </a:rPr>
              <a:t>双糖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由两个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糖分子通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脱水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合而成，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如蔗糖、乳糖等。它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可在酸或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的作用下水解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两个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糖分子。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单</a:t>
            </a:r>
            <a:r>
              <a:rPr sz="2300">
                <a:solidFill>
                  <a:srgbClr val="006B73"/>
                </a:solidFill>
                <a:latin typeface="NUDLGI+MS-UIGothic"/>
                <a:cs typeface="NUDLGI+MS-UIGothic"/>
              </a:rPr>
              <a:t>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不能被水解成更小分子的糖，如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葡萄糖、果糖等。它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的分子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构，易溶于水，并具有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825114" y="3643368"/>
            <a:ext cx="793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甜味。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UDLGI+MS-UIGothic"/>
                <a:cs typeface="NUDLGI+MS-UIGothic"/>
              </a:rPr>
              <a:t>多糖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由多个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糖分子脱水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合而成，如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35694" y="5160383"/>
            <a:ext cx="328441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淀粉、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素等。多糖通常无甜味，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不易溶于水，并在生物体中承担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能等重要功能。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糖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在生物体中的作用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NUDLGI+MS-UIGothic"/>
                <a:cs typeface="NUDLGI+MS-UIGothic"/>
              </a:rPr>
              <a:t>能源供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储</a:t>
            </a:r>
            <a:r>
              <a:rPr sz="1550" spc="25">
                <a:solidFill>
                  <a:srgbClr val="006B73"/>
                </a:solidFill>
                <a:latin typeface="NUDLGI+MS-UIGothic"/>
                <a:cs typeface="NUDLGI+MS-UIGothic"/>
              </a:rPr>
              <a:t>能物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是生物体内主要的能源物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，如葡萄糖在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胞内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化反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应释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放出能量，供生命活</a:t>
            </a:r>
          </a:p>
          <a:p>
            <a:pPr marL="171450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所需。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多糖如淀粉和糖原可作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生物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体内的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能物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，在能量需求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增加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，可被分解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为单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糖供能。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006B73"/>
                </a:solidFill>
                <a:latin typeface="NUDLGI+MS-UIGothic"/>
                <a:cs typeface="NUDLGI+MS-UIGothic"/>
              </a:rPr>
              <a:t>构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组</a:t>
            </a:r>
            <a:r>
              <a:rPr sz="1550">
                <a:solidFill>
                  <a:srgbClr val="006B73"/>
                </a:solidFill>
                <a:latin typeface="NUDLGI+MS-UIGothic"/>
                <a:cs typeface="NUDLGI+MS-UIGothic"/>
              </a:rPr>
              <a:t>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细</a:t>
            </a:r>
            <a:r>
              <a:rPr sz="1550" spc="25">
                <a:solidFill>
                  <a:srgbClr val="006B73"/>
                </a:solidFill>
                <a:latin typeface="NUDLGI+MS-UIGothic"/>
                <a:cs typeface="NUDLGI+MS-UIGothic"/>
              </a:rPr>
              <a:t>胞信号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传导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多糖如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素是植物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胞壁的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主要成分，提供了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胞的支撑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作用。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某些糖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类还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参与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胞信号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传导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调节细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胞生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、分化和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免疫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答等生理活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VCBPW+OLTEVU+MicrosoftYaHei-Bold"/>
                <a:cs typeface="TVCBPW+OLTEV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VCBPW+OLTEVU+MicrosoftYaHei-Bold"/>
                <a:cs typeface="TVCBPW+OLTEVU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7250" y="3441675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NUDLGI+MS-UIGothic"/>
                <a:cs typeface="NUDLGI+MS-UIGothic"/>
              </a:rPr>
              <a:t>脂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4500">
                <a:solidFill>
                  <a:srgbClr val="000000"/>
                </a:solidFill>
                <a:latin typeface="NUDLGI+MS-UIGothic"/>
                <a:cs typeface="NUDLGI+MS-UIGothic"/>
              </a:rPr>
              <a:t>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脂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和分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B73"/>
                </a:solidFill>
                <a:latin typeface="NUDLGI+MS-UIGothic"/>
                <a:cs typeface="NUDLGI+MS-UIGothic"/>
              </a:rPr>
              <a:t>定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是一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不溶于水而溶于非极性溶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的生物大分子，主要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由碳、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、氧三种元素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B73"/>
                </a:solidFill>
                <a:latin typeface="NUDLGI+MS-UIGothic"/>
                <a:cs typeface="NUDLGI+MS-UIGothic"/>
              </a:rPr>
              <a:t>分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61535" cy="12040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脂肪、磷脂和固醇三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。其中，脂肪是生物体内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最常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的脂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，主要作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能物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；磷脂是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胞膜的主要成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分；固醇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包括胆固醇、性激素和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生素</a:t>
            </a:r>
            <a:r>
              <a:rPr sz="1350">
                <a:solidFill>
                  <a:srgbClr val="000000"/>
                </a:solidFill>
                <a:latin typeface="LNPGIS+MIRSUN+MicrosoftYaHei"/>
                <a:cs typeface="LNPGIS+MIRSUN+MicrosoftYaHei"/>
              </a:rPr>
              <a:t>D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饱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和与不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饱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和脂肪酸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65862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饱</a:t>
            </a:r>
            <a:r>
              <a:rPr sz="2000" spc="15">
                <a:solidFill>
                  <a:srgbClr val="FFFFFF"/>
                </a:solidFill>
                <a:latin typeface="NUDLGI+MS-UIGothic"/>
                <a:cs typeface="NUDLGI+MS-UIGothic"/>
              </a:rPr>
              <a:t>和脂肪酸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217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中不含双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的脂肪酸，一般来源于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物脂肪，如硬脂酸、棕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榈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酸等。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入可能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致血胆固醇、三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甘油、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低密度脂蛋白胆固醇升高，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引起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脉管腔狭窄，形成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脉粥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NUDLGI+MS-UIGothic"/>
                <a:cs typeface="NUDLGI+MS-UIGothic"/>
              </a:rPr>
              <a:t>硬化。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B73"/>
                </a:solidFill>
                <a:latin typeface="NUDLGI+MS-UIGothic"/>
                <a:cs typeface="NUDLGI+MS-UIGothic"/>
              </a:rPr>
              <a:t>不</a:t>
            </a: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饱</a:t>
            </a:r>
            <a:r>
              <a:rPr sz="2000" spc="15">
                <a:solidFill>
                  <a:srgbClr val="006B73"/>
                </a:solidFill>
                <a:latin typeface="NUDLGI+MS-UIGothic"/>
                <a:cs typeface="NUDLGI+MS-UIGothic"/>
              </a:rPr>
              <a:t>和脂肪酸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碳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中含一个或多个双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的脂肪酸，植物油中富含不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和脂肪酸。根据双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个数，不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和脂肪酸可分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为单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不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脂肪酸和多不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和脂肪酸。多不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和脂肪酸中的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油酸、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麻酸是人体不能合成，必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从食物中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取的，称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NUDLGI+MS-UIGothic"/>
                <a:cs typeface="NUDLGI+MS-UIGothic"/>
              </a:rPr>
              <a:t>需脂肪酸。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脂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在生物体中的作用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UDLGI+MS-UIGothic"/>
                <a:cs typeface="NUDLGI+MS-UIGothic"/>
              </a:rPr>
              <a:t>能量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600">
                <a:solidFill>
                  <a:srgbClr val="FFFFFF"/>
                </a:solidFill>
                <a:latin typeface="NUDLGI+MS-UIGothic"/>
                <a:cs typeface="NUDLGI+MS-UIGothic"/>
              </a:rPr>
              <a:t>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600">
                <a:solidFill>
                  <a:srgbClr val="FFFFFF"/>
                </a:solidFill>
                <a:latin typeface="NUDLGI+MS-UIGothic"/>
                <a:cs typeface="NUDLGI+MS-UIGothic"/>
              </a:rPr>
              <a:t>胞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FFFFFF"/>
                </a:solidFill>
                <a:latin typeface="NUDLGI+MS-UIGothic"/>
                <a:cs typeface="NUDLGI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是生物体内的高效能量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存物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，如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脂肪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是机体的能量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仓库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，在需要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迅速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动员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分解以提供能量。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磷脂是构成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胞膜、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粒体膜等生物膜的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主要成分，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对维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构和功能起着重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要作用。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UDLGI+MS-UIGothic"/>
                <a:cs typeface="NUDLGI+MS-UIGothic"/>
              </a:rPr>
              <a:t>信号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传导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34354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600">
                <a:solidFill>
                  <a:srgbClr val="FFFFFF"/>
                </a:solidFill>
                <a:latin typeface="NUDLGI+MS-UIGothic"/>
                <a:cs typeface="NUDLGI+MS-UIGothic"/>
              </a:rPr>
              <a:t>生素吸收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某些脂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如固醇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，可作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信号分子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参与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的信息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606875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有助于脂溶性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生素（如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生素</a:t>
            </a:r>
            <a:r>
              <a:rPr sz="1350">
                <a:solidFill>
                  <a:srgbClr val="000000"/>
                </a:solidFill>
                <a:latin typeface="LNPGIS+MIRSUN+MicrosoftYaHei"/>
                <a:cs typeface="LNPGIS+MIRSUN+MicrosoftYaHei"/>
              </a:rPr>
              <a:t>A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、</a:t>
            </a:r>
            <a:r>
              <a:rPr sz="1350">
                <a:solidFill>
                  <a:srgbClr val="000000"/>
                </a:solidFill>
                <a:latin typeface="LNPGIS+MIRSUN+MicrosoftYaHei"/>
                <a:cs typeface="LNPGIS+MIRSUN+MicrosoftYaHei"/>
              </a:rPr>
              <a:t>D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PGIS+MIRSUN+MicrosoftYaHei"/>
                <a:cs typeface="LNPGIS+MIRSUN+MicrosoftYaHei"/>
              </a:rPr>
              <a:t>E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、</a:t>
            </a:r>
            <a:r>
              <a:rPr sz="1350">
                <a:solidFill>
                  <a:srgbClr val="000000"/>
                </a:solidFill>
                <a:latin typeface="LNPGIS+MIRSUN+MicrosoftYaHei"/>
                <a:cs typeface="LNPGIS+MIRSUN+MicrosoftYaHei"/>
              </a:rPr>
              <a:t>K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）的吸收和运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VCBPW+OLTEVU+MicrosoftYaHei-Bold"/>
                <a:cs typeface="TVCBPW+OLTEV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VCBPW+OLTEVU+MicrosoftYaHei-Bold"/>
                <a:cs typeface="TVCBPW+OLTEVU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10000" y="344167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NUDLGI+MS-UIGothic"/>
                <a:cs typeface="NUDLGI+MS-UIGothic"/>
              </a:rPr>
              <a:t>糖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000000"/>
                </a:solidFill>
                <a:latin typeface="NUDLGI+MS-UIGothic"/>
                <a:cs typeface="NUDLGI+MS-UIGothic"/>
              </a:rPr>
              <a:t>和脂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4500">
                <a:solidFill>
                  <a:srgbClr val="000000"/>
                </a:solidFill>
                <a:latin typeface="NUDLGI+MS-UIGothic"/>
                <a:cs typeface="NUDLGI+MS-UIGothic"/>
              </a:rPr>
              <a:t>的代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糖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的消化和吸收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UDLGI+MS-UIGothic"/>
                <a:cs typeface="NUDLGI+MS-UIGothic"/>
              </a:rPr>
              <a:t>糖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006B73"/>
                </a:solidFill>
                <a:latin typeface="NUDLGI+MS-UIGothic"/>
                <a:cs typeface="NUDLGI+MS-UIGothic"/>
              </a:rPr>
              <a:t>消化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在口腔开始消化，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唾液中的淀粉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作用，将淀粉分解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麦芽糖。随后，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在胃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胰液和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液中的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作用，将麦芽糖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一步分解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葡萄糖。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UDLGI+MS-UIGothic"/>
                <a:cs typeface="NUDLGI+MS-UIGothic"/>
              </a:rPr>
              <a:t>糖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006B73"/>
                </a:solidFill>
                <a:latin typeface="NUDLGI+MS-UIGothic"/>
                <a:cs typeface="NUDLGI+MS-UIGothic"/>
              </a:rPr>
              <a:t>吸收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消化后的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糖，主要是葡萄糖，通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黏膜上皮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胞被吸收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入血液。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程中，需要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LNPGIS+MIRSUN+MicrosoftYaHei"/>
                <a:cs typeface="LNPGIS+MIRSUN+MicrosoftYaHei"/>
              </a:rPr>
              <a:t>-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葡萄糖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NUDLGI+MS-UIGothic"/>
                <a:cs typeface="NUDLGI+MS-UIGothic"/>
              </a:rPr>
              <a:t>运蛋白的参与。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糖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的合成和分解代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NUDLGI+MS-UIGothic"/>
                <a:cs typeface="NUDLGI+MS-UIGothic"/>
              </a:rPr>
              <a:t>糖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类</a:t>
            </a:r>
            <a:r>
              <a:rPr sz="1550" spc="25">
                <a:solidFill>
                  <a:srgbClr val="006B73"/>
                </a:solidFill>
                <a:latin typeface="NUDLGI+MS-UIGothic"/>
                <a:cs typeface="NUDLGI+MS-UIGothic"/>
              </a:rPr>
              <a:t>的合成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体内葡萄糖的合成主要通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糖异生途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径，将非糖物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如乳酸、甘油等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UDLGI+MS-UIGothic"/>
                <a:cs typeface="NUDLGI+MS-UIGothic"/>
              </a:rPr>
              <a:t>葡萄糖。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UDLGI+MS-UIGothic"/>
                <a:cs typeface="NUDLGI+MS-UIGothic"/>
              </a:rPr>
              <a:t>糖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50" spc="25">
                <a:solidFill>
                  <a:srgbClr val="FFFFFF"/>
                </a:solidFill>
                <a:latin typeface="NUDLGI+MS-UIGothic"/>
                <a:cs typeface="NUDLGI+MS-UIGothic"/>
              </a:rPr>
              <a:t>的分解代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葡萄糖在体内主要通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糖酵解途径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行分解代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，生成丙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酮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酸和</a:t>
            </a:r>
            <a:r>
              <a:rPr sz="1350">
                <a:solidFill>
                  <a:srgbClr val="FFFFFF"/>
                </a:solidFill>
                <a:latin typeface="LNPGIS+MIRSUN+MicrosoftYaHei"/>
                <a:cs typeface="LNPGIS+MIRSUN+MicrosoftYaHei"/>
              </a:rPr>
              <a:t>ATP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。丙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酮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酸可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一步参与三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羧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酸循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，生成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二氧化碳和水。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脂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6B73"/>
                </a:solidFill>
                <a:latin typeface="NUDLGI+MS-UIGothic"/>
                <a:cs typeface="NUDLGI+MS-UIGothic"/>
              </a:rPr>
              <a:t>的消化和吸收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UDLGI+MS-UIGothic"/>
                <a:cs typeface="NUDLGI+MS-UIGothic"/>
              </a:rPr>
              <a:t>脂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FFFFFF"/>
                </a:solidFill>
                <a:latin typeface="NUDLGI+MS-UIGothic"/>
                <a:cs typeface="NUDLGI+MS-UIGothic"/>
              </a:rPr>
              <a:t>消化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在口腔和胃中，脂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开始受到机械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搅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拌和化学作用，但主要的消化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程在小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在胆汁酸和胰脂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的作用下，甘油三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酯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被分解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甘油和脂肪酸。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UDLGI+MS-UIGothic"/>
                <a:cs typeface="NUDLGI+MS-UIGothic"/>
              </a:rPr>
              <a:t>脂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FFFFFF"/>
                </a:solidFill>
                <a:latin typeface="NUDLGI+MS-UIGothic"/>
                <a:cs typeface="NUDLGI+MS-UIGothic"/>
              </a:rPr>
              <a:t>吸收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消化后的脂肪酸和甘油一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酯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，与胆固醇一起，形成混合微胶粒，穿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膜上皮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胞被吸收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NUDLGI+MS-UIGothic"/>
                <a:cs typeface="NUDLGI+MS-UIGothic"/>
              </a:rPr>
              <a:t>入血液。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https://d.book118.com/677164111125006045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TVCBPW+OLTEVU+MicrosoftYaHei-Bold</vt:lpstr>
      <vt:lpstr>NUDLGI+MS-UIGothic</vt:lpstr>
      <vt:lpstr>SimSun</vt:lpstr>
      <vt:lpstr>KALLQG+QPQJWO+ArialMT</vt:lpstr>
      <vt:lpstr>Times New Roman</vt:lpstr>
      <vt:lpstr>LNPGIS+MIRSUN+MicrosoftYaHei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2024-09-20T12:54:33.834</cp:lastPrinted>
  <dcterms:created xsi:type="dcterms:W3CDTF">2024-09-20T04:54:33Z</dcterms:created>
  <dcterms:modified xsi:type="dcterms:W3CDTF">2024-09-20T04:54:35Z</dcterms:modified>
</cp:coreProperties>
</file>