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9144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DC4609-B8CB-49C2-A06E-136F723E2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149AAD-4A4A-4877-AF7F-5A392222C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06DBF4-F4EF-4160-B57F-83835709A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69FFBF-1D79-4B11-A663-440B9DAAE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267430-8165-46A2-BA14-6D8B024087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578671-A65F-4168-8A10-9F06B8883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AEBC61-9818-42CD-B944-4F51A8023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BD8D60-9CFB-4CEC-B6E4-3D6D579C9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7F3221-A15B-4F25-94AA-DBFE5FF16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0CD04D-AC2E-4BF5-9DF1-86C5871D05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BFFEAB-5F2A-47F0-9EC9-2BCF0E8FB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 type="title">
  <p:cSld name="标题幻灯片">
    <p:spTree>
      <p:nvGrpSpPr>
        <p:cNvPr id="1" name=""/>
        <p:cNvGrpSpPr/>
        <p:nvPr/>
      </p:nvGrpSpPr>
      <p:grpSpPr/>
      <p:sp>
        <p:nvSpPr>
          <p:cNvPr id="2050" name="标题 1"/>
          <p:cNvSpPr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lvl="0" algn="ctr" defTabSz="914400" rtl="0" eaLnBrk="1" hangingPunct="1">
              <a:spcBef>
                <a:spcPct val="0"/>
              </a:spcBef>
              <a:buNone/>
              <a:defRPr sz="4400">
                <a:solidFill>
                  <a:schemeClr val="tx1"/>
                </a:solidFill>
                <a:latin typeface="Calibri"/>
                <a:ea typeface="Arial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副标题 2"/>
          <p:cNvSpPr/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 marL="0" lvl="0" indent="0" algn="ctr" defTabSz="914400" rtl="0" eaLnBrk="1" hangingPunct="1">
              <a:spcBef>
                <a:spcPct val="20000"/>
              </a:spcBef>
              <a:buFont typeface="Arial"/>
              <a:buNone/>
              <a:defRPr sz="3200">
                <a:solidFill>
                  <a:schemeClr val="tx1"/>
                </a:solidFill>
                <a:latin typeface="Calibri"/>
                <a:ea typeface="Arial"/>
              </a:defRPr>
            </a:lvl1pPr>
            <a:lvl2pPr marL="457200" lvl="1" indent="0" algn="ctr" defTabSz="914400" rtl="0" eaLnBrk="1" hangingPunct="1">
              <a:spcBef>
                <a:spcPct val="20000"/>
              </a:spcBef>
              <a:buFont typeface="Arial"/>
              <a:buNone/>
              <a:defRPr sz="2800">
                <a:solidFill>
                  <a:schemeClr val="tx1"/>
                </a:solidFill>
                <a:latin typeface="Calibri"/>
                <a:ea typeface="Arial"/>
              </a:defRPr>
            </a:lvl2pPr>
            <a:lvl3pPr marL="914400" lvl="2" indent="0" algn="ctr" defTabSz="914400" rtl="0" eaLnBrk="1" hangingPunct="1">
              <a:spcBef>
                <a:spcPct val="20000"/>
              </a:spcBef>
              <a:buFont typeface="Arial"/>
              <a:buNone/>
              <a:defRPr sz="2400">
                <a:solidFill>
                  <a:schemeClr val="tx1"/>
                </a:solidFill>
                <a:latin typeface="Calibri"/>
                <a:ea typeface="Arial"/>
              </a:defRPr>
            </a:lvl3pPr>
            <a:lvl4pPr marL="1371600" lvl="3" indent="0" algn="ctr" defTabSz="914400" rtl="0" eaLnBrk="1" hangingPunct="1">
              <a:spcBef>
                <a:spcPct val="20000"/>
              </a:spcBef>
              <a:buFont typeface="Arial"/>
              <a:buNone/>
              <a:defRPr sz="2000">
                <a:solidFill>
                  <a:schemeClr val="tx1"/>
                </a:solidFill>
                <a:latin typeface="Calibri"/>
                <a:ea typeface="Arial"/>
              </a:defRPr>
            </a:lvl4pPr>
            <a:lvl5pPr marL="1828800" lvl="4" indent="0" algn="ctr" defTabSz="914400" rtl="0" eaLnBrk="1" hangingPunct="1">
              <a:spcBef>
                <a:spcPct val="20000"/>
              </a:spcBef>
              <a:buFont typeface="Arial"/>
              <a:buNone/>
              <a:defRPr sz="2000">
                <a:solidFill>
                  <a:schemeClr val="tx1"/>
                </a:solidFill>
                <a:latin typeface="Calibri"/>
                <a:ea typeface="Arial"/>
              </a:defRPr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052" name="日期占位符 3"/>
          <p:cNvSpPr/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>
              <a:defRPr/>
            </a:lvl1pPr>
          </a:lstStyle>
          <a:p>
            <a:pPr latinLnBrk="0"/>
            <a:fld id="{BB962C8B-B14F-4D97-AF65-F5344CB8AC3E}" type="datetime1">
              <a:rPr lang="ru-RU"/>
              <a:t/>
            </a:fld>
            <a:endParaRPr lang="ru-RU"/>
          </a:p>
        </p:txBody>
      </p:sp>
      <p:sp>
        <p:nvSpPr>
          <p:cNvPr id="2053" name="页脚占位符 4"/>
          <p:cNvSpPr/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>
              <a:defRPr/>
            </a:lvl1pPr>
          </a:lstStyle>
          <a:p>
            <a:pPr latinLnBrk="0"/>
          </a:p>
        </p:txBody>
      </p:sp>
      <p:sp>
        <p:nvSpPr>
          <p:cNvPr id="2054" name="灯片编号占位符 5"/>
          <p:cNvSpPr/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lvl1pPr>
              <a:defRPr/>
            </a:lvl1pPr>
          </a:lstStyle>
          <a:p>
            <a:pPr latinLnBrk="0"/>
            <a:fld id="{9A0DB2DC-4C9A-4742-B13C-FB6460FD3503}" type="slidenum">
              <a:rPr lang="ru-RU"/>
              <a:t/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BB962C8B-B14F-4D97-AF65-F5344CB8AC3E}" type="datetime1">
              <a:rPr lang="zh-CN" altLang="en-US" baseline="0"/>
              <a:t/>
            </a:fld>
            <a:endParaRPr lang="zh-CN" altLang="en-US" baseline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baseline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 baseline="0"/>
              <a:t/>
            </a:fld>
            <a:endParaRPr lang="zh-CN" altLang="en-US" sz="1200" u="none" baseline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BB962C8B-B14F-4D97-AF65-F5344CB8AC3E}" type="datetime1">
              <a:rPr lang="zh-CN" altLang="en-US" baseline="0"/>
              <a:t/>
            </a:fld>
            <a:endParaRPr lang="zh-CN" altLang="en-US" baseline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baseline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 baseline="0"/>
              <a:t/>
            </a:fld>
            <a:endParaRPr lang="zh-CN" altLang="en-US" sz="1200" u="none" baseline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BB962C8B-B14F-4D97-AF65-F5344CB8AC3E}" type="datetime1">
              <a:rPr lang="zh-CN" altLang="en-US" baseline="0"/>
              <a:t/>
            </a:fld>
            <a:endParaRPr lang="zh-CN" altLang="en-US" baseline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baseline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 baseline="0"/>
              <a:t/>
            </a:fld>
            <a:endParaRPr lang="zh-CN" altLang="en-US" sz="1200" u="none" baseline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BB962C8B-B14F-4D97-AF65-F5344CB8AC3E}" type="datetime1">
              <a:rPr lang="zh-CN" altLang="en-US" baseline="0"/>
              <a:t/>
            </a:fld>
            <a:endParaRPr lang="zh-CN" altLang="en-US" baseline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baseline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 baseline="0"/>
              <a:t/>
            </a:fld>
            <a:endParaRPr lang="zh-CN" altLang="en-US" sz="1200" u="none" baseline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BB962C8B-B14F-4D97-AF65-F5344CB8AC3E}" type="datetime1">
              <a:rPr lang="zh-CN" altLang="en-US" baseline="0"/>
              <a:t/>
            </a:fld>
            <a:endParaRPr lang="zh-CN" altLang="en-US" baseline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baseline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 baseline="0"/>
              <a:t/>
            </a:fld>
            <a:endParaRPr lang="zh-CN" altLang="en-US" sz="1200" u="none" baseline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BB962C8B-B14F-4D97-AF65-F5344CB8AC3E}" type="datetime1">
              <a:rPr lang="zh-CN" altLang="en-US" baseline="0"/>
              <a:t/>
            </a:fld>
            <a:endParaRPr lang="zh-CN" altLang="en-US" baseline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 baseline="0"/>
              <a:t/>
            </a:fld>
            <a:endParaRPr lang="zh-CN" altLang="en-US" sz="1200" u="none" baseline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BB962C8B-B14F-4D97-AF65-F5344CB8AC3E}" type="datetime1">
              <a:rPr lang="zh-CN" altLang="en-US" baseline="0"/>
              <a:t/>
            </a:fld>
            <a:endParaRPr lang="zh-CN" altLang="en-US" baseline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baseline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 baseline="0"/>
              <a:t/>
            </a:fld>
            <a:endParaRPr lang="zh-CN" altLang="en-US" sz="1200" u="none" baseline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BB962C8B-B14F-4D97-AF65-F5344CB8AC3E}" type="datetime1">
              <a:rPr lang="zh-CN" altLang="en-US" baseline="0"/>
              <a:t/>
            </a:fld>
            <a:endParaRPr lang="zh-CN" altLang="en-US" baseline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baseline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 baseline="0"/>
              <a:t/>
            </a:fld>
            <a:endParaRPr lang="zh-CN" altLang="en-US" sz="1200" u="none" baseline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BB962C8B-B14F-4D97-AF65-F5344CB8AC3E}" type="datetime1">
              <a:rPr lang="zh-CN" altLang="en-US" baseline="0"/>
              <a:t/>
            </a:fld>
            <a:endParaRPr lang="zh-CN" altLang="en-US" baseline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baseline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 baseline="0"/>
              <a:t/>
            </a:fld>
            <a:endParaRPr lang="zh-CN" altLang="en-US" sz="1200" u="none" baseline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BB962C8B-B14F-4D97-AF65-F5344CB8AC3E}" type="datetime1">
              <a:rPr lang="zh-CN" altLang="en-US" baseline="0"/>
              <a:t/>
            </a:fld>
            <a:endParaRPr lang="zh-CN" altLang="en-US" baseline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baseline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 baseline="0"/>
              <a:t/>
            </a:fld>
            <a:endParaRPr lang="zh-CN" altLang="en-US" sz="1200" u="none" baseline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3"/>
          <p:cNvSpPr/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>
            <a:defPPr>
              <a:defRPr lang="ru-RU"/>
            </a:defPPr>
            <a:lvl1pPr marL="0" lvl="0" indent="0" algn="l" defTabSz="914400" rtl="0" eaLnBrk="1" fontAlgn="base" latinLnBrk="0" hangingPunct="1">
              <a:buFont typeface="Calibri"/>
              <a:buNone/>
              <a:defRPr sz="12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BB962C8B-B14F-4D97-AF65-F5344CB8AC3E}" type="datetime1">
              <a:rPr lang="zh-CN" altLang="en-US" baseline="0"/>
              <a:t/>
            </a:fld>
            <a:endParaRPr lang="zh-CN" altLang="en-US" baseline="0"/>
          </a:p>
        </p:txBody>
      </p:sp>
      <p:sp>
        <p:nvSpPr>
          <p:cNvPr id="1029" name="页脚占位符 4"/>
          <p:cNvSpPr/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>
            <a:defPPr>
              <a:defRPr lang="ru-RU"/>
            </a:defPPr>
            <a:lvl1pPr marL="0" lvl="0" indent="0" algn="ctr" defTabSz="914400" rtl="0" eaLnBrk="1" fontAlgn="base" latinLnBrk="0" hangingPunct="1">
              <a:buFont typeface="Calibri"/>
              <a:buNone/>
              <a:defRPr sz="12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baseline="0"/>
          </a:p>
        </p:txBody>
      </p:sp>
      <p:sp>
        <p:nvSpPr>
          <p:cNvPr id="1030" name="灯片编号占位符 5"/>
          <p:cNvSpPr/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>
            <a:defPPr>
              <a:defRPr lang="ru-RU"/>
            </a:defPPr>
            <a:lvl1pPr marL="0" lvl="0" indent="0" algn="r" defTabSz="914400" rtl="0" eaLnBrk="1" fontAlgn="base" latinLnBrk="0" hangingPunct="1">
              <a:buFont typeface="Calibri"/>
              <a:buNone/>
              <a:defRPr sz="12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fld id="{9A0DB2DC-4C9A-4742-B13C-FB6460FD3503}" type="slidenum">
              <a:rPr lang="zh-CN" altLang="en-US" baseline="0"/>
              <a:t/>
            </a:fld>
            <a:endParaRPr lang="zh-CN" altLang="en-US" sz="1200" u="none" baseline="0">
              <a:solidFill>
                <a:schemeClr val="tx1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lvl="0" algn="ctr" defTabSz="914400" rtl="0" ea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libri"/>
          <a:ea typeface="Arial"/>
          <a:cs typeface="+mn-cs"/>
        </a:defRPr>
      </a:lvl2pPr>
      <a:lvl3pPr marL="1143000" lvl="2" indent="-228600" algn="l" defTabSz="914400" rtl="0" ea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libri"/>
          <a:ea typeface="Arial"/>
          <a:cs typeface="+mn-cs"/>
        </a:defRPr>
      </a:lvl3pPr>
      <a:lvl4pPr marL="1600200" lvl="3" indent="-228600" algn="l" defTabSz="914400" rtl="0" ea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libri"/>
          <a:ea typeface="Arial"/>
          <a:cs typeface="+mn-cs"/>
        </a:defRPr>
      </a:lvl4pPr>
      <a:lvl5pPr marL="2057400" lvl="4" indent="-228600" algn="l" defTabSz="914400" rtl="0" ea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/>
          <a:ea typeface="Arial"/>
          <a:cs typeface="+mn-cs"/>
        </a:defRPr>
      </a:lvl5pPr>
      <a:lvl6pPr marL="2514600" lvl="5" indent="-228600" algn="l" defTabSz="914400" rtl="0" ea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/>
          <a:ea typeface="Arial"/>
          <a:cs typeface="+mn-cs"/>
        </a:defRPr>
      </a:lvl6pPr>
      <a:lvl7pPr marL="2971800" lvl="6" indent="-228600" algn="l" defTabSz="914400" rtl="0" ea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/>
          <a:ea typeface="Arial"/>
          <a:cs typeface="+mn-cs"/>
        </a:defRPr>
      </a:lvl7pPr>
      <a:lvl8pPr marL="3429000" lvl="7" indent="-228600" algn="l" defTabSz="914400" rtl="0" ea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/>
          <a:ea typeface="Arial"/>
          <a:cs typeface="+mn-cs"/>
        </a:defRPr>
      </a:lvl8pPr>
      <a:lvl9pPr marL="3886200" lvl="8" indent="-228600" algn="l" defTabSz="914400" rtl="0" ea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/>
          <a:ea typeface="Arial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Calibri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Calibri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Calibri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 typeface="Calibri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800605007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7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2058" name="New shape" hidden="1"/>
          <p:cNvSpPr/>
          <p:nvPr/>
        </p:nvSpPr>
        <p:spPr>
          <a:xfrm>
            <a:off x="0" y="0"/>
            <a:ext cx="1270000" cy="2540000"/>
          </a:xfrm>
          <a:prstGeom prst="rect">
            <a:avLst/>
          </a:prstGeom>
          <a:solidFill>
            <a:srgbClr val="4F81BD"/>
          </a:solidFill>
          <a:ln w="25400" cap="flat" cmpd="sng">
            <a:solidFill>
              <a:srgbClr val="385D8A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r>
              <a:rPr lang="en-US" altLang="zh-CN"/>
              <a:t>output layer</a:t>
            </a:r>
            <a:endParaRPr lang="en-US" altLang="zh-CN"/>
          </a:p>
          <a:p>
            <a:pPr algn="ctr"/>
            <a:r>
              <a:rPr lang="en-US" altLang="zh-CN"/>
              <a:t>
input layer</a:t>
            </a:r>
            <a:endParaRPr lang="en-US" altLang="zh-CN"/>
          </a:p>
          <a:p>
            <a:pPr algn="ctr"/>
            <a:r>
              <a:rPr lang="en-US" altLang="zh-CN"/>
              <a:t>
hidden layer 1 hidden layer 2</a:t>
            </a:r>
            <a:endParaRPr lang="en-US" altLang="zh-CN"/>
          </a:p>
          <a:p>
            <a:pPr algn="ctr"/>
            <a:r>
              <a:rPr lang="en-US" altLang="zh-CN"/>
              <a:t>
</a:t>
            </a:r>
            <a:endParaRPr lang="en-US" altLang="zh-CN"/>
          </a:p>
        </p:txBody>
      </p:sp>
      <p:sp>
        <p:nvSpPr>
          <p:cNvPr id="2059" name="TextBox 2058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1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2062" name="New shape" hidden="1"/>
          <p:cNvSpPr/>
          <p:nvPr/>
        </p:nvSpPr>
        <p:spPr>
          <a:xfrm>
            <a:off x="0" y="0"/>
            <a:ext cx="1270000" cy="2540000"/>
          </a:xfrm>
          <a:prstGeom prst="rect">
            <a:avLst/>
          </a:prstGeom>
          <a:solidFill>
            <a:srgbClr val="4F81BD"/>
          </a:solidFill>
          <a:ln w="25400" cap="flat" cmpd="sng">
            <a:solidFill>
              <a:srgbClr val="385D8A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r>
              <a:rPr lang="zh-CN" altLang="en-US"/>
              <a:t>口为什么有</a:t>
            </a:r>
            <a:r>
              <a:rPr lang="en-US" altLang="zh-CN"/>
              <a:t>BP</a:t>
            </a:r>
            <a:r>
              <a:rPr lang="zh-CN" altLang="en-US"/>
              <a:t>神经网络</a:t>
            </a:r>
            <a:r>
              <a:rPr lang="en-US" altLang="zh-CN"/>
              <a:t>,CN,</a:t>
            </a:r>
            <a:r>
              <a:rPr lang="zh-CN" altLang="en-US"/>
              <a:t>还要</a:t>
            </a:r>
            <a:r>
              <a:rPr lang="en-US" altLang="zh-CN"/>
              <a:t>RN?</a:t>
            </a:r>
            <a:endParaRPr lang="en-US" altLang="zh-CN"/>
          </a:p>
          <a:p>
            <a:pPr algn="ctr"/>
            <a:r>
              <a:rPr lang="en-US" altLang="zh-CN"/>
              <a:t>
</a:t>
            </a:r>
            <a:r>
              <a:rPr lang="zh-CN" altLang="en-US"/>
              <a:t>传统神经网络</a:t>
            </a:r>
            <a:r>
              <a:rPr lang="en-US" altLang="zh-CN"/>
              <a:t>(</a:t>
            </a:r>
            <a:r>
              <a:rPr lang="zh-CN" altLang="en-US"/>
              <a:t>包括</a:t>
            </a:r>
            <a:r>
              <a:rPr lang="en-US" altLang="zh-CN"/>
              <a:t>N),</a:t>
            </a:r>
            <a:r>
              <a:rPr lang="zh-CN" altLang="en-US"/>
              <a:t>输入和输出都是互相</a:t>
            </a:r>
            <a:endParaRPr lang="zh-CN" altLang="en-US"/>
          </a:p>
          <a:p>
            <a:pPr algn="ctr"/>
            <a:r>
              <a:rPr lang="zh-CN" altLang="en-US"/>
              <a:t>
独立的。</a:t>
            </a:r>
            <a:endParaRPr lang="zh-CN" altLang="en-US"/>
          </a:p>
          <a:p>
            <a:pPr algn="ctr"/>
            <a:r>
              <a:rPr lang="zh-CN" altLang="en-US"/>
              <a:t>
有些任务用人工神经网络、</a:t>
            </a:r>
            <a:r>
              <a:rPr lang="en-US" altLang="zh-CN"/>
              <a:t>CNN</a:t>
            </a:r>
            <a:r>
              <a:rPr lang="zh-CN" altLang="en-US"/>
              <a:t>解决不了</a:t>
            </a:r>
            <a:endParaRPr lang="zh-CN" altLang="en-US"/>
          </a:p>
          <a:p>
            <a:pPr algn="ctr"/>
            <a:r>
              <a:rPr lang="zh-CN" altLang="en-US"/>
              <a:t>
图像上的猫和狗是分隔开的</a:t>
            </a:r>
            <a:r>
              <a:rPr lang="en-US" altLang="zh-CN"/>
              <a:t>,</a:t>
            </a:r>
            <a:r>
              <a:rPr lang="zh-CN" altLang="en-US"/>
              <a:t>但有些任务</a:t>
            </a:r>
            <a:r>
              <a:rPr lang="en-US" altLang="zh-CN"/>
              <a:t>,</a:t>
            </a:r>
            <a:endParaRPr lang="en-US" altLang="zh-CN"/>
          </a:p>
          <a:p>
            <a:pPr algn="ctr"/>
            <a:r>
              <a:rPr lang="en-US" altLang="zh-CN"/>
              <a:t>
</a:t>
            </a:r>
            <a:r>
              <a:rPr lang="zh-CN" altLang="en-US"/>
              <a:t>后续的输出和之前的内窒是相关的</a:t>
            </a:r>
            <a:endParaRPr lang="zh-CN" altLang="en-US"/>
          </a:p>
          <a:p>
            <a:pPr algn="ctr"/>
            <a:r>
              <a:rPr lang="zh-CN" altLang="en-US"/>
              <a:t>
言处理任务中</a:t>
            </a:r>
            <a:r>
              <a:rPr lang="en-US" altLang="zh-CN"/>
              <a:t>,</a:t>
            </a:r>
            <a:r>
              <a:rPr lang="zh-CN" altLang="en-US"/>
              <a:t>输入和输出之间不独立</a:t>
            </a:r>
            <a:endParaRPr lang="zh-CN" altLang="en-US"/>
          </a:p>
          <a:p>
            <a:pPr algn="ctr"/>
            <a:r>
              <a:rPr lang="zh-CN" altLang="en-US"/>
              <a:t>
“我是中国人</a:t>
            </a:r>
            <a:r>
              <a:rPr lang="en-US" altLang="zh-CN"/>
              <a:t>,</a:t>
            </a:r>
            <a:r>
              <a:rPr lang="zh-CN" altLang="en-US"/>
              <a:t>我的母语是</a:t>
            </a:r>
            <a:endParaRPr lang="zh-CN" altLang="en-US"/>
          </a:p>
          <a:p>
            <a:pPr algn="ctr"/>
            <a:r>
              <a:rPr lang="zh-CN" altLang="en-US"/>
              <a:t>
</a:t>
            </a:r>
            <a:r>
              <a:rPr lang="en-US" altLang="zh-CN"/>
              <a:t>RNN</a:t>
            </a:r>
            <a:r>
              <a:rPr lang="zh-CN" altLang="en-US"/>
              <a:t>引入“记忆”的概念</a:t>
            </a:r>
            <a:endParaRPr lang="zh-CN" altLang="en-US"/>
          </a:p>
          <a:p>
            <a:pPr algn="ctr"/>
            <a:r>
              <a:rPr lang="zh-CN" altLang="en-US"/>
              <a:t>
变更的只是输入或者 </a:t>
            </a:r>
            <a:r>
              <a:rPr lang="en-US" altLang="zh-CN"/>
              <a:t>memory</a:t>
            </a:r>
            <a:endParaRPr lang="en-US" altLang="zh-CN"/>
          </a:p>
          <a:p>
            <a:pPr algn="ctr"/>
            <a:r>
              <a:rPr lang="en-US" altLang="zh-CN"/>
              <a:t>
</a:t>
            </a:r>
            <a:r>
              <a:rPr lang="zh-CN" altLang="en-US"/>
              <a:t>循环</a:t>
            </a:r>
            <a:r>
              <a:rPr lang="en-US" altLang="zh-CN"/>
              <a:t>2</a:t>
            </a:r>
            <a:r>
              <a:rPr lang="zh-CN" altLang="en-US"/>
              <a:t>字来源于其每个元素都执行相同的任务。</a:t>
            </a:r>
            <a:endParaRPr lang="zh-CN" altLang="en-US"/>
          </a:p>
          <a:p>
            <a:pPr algn="ctr"/>
            <a:r>
              <a:rPr lang="zh-CN" altLang="en-US"/>
              <a:t>
但是输出依赖于输入和“记忆”</a:t>
            </a:r>
            <a:endParaRPr lang="zh-CN" altLang="en-US"/>
          </a:p>
          <a:p>
            <a:pPr algn="ctr"/>
            <a:r>
              <a:rPr lang="zh-CN" altLang="en-US"/>
              <a:t>
做预测不只依赖于 </a:t>
            </a:r>
            <a:r>
              <a:rPr lang="en-US" altLang="zh-CN"/>
              <a:t>input,</a:t>
            </a:r>
            <a:endParaRPr lang="en-US" altLang="zh-CN"/>
          </a:p>
          <a:p>
            <a:pPr algn="ctr"/>
            <a:r>
              <a:rPr lang="en-US" altLang="zh-CN"/>
              <a:t>
</a:t>
            </a:r>
            <a:r>
              <a:rPr lang="zh-CN" altLang="en-US"/>
              <a:t>还依赖于之前的部分信息</a:t>
            </a:r>
            <a:r>
              <a:rPr lang="en-US" altLang="zh-CN"/>
              <a:t>,</a:t>
            </a:r>
            <a:r>
              <a:rPr lang="zh-CN" altLang="en-US"/>
              <a:t>会把它存在 </a:t>
            </a:r>
            <a:r>
              <a:rPr lang="en-US" altLang="zh-CN"/>
              <a:t>memory</a:t>
            </a:r>
            <a:endParaRPr lang="en-US" altLang="zh-CN"/>
          </a:p>
          <a:p>
            <a:pPr algn="ctr"/>
            <a:r>
              <a:rPr lang="en-US" altLang="zh-CN"/>
              <a:t>
</a:t>
            </a:r>
            <a:endParaRPr lang="en-US" altLang="zh-CN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5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2066" name="New shape" hidden="1"/>
          <p:cNvSpPr/>
          <p:nvPr/>
        </p:nvSpPr>
        <p:spPr>
          <a:xfrm>
            <a:off x="0" y="0"/>
            <a:ext cx="1270000" cy="2540000"/>
          </a:xfrm>
          <a:prstGeom prst="rect">
            <a:avLst/>
          </a:prstGeom>
          <a:solidFill>
            <a:srgbClr val="4F81BD"/>
          </a:solidFill>
          <a:ln w="25400" cap="flat" cmpd="sng">
            <a:solidFill>
              <a:srgbClr val="385D8A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r>
              <a:rPr lang="en-US" altLang="zh-CN"/>
              <a:t>RNN</a:t>
            </a:r>
            <a:r>
              <a:rPr lang="zh-CN" altLang="en-US"/>
              <a:t>的结构</a:t>
            </a:r>
            <a:endParaRPr lang="zh-CN" altLang="en-US"/>
          </a:p>
          <a:p>
            <a:pPr algn="ctr"/>
            <a:r>
              <a:rPr lang="zh-CN" altLang="en-US"/>
              <a:t>
口简单来看</a:t>
            </a:r>
            <a:r>
              <a:rPr lang="en-US" altLang="zh-CN"/>
              <a:t>,</a:t>
            </a:r>
            <a:r>
              <a:rPr lang="zh-CN" altLang="en-US"/>
              <a:t>把序列按时间展开</a:t>
            </a:r>
            <a:endParaRPr lang="zh-CN" altLang="en-US"/>
          </a:p>
          <a:p>
            <a:pPr algn="ctr"/>
            <a:r>
              <a:rPr lang="zh-CN" altLang="en-US"/>
              <a:t>
为了体现</a:t>
            </a:r>
            <a:r>
              <a:rPr lang="en-US" altLang="zh-CN"/>
              <a:t>RNN</a:t>
            </a:r>
            <a:r>
              <a:rPr lang="zh-CN" altLang="en-US"/>
              <a:t>的循环性</a:t>
            </a:r>
            <a:r>
              <a:rPr lang="en-US" altLang="zh-CN"/>
              <a:t>,</a:t>
            </a:r>
            <a:r>
              <a:rPr lang="zh-CN" altLang="en-US"/>
              <a:t>可以将多层</a:t>
            </a:r>
            <a:r>
              <a:rPr lang="en-US" altLang="zh-CN"/>
              <a:t>od</a:t>
            </a:r>
            <a:r>
              <a:rPr lang="zh-CN" altLang="en-US"/>
              <a:t>起来</a:t>
            </a:r>
            <a:r>
              <a:rPr lang="en-US" altLang="zh-CN"/>
              <a:t>,</a:t>
            </a:r>
            <a:endParaRPr lang="en-US" altLang="zh-CN"/>
          </a:p>
          <a:p>
            <a:pPr algn="ctr"/>
            <a:r>
              <a:rPr lang="en-US" altLang="zh-CN"/>
              <a:t>
0</a:t>
            </a:r>
            <a:r>
              <a:rPr lang="zh-CN" altLang="en-US"/>
              <a:t>每个部分看做一个</a:t>
            </a:r>
            <a:r>
              <a:rPr lang="en-US" altLang="zh-CN"/>
              <a:t>ce‖,</a:t>
            </a:r>
            <a:r>
              <a:rPr lang="zh-CN" altLang="en-US"/>
              <a:t>处理过程模一样</a:t>
            </a:r>
            <a:endParaRPr lang="zh-CN" altLang="en-US"/>
          </a:p>
          <a:p>
            <a:pPr algn="ctr"/>
            <a:r>
              <a:rPr lang="zh-CN" altLang="en-US"/>
              <a:t>
</a:t>
            </a:r>
            <a:r>
              <a:rPr lang="en-US" altLang="zh-CN"/>
              <a:t>0</a:t>
            </a:r>
            <a:endParaRPr lang="en-US" altLang="zh-CN"/>
          </a:p>
          <a:p>
            <a:pPr algn="ctr"/>
            <a:r>
              <a:rPr lang="en-US" altLang="zh-CN"/>
              <a:t>
t+I</a:t>
            </a:r>
            <a:endParaRPr lang="en-US" altLang="zh-CN"/>
          </a:p>
          <a:p>
            <a:pPr algn="ctr"/>
            <a:r>
              <a:rPr lang="en-US" altLang="zh-CN"/>
              <a:t>
W</a:t>
            </a:r>
            <a:endParaRPr lang="en-US" altLang="zh-CN"/>
          </a:p>
          <a:p>
            <a:pPr algn="ctr"/>
            <a:r>
              <a:rPr lang="en-US" altLang="zh-CN"/>
              <a:t>
0→0→</a:t>
            </a:r>
            <a:endParaRPr lang="en-US" altLang="zh-CN"/>
          </a:p>
          <a:p>
            <a:pPr algn="ctr"/>
            <a:r>
              <a:rPr lang="en-US" altLang="zh-CN"/>
              <a:t>
Unfold</a:t>
            </a:r>
            <a:endParaRPr lang="en-US" altLang="zh-CN"/>
          </a:p>
          <a:p>
            <a:pPr algn="ctr"/>
            <a:r>
              <a:rPr lang="en-US" altLang="zh-CN"/>
              <a:t>
</a:t>
            </a:r>
            <a:endParaRPr lang="en-US" altLang="zh-CN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9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2070" name="New shape" hidden="1"/>
          <p:cNvSpPr/>
          <p:nvPr/>
        </p:nvSpPr>
        <p:spPr>
          <a:xfrm>
            <a:off x="0" y="0"/>
            <a:ext cx="1270000" cy="2540000"/>
          </a:xfrm>
          <a:prstGeom prst="rect">
            <a:avLst/>
          </a:prstGeom>
          <a:solidFill>
            <a:srgbClr val="4F81BD"/>
          </a:solidFill>
          <a:ln w="25400" cap="flat" cmpd="sng">
            <a:solidFill>
              <a:srgbClr val="385D8A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r>
              <a:rPr lang="zh-CN" altLang="en-US"/>
              <a:t>背景</a:t>
            </a:r>
            <a:r>
              <a:rPr lang="en-US" altLang="zh-CN"/>
              <a:t>:</a:t>
            </a:r>
            <a:r>
              <a:rPr lang="zh-CN" altLang="en-US"/>
              <a:t>要完成一个任务 </a:t>
            </a:r>
            <a:r>
              <a:rPr lang="en-US" altLang="zh-CN"/>
              <a:t>Language model):</a:t>
            </a:r>
            <a:r>
              <a:rPr lang="zh-CN" altLang="en-US"/>
              <a:t>一句话知道出现的若干个词情况下</a:t>
            </a:r>
            <a:r>
              <a:rPr lang="en-US" altLang="zh-CN"/>
              <a:t>,</a:t>
            </a:r>
            <a:endParaRPr lang="en-US" altLang="zh-CN"/>
          </a:p>
          <a:p>
            <a:pPr algn="ctr"/>
            <a:r>
              <a:rPr lang="en-US" altLang="zh-CN"/>
              <a:t>
</a:t>
            </a:r>
            <a:r>
              <a:rPr lang="zh-CN" altLang="en-US"/>
              <a:t>出现下一个词会出现什么。</a:t>
            </a:r>
            <a:endParaRPr lang="zh-CN" altLang="en-US"/>
          </a:p>
          <a:p>
            <a:pPr algn="ctr"/>
            <a:r>
              <a:rPr lang="zh-CN" altLang="en-US"/>
              <a:t>
</a:t>
            </a:r>
            <a:r>
              <a:rPr lang="en-US" altLang="zh-CN"/>
              <a:t>(</a:t>
            </a:r>
            <a:r>
              <a:rPr lang="zh-CN" altLang="en-US"/>
              <a:t>有一个序列</a:t>
            </a:r>
            <a:r>
              <a:rPr lang="en-US" altLang="zh-CN"/>
              <a:t>,</a:t>
            </a:r>
            <a:r>
              <a:rPr lang="zh-CN" altLang="en-US"/>
              <a:t>在这个序列前</a:t>
            </a:r>
            <a:r>
              <a:rPr lang="en-US" altLang="zh-CN"/>
              <a:t>n</a:t>
            </a:r>
            <a:r>
              <a:rPr lang="zh-CN" altLang="en-US"/>
              <a:t>个 </a:t>
            </a:r>
            <a:r>
              <a:rPr lang="en-US" altLang="zh-CN"/>
              <a:t>element</a:t>
            </a:r>
            <a:r>
              <a:rPr lang="zh-CN" altLang="en-US"/>
              <a:t>知道情况下去推断下</a:t>
            </a:r>
            <a:r>
              <a:rPr lang="en-US" altLang="zh-CN"/>
              <a:t>-</a:t>
            </a:r>
            <a:r>
              <a:rPr lang="zh-CN" altLang="en-US"/>
              <a:t>个 </a:t>
            </a:r>
            <a:r>
              <a:rPr lang="en-US" altLang="zh-CN"/>
              <a:t>element)</a:t>
            </a:r>
            <a:endParaRPr lang="en-US" altLang="zh-CN"/>
          </a:p>
          <a:p>
            <a:pPr algn="ctr"/>
            <a:r>
              <a:rPr lang="en-US" altLang="zh-CN"/>
              <a:t>
</a:t>
            </a:r>
            <a:r>
              <a:rPr lang="zh-CN" altLang="en-US"/>
              <a:t>是中国人</a:t>
            </a:r>
            <a:endParaRPr lang="zh-CN" altLang="en-US"/>
          </a:p>
          <a:p>
            <a:pPr algn="ctr"/>
            <a:r>
              <a:rPr lang="zh-CN" altLang="en-US"/>
              <a:t>
</a:t>
            </a:r>
            <a:r>
              <a:rPr lang="en-US" altLang="zh-CN"/>
              <a:t>W</a:t>
            </a:r>
            <a:endParaRPr lang="en-US" altLang="zh-CN"/>
          </a:p>
          <a:p>
            <a:pPr algn="ctr"/>
            <a:r>
              <a:rPr lang="en-US" altLang="zh-CN"/>
              <a:t>
W</a:t>
            </a:r>
            <a:endParaRPr lang="en-US" altLang="zh-CN"/>
          </a:p>
          <a:p>
            <a:pPr algn="ctr"/>
            <a:r>
              <a:rPr lang="en-US" altLang="zh-CN"/>
              <a:t>
Unfold</a:t>
            </a:r>
            <a:endParaRPr lang="en-US" altLang="zh-CN"/>
          </a:p>
          <a:p>
            <a:pPr algn="ctr"/>
            <a:r>
              <a:rPr lang="en-US" altLang="zh-CN"/>
              <a:t>
W</a:t>
            </a:r>
            <a:endParaRPr lang="en-US" altLang="zh-CN"/>
          </a:p>
          <a:p>
            <a:pPr algn="ctr"/>
            <a:r>
              <a:rPr lang="en-US" altLang="zh-CN"/>
              <a:t>
W</a:t>
            </a:r>
            <a:endParaRPr lang="en-US" altLang="zh-CN"/>
          </a:p>
          <a:p>
            <a:pPr algn="ctr"/>
            <a:r>
              <a:rPr lang="en-US" altLang="zh-CN"/>
              <a:t>
</a:t>
            </a:r>
            <a:r>
              <a:rPr lang="zh-CN" altLang="en-US"/>
              <a:t>在当前以</a:t>
            </a:r>
            <a:r>
              <a:rPr lang="en-US" altLang="zh-CN"/>
              <a:t>eP</a:t>
            </a:r>
            <a:r>
              <a:rPr lang="zh-CN" altLang="en-US"/>
              <a:t>的输入我</a:t>
            </a:r>
            <a:endParaRPr lang="zh-CN" altLang="en-US"/>
          </a:p>
          <a:p>
            <a:pPr algn="ctr"/>
            <a:r>
              <a:rPr lang="zh-CN" altLang="en-US"/>
              <a:t>
口</a:t>
            </a:r>
            <a:r>
              <a:rPr lang="en-US" altLang="zh-CN"/>
              <a:t>X</a:t>
            </a:r>
            <a:r>
              <a:rPr lang="zh-CN" altLang="en-US"/>
              <a:t>是时间</a:t>
            </a:r>
            <a:r>
              <a:rPr lang="en-US" altLang="zh-CN"/>
              <a:t>t</a:t>
            </a:r>
            <a:r>
              <a:rPr lang="zh-CN" altLang="en-US"/>
              <a:t>处的输入</a:t>
            </a:r>
            <a:endParaRPr lang="zh-CN" altLang="en-US"/>
          </a:p>
          <a:p>
            <a:pPr algn="ctr"/>
            <a:r>
              <a:rPr lang="zh-CN" altLang="en-US"/>
              <a:t>
是中国人</a:t>
            </a:r>
            <a:endParaRPr lang="zh-CN" altLang="en-US"/>
          </a:p>
          <a:p>
            <a:pPr algn="ctr"/>
            <a:r>
              <a:rPr lang="zh-CN" altLang="en-US"/>
              <a:t>
口</a:t>
            </a:r>
            <a:r>
              <a:rPr lang="en-US" altLang="zh-CN"/>
              <a:t>S</a:t>
            </a:r>
            <a:r>
              <a:rPr lang="zh-CN" altLang="en-US"/>
              <a:t>是时间</a:t>
            </a:r>
            <a:r>
              <a:rPr lang="en-US" altLang="zh-CN"/>
              <a:t>t</a:t>
            </a:r>
            <a:r>
              <a:rPr lang="zh-CN" altLang="en-US"/>
              <a:t>处的“记忆”</a:t>
            </a:r>
            <a:r>
              <a:rPr lang="en-US" altLang="zh-CN"/>
              <a:t>,S=UX+WS-),f</a:t>
            </a:r>
            <a:r>
              <a:rPr lang="zh-CN" altLang="en-US"/>
              <a:t>可以是</a:t>
            </a:r>
            <a:r>
              <a:rPr lang="en-US" altLang="zh-CN"/>
              <a:t>tamh</a:t>
            </a:r>
            <a:r>
              <a:rPr lang="zh-CN" altLang="en-US"/>
              <a:t>等</a:t>
            </a:r>
            <a:endParaRPr lang="zh-CN" altLang="en-US"/>
          </a:p>
          <a:p>
            <a:pPr algn="ctr"/>
            <a:r>
              <a:rPr lang="zh-CN" altLang="en-US"/>
              <a:t>
口</a:t>
            </a:r>
            <a:r>
              <a:rPr lang="en-US" altLang="zh-CN"/>
              <a:t>0</a:t>
            </a:r>
            <a:r>
              <a:rPr lang="zh-CN" altLang="en-US"/>
              <a:t>是时间</a:t>
            </a:r>
            <a:r>
              <a:rPr lang="en-US" altLang="zh-CN"/>
              <a:t>t</a:t>
            </a:r>
            <a:r>
              <a:rPr lang="zh-CN" altLang="en-US"/>
              <a:t>出的输出</a:t>
            </a:r>
            <a:r>
              <a:rPr lang="en-US" altLang="zh-CN"/>
              <a:t>,</a:t>
            </a:r>
            <a:r>
              <a:rPr lang="zh-CN" altLang="en-US"/>
              <a:t>比如是预测下个词的话</a:t>
            </a:r>
            <a:r>
              <a:rPr lang="en-US" altLang="zh-CN"/>
              <a:t>,</a:t>
            </a:r>
            <a:r>
              <a:rPr lang="zh-CN" altLang="en-US"/>
              <a:t>可能是</a:t>
            </a:r>
            <a:endParaRPr lang="zh-CN" altLang="en-US"/>
          </a:p>
          <a:p>
            <a:pPr algn="ctr"/>
            <a:r>
              <a:rPr lang="zh-CN" altLang="en-US"/>
              <a:t>
</a:t>
            </a:r>
            <a:r>
              <a:rPr lang="en-US" altLang="zh-CN"/>
              <a:t>softmax</a:t>
            </a:r>
            <a:r>
              <a:rPr lang="zh-CN" altLang="en-US"/>
              <a:t>输出的属于每个候选词的概率</a:t>
            </a:r>
            <a:r>
              <a:rPr lang="en-US" altLang="zh-CN"/>
              <a:t>,0= softmax(s</a:t>
            </a:r>
            <a:endParaRPr lang="en-US" altLang="zh-CN"/>
          </a:p>
          <a:p>
            <a:pPr algn="ctr"/>
            <a:r>
              <a:rPr lang="en-US" altLang="zh-CN"/>
              <a:t>
</a:t>
            </a:r>
            <a:endParaRPr lang="en-US" altLang="zh-CN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3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2074" name="New shape" hidden="1"/>
          <p:cNvSpPr/>
          <p:nvPr/>
        </p:nvSpPr>
        <p:spPr>
          <a:xfrm>
            <a:off x="0" y="0"/>
            <a:ext cx="1270000" cy="2540000"/>
          </a:xfrm>
          <a:prstGeom prst="rect">
            <a:avLst/>
          </a:prstGeom>
          <a:solidFill>
            <a:srgbClr val="4F81BD"/>
          </a:solidFill>
          <a:ln w="25400" cap="flat" cmpd="sng">
            <a:solidFill>
              <a:srgbClr val="385D8A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r>
              <a:rPr lang="zh-CN" altLang="en-US"/>
              <a:t>口可以把隐状态</a:t>
            </a:r>
            <a:r>
              <a:rPr lang="en-US" altLang="zh-CN"/>
              <a:t>S</a:t>
            </a:r>
            <a:r>
              <a:rPr lang="zh-CN" altLang="en-US"/>
              <a:t>视作“记忆体”</a:t>
            </a:r>
            <a:r>
              <a:rPr lang="en-US" altLang="zh-CN"/>
              <a:t>,</a:t>
            </a:r>
            <a:r>
              <a:rPr lang="zh-CN" altLang="en-US"/>
              <a:t>捕捉了之前时间点上</a:t>
            </a:r>
            <a:endParaRPr lang="zh-CN" altLang="en-US"/>
          </a:p>
          <a:p>
            <a:pPr algn="ctr"/>
            <a:r>
              <a:rPr lang="zh-CN" altLang="en-US"/>
              <a:t>
的信息。</a:t>
            </a:r>
            <a:endParaRPr lang="zh-CN" altLang="en-US"/>
          </a:p>
          <a:p>
            <a:pPr algn="ctr"/>
            <a:r>
              <a:rPr lang="zh-CN" altLang="en-US"/>
              <a:t>
口输出</a:t>
            </a:r>
            <a:r>
              <a:rPr lang="en-US" altLang="zh-CN"/>
              <a:t>0</a:t>
            </a:r>
            <a:r>
              <a:rPr lang="zh-CN" altLang="en-US"/>
              <a:t>由当前时间及之前所有的“记忆”共同计算得到。</a:t>
            </a:r>
            <a:endParaRPr lang="zh-CN" altLang="en-US"/>
          </a:p>
          <a:p>
            <a:pPr algn="ctr"/>
            <a:r>
              <a:rPr lang="zh-CN" altLang="en-US"/>
              <a:t>
口很可惜</a:t>
            </a:r>
            <a:r>
              <a:rPr lang="en-US" altLang="zh-CN"/>
              <a:t>,</a:t>
            </a:r>
            <a:r>
              <a:rPr lang="zh-CN" altLang="en-US"/>
              <a:t>实际应用中</a:t>
            </a:r>
            <a:r>
              <a:rPr lang="en-US" altLang="zh-CN"/>
              <a:t>,S</a:t>
            </a:r>
            <a:r>
              <a:rPr lang="zh-CN" altLang="en-US"/>
              <a:t>并不能捕捉和保留之前所有信</a:t>
            </a:r>
            <a:endParaRPr lang="zh-CN" altLang="en-US"/>
          </a:p>
          <a:p>
            <a:pPr algn="ctr"/>
            <a:r>
              <a:rPr lang="zh-CN" altLang="en-US"/>
              <a:t>
息</a:t>
            </a:r>
            <a:r>
              <a:rPr lang="en-US" altLang="zh-CN"/>
              <a:t>(</a:t>
            </a:r>
            <a:r>
              <a:rPr lang="zh-CN" altLang="en-US"/>
              <a:t>记忆有限</a:t>
            </a:r>
            <a:r>
              <a:rPr lang="en-US" altLang="zh-CN"/>
              <a:t>?)</a:t>
            </a:r>
            <a:r>
              <a:rPr lang="zh-CN" altLang="en-US"/>
              <a:t>矩阵</a:t>
            </a:r>
            <a:r>
              <a:rPr lang="en-US" altLang="zh-CN"/>
              <a:t>5</a:t>
            </a:r>
            <a:r>
              <a:rPr lang="zh-CN" altLang="en-US"/>
              <a:t>维度容量有限</a:t>
            </a:r>
            <a:r>
              <a:rPr lang="en-US" altLang="zh-CN"/>
              <a:t>,</a:t>
            </a:r>
            <a:endParaRPr lang="en-US" altLang="zh-CN"/>
          </a:p>
          <a:p>
            <a:pPr algn="ctr"/>
            <a:r>
              <a:rPr lang="en-US" altLang="zh-CN"/>
              <a:t>
</a:t>
            </a:r>
            <a:r>
              <a:rPr lang="zh-CN" altLang="en-US"/>
              <a:t>口不同于</a:t>
            </a:r>
            <a:r>
              <a:rPr lang="en-US" altLang="zh-CN"/>
              <a:t>QN,</a:t>
            </a:r>
            <a:r>
              <a:rPr lang="zh-CN" altLang="en-US"/>
              <a:t>这里的</a:t>
            </a:r>
            <a:r>
              <a:rPr lang="en-US" altLang="zh-CN"/>
              <a:t>RNN</a:t>
            </a:r>
            <a:r>
              <a:rPr lang="zh-CN" altLang="en-US"/>
              <a:t>其实整个神经网络都共享一组参</a:t>
            </a:r>
            <a:endParaRPr lang="zh-CN" altLang="en-US"/>
          </a:p>
          <a:p>
            <a:pPr algn="ctr"/>
            <a:r>
              <a:rPr lang="zh-CN" altLang="en-US"/>
              <a:t>
数</a:t>
            </a:r>
            <a:r>
              <a:rPr lang="en-US" altLang="zh-CN"/>
              <a:t>(U,V,w),</a:t>
            </a:r>
            <a:r>
              <a:rPr lang="zh-CN" altLang="en-US"/>
              <a:t>极大减小了需要训练和预估的参数量</a:t>
            </a:r>
            <a:endParaRPr lang="zh-CN" altLang="en-US"/>
          </a:p>
          <a:p>
            <a:pPr algn="ctr"/>
            <a:r>
              <a:rPr lang="zh-CN" altLang="en-US"/>
              <a:t>
口图中的</a:t>
            </a:r>
            <a:r>
              <a:rPr lang="en-US" altLang="zh-CN"/>
              <a:t>0</a:t>
            </a:r>
            <a:r>
              <a:rPr lang="zh-CN" altLang="en-US"/>
              <a:t>在有些任务下是不存在的</a:t>
            </a:r>
            <a:r>
              <a:rPr lang="en-US" altLang="zh-CN"/>
              <a:t>,</a:t>
            </a:r>
            <a:r>
              <a:rPr lang="zh-CN" altLang="en-US"/>
              <a:t>比如文本情感分析</a:t>
            </a:r>
            <a:r>
              <a:rPr lang="en-US" altLang="zh-CN"/>
              <a:t>,</a:t>
            </a:r>
            <a:endParaRPr lang="en-US" altLang="zh-CN"/>
          </a:p>
          <a:p>
            <a:pPr algn="ctr"/>
            <a:r>
              <a:rPr lang="en-US" altLang="zh-CN"/>
              <a:t>
</a:t>
            </a:r>
            <a:r>
              <a:rPr lang="zh-CN" altLang="en-US"/>
              <a:t>其实只需要最后的 </a:t>
            </a:r>
            <a:r>
              <a:rPr lang="en-US" altLang="zh-CN"/>
              <a:t>output:</a:t>
            </a:r>
            <a:r>
              <a:rPr lang="zh-CN" altLang="en-US"/>
              <a:t>结果就行</a:t>
            </a:r>
            <a:endParaRPr lang="zh-CN" altLang="en-US"/>
          </a:p>
          <a:p>
            <a:pPr algn="ctr"/>
            <a:r>
              <a:rPr lang="zh-CN" altLang="en-US"/>
              <a:t>
文本分类</a:t>
            </a:r>
            <a:r>
              <a:rPr lang="en-US" altLang="zh-CN"/>
              <a:t>,</a:t>
            </a:r>
            <a:r>
              <a:rPr lang="zh-CN" altLang="en-US"/>
              <a:t>在当前任何部分都可以做总结</a:t>
            </a:r>
            <a:r>
              <a:rPr lang="en-US" altLang="zh-CN"/>
              <a:t>,</a:t>
            </a:r>
            <a:r>
              <a:rPr lang="zh-CN" altLang="en-US"/>
              <a:t>输出结果</a:t>
            </a:r>
            <a:r>
              <a:rPr lang="en-US" altLang="zh-CN"/>
              <a:t>,</a:t>
            </a:r>
            <a:r>
              <a:rPr lang="zh-CN" altLang="en-US"/>
              <a:t>但</a:t>
            </a:r>
            <a:endParaRPr lang="zh-CN" altLang="en-US"/>
          </a:p>
          <a:p>
            <a:pPr algn="ctr"/>
            <a:r>
              <a:rPr lang="zh-CN" altLang="en-US"/>
              <a:t>
是不一定准确。任务是需要看完整个文本给出一个结果。</a:t>
            </a:r>
            <a:endParaRPr lang="zh-CN" altLang="en-US"/>
          </a:p>
          <a:p>
            <a:pPr algn="ctr"/>
            <a:r>
              <a:rPr lang="zh-CN" altLang="en-US"/>
              <a:t>
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7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0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3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6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89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92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95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98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01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04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07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 anchor="ctr" anchorCtr="0"/>
          <a:lstStyle>
            <a:defPPr>
              <a:defRPr lang="ru-RU"/>
            </a:defPPr>
            <a:lvl1pPr marL="0" lvl="0" indent="0" algn="l" defTabSz="914400" rtl="0" eaLnBrk="1" latinLnBrk="0" hangingPunct="1">
              <a:buNone/>
              <a:defRPr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1pPr>
            <a:lvl2pPr marL="457200" lvl="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2pPr>
            <a:lvl3pPr marL="914400" lvl="2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3pPr>
            <a:lvl4pPr marL="1371600" lvl="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4pPr>
            <a:lvl5pPr marL="1828800" lvl="4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5pPr>
            <a:lvl6pPr marL="2286000" lvl="5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6pPr>
            <a:lvl7pPr marL="2743200" lvl="6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7pPr>
            <a:lvl8pPr marL="3200400" lvl="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8pPr>
            <a:lvl9pPr marL="3657600" lvl="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Calibri"/>
                <a:ea typeface="Calibri" panose="020f0502020204030204"/>
                <a:cs typeface="+mn-cs"/>
              </a:defRPr>
            </a:lvl9pPr>
          </a:lstStyle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https://d.book118.com/678006050072006033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 overriden">
  <a:themeElements>
    <a:clrScheme name="">
      <a:dk1>
        <a:srgbClr val="FFFFFF"/>
      </a:dk1>
      <a:lt1>
        <a:srgbClr val="000000"/>
      </a:lt1>
      <a:dk2>
        <a:srgbClr val="EEECE1"/>
      </a:dk2>
      <a:lt2>
        <a:srgbClr val="1F497D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0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2024-09-11T13:42:40.684</cp:lastPrinted>
  <dcterms:created xsi:type="dcterms:W3CDTF">2024-09-11T05:42:40Z</dcterms:created>
  <dcterms:modified xsi:type="dcterms:W3CDTF">2024-09-11T05:42:41Z</dcterms:modified>
</cp:coreProperties>
</file>