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EWRSW+DCLSIM+ArialMT"/>
      <p:regular r:id="rId15"/>
    </p:embeddedFont>
    <p:embeddedFont>
      <p:font typeface="FUONQE+MS-UIGothic"/>
      <p:regular r:id="rId16"/>
    </p:embeddedFont>
    <p:embeddedFont>
      <p:font typeface="BJACON+LNSOSL+MicrosoftYaHei"/>
      <p:regular r:id="rId17"/>
    </p:embeddedFont>
    <p:embeddedFont>
      <p:font typeface="OPNMPS+MHGVWS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529F5-9A8F-4842-8888-743ABA469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E37B3-7B59-4A94-BF04-19F321731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423CC-05E7-46E4-BB4F-EF564C9A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5C97E-2E57-438A-BD8C-02BA4CE32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A5707D-A8BC-46F7-B0FA-910E3A4A1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F04BE8-0EE1-4ABB-A1F6-8746C28D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919E1-35A6-4891-A9F3-4C85047A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762BE-9E5C-4974-A654-FE88DDF46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8236A-28D5-47A6-B2F6-69DC23BC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493BB-2F78-4E75-9B4F-7A28552BF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1C507-E894-48E1-B68F-B2DC8DFF0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16035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103310"/>
            <a:ext cx="3738822" cy="32067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EWRSW+DCLSIM+ArialMT"/>
                <a:cs typeface="NEWRSW+DCLSI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UONQE+MS-UIGothic"/>
                <a:cs typeface="FUONQE+MS-UIGothic"/>
              </a:rPr>
              <a:t>包含与排除的基本概念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EWRSW+DCLSIM+ArialMT"/>
                <a:cs typeface="NEWRSW+DCLSI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UONQE+MS-UIGothic"/>
                <a:cs typeface="FUONQE+MS-UIGothic"/>
              </a:rPr>
              <a:t>包含与排除的数学模型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EWRSW+DCLSIM+ArialMT"/>
                <a:cs typeface="NEWRSW+DCLSI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UONQE+MS-UIGothic"/>
                <a:cs typeface="FUONQE+MS-UIGothic"/>
              </a:rPr>
              <a:t>包含与排除的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2C3F55"/>
                </a:solidFill>
                <a:latin typeface="FUONQE+MS-UIGothic"/>
                <a:cs typeface="FUONQE+MS-UIGothic"/>
              </a:rPr>
              <a:t>用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2C3F55"/>
                </a:solidFill>
                <a:latin typeface="FUONQE+MS-UIGothic"/>
                <a:cs typeface="FUONQE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EWRSW+DCLSIM+ArialMT"/>
                <a:cs typeface="NEWRSW+DCLSI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FUONQE+MS-UIGothic"/>
                <a:cs typeface="FUONQE+MS-UIGothic"/>
              </a:rPr>
              <a:t>包含与排除的注意事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NEWRSW+DCLSIM+ArialMT"/>
                <a:cs typeface="NEWRSW+DCLSIM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练习题</a:t>
            </a:r>
            <a:r>
              <a:rPr sz="2400">
                <a:solidFill>
                  <a:srgbClr val="2C3F55"/>
                </a:solidFill>
                <a:latin typeface="FUONQE+MS-UIGothic"/>
                <a:cs typeface="FUONQE+MS-UIGothic"/>
              </a:rPr>
              <a:t>与解析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FUONQE+MS-UIGothic"/>
                <a:cs typeface="FUONQE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FUONQE+MS-UIGothic"/>
                <a:cs typeface="FUONQE+MS-UIGothic"/>
              </a:rPr>
              <a:t>包含与排除的基本概念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UONQE+MS-UIGothic"/>
                <a:cs typeface="FUONQE+MS-UIGothic"/>
              </a:rPr>
              <a:t>包含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6532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包含是指一个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象被另一个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象所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有或覆盖，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即一个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象被另一个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象所包含。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" y="1979924"/>
            <a:ext cx="477113" cy="40409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BJACON+LNSOSL+MicrosoftYaHei"/>
                <a:cs typeface="BJACON+LNSOSL+MicrosoftYaHei"/>
              </a:rPr>
              <a:t>01</a:t>
            </a:r>
          </a:p>
          <a:p>
            <a:pPr marL="0" marR="0">
              <a:lnSpc>
                <a:spcPts val="1458"/>
              </a:lnSpc>
              <a:spcBef>
                <a:spcPts val="12646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BJACON+LNSOSL+MicrosoftYaHei"/>
                <a:cs typeface="BJACON+LNSOSL+MicrosoftYaHei"/>
              </a:rPr>
              <a:t>02</a:t>
            </a:r>
          </a:p>
          <a:p>
            <a:pPr marL="0" marR="0">
              <a:lnSpc>
                <a:spcPts val="1458"/>
              </a:lnSpc>
              <a:spcBef>
                <a:spcPts val="12646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BJACON+LNSOSL+MicrosoftYaHei"/>
                <a:cs typeface="BJACON+LNSOSL+MicrosoftYaHei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3450963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在数学中，包含通常用于描述集合之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的关系，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793863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即一个集合完全被另一个集合所包含。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91919" y="5248013"/>
            <a:ext cx="4526979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在日常生活中，包含的概念也广泛存在，例如在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，我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可能会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个商品包含哪些配件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UONQE+MS-UIGothic"/>
                <a:cs typeface="FUONQE+MS-UIGothic"/>
              </a:rPr>
              <a:t>排除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73582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排除是指从一个集合中去除某些元素，使得剩下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6044" y="184025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JACON+LNSOSL+MicrosoftYaHei"/>
                <a:cs typeface="BJACON+LNSOSL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207872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的元素构成一个新的集合。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344917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在数学中，排除通常用于描述集合的差集运算，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即从一个集合中去除另一个集合中的元素。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0964" y="3449340"/>
            <a:ext cx="509178" cy="19834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JACON+LNSOSL+MicrosoftYaHei"/>
                <a:cs typeface="BJACON+LNSOSL+MicrosoftYaHei"/>
              </a:rPr>
              <a:t>02</a:t>
            </a:r>
          </a:p>
          <a:p>
            <a:pPr marL="0" marR="0">
              <a:lnSpc>
                <a:spcPts val="1562"/>
              </a:lnSpc>
              <a:spcBef>
                <a:spcPts val="10242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JACON+LNSOSL+MicrosoftYaHei"/>
                <a:cs typeface="BJACON+LNSOSL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493622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在日常生活中，排除的概念也广泛存在，例如在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890395" y="5279128"/>
            <a:ext cx="467245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，我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可能会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排除某些人参加</a:t>
            </a:r>
            <a:r>
              <a:rPr sz="15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FUONQE+MS-UIGothic"/>
                <a:cs typeface="FUONQE+MS-UIGothic"/>
              </a:rPr>
              <a:t>包含与排除的数学模型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UONQE+MS-UIGothic"/>
                <a:cs typeface="FUONQE+MS-UIGothic"/>
              </a:rPr>
              <a:t>包含与排除的数学模型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7292950" cy="22999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NEWRSW+DCLSIM+ArialMT"/>
                <a:cs typeface="NEWRSW+DCLSIM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他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模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模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400">
                <a:solidFill>
                  <a:srgbClr val="000000"/>
                </a:solidFill>
                <a:latin typeface="FUONQE+MS-UIGothic"/>
                <a:cs typeface="FUONQE+MS-UIGothic"/>
              </a:rPr>
              <a:t>的</a:t>
            </a:r>
            <a:r>
              <a:rPr sz="1400" spc="9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多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模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</a:p>
          <a:p>
            <a:pPr marL="203200" marR="0">
              <a:lnSpc>
                <a:spcPts val="13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模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400">
                <a:solidFill>
                  <a:srgbClr val="000000"/>
                </a:solidFill>
                <a:latin typeface="FUONQE+MS-UIGothic"/>
                <a:cs typeface="FUONQE+MS-UIGothic"/>
              </a:rPr>
              <a:t>多</a:t>
            </a:r>
            <a:r>
              <a:rPr sz="1400" spc="9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4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of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course“word“word</a:t>
            </a:r>
            <a:r>
              <a:rPr sz="1400" spc="14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400" spc="15">
                <a:solidFill>
                  <a:srgbClr val="000000"/>
                </a:solidFill>
                <a:latin typeface="FUONQE+MS-UIGothic"/>
                <a:cs typeface="FUONQE+MS-UIGothic"/>
              </a:rPr>
              <a:t>怎</a:t>
            </a:r>
            <a:r>
              <a:rPr sz="14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400" spc="9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多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3]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[b.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10,</a:t>
            </a:r>
            <a:r>
              <a:rPr sz="1400" spc="5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however,</a:t>
            </a:r>
            <a:r>
              <a:rPr sz="1400" spc="5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however,</a:t>
            </a:r>
            <a:r>
              <a:rPr sz="1400" spc="6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however,</a:t>
            </a:r>
            <a:r>
              <a:rPr sz="1400" spc="6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however,</a:t>
            </a:r>
            <a:r>
              <a:rPr sz="1400" spc="5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</a:p>
          <a:p>
            <a:pPr marL="203200" marR="0">
              <a:lnSpc>
                <a:spcPts val="1315"/>
              </a:lnSpc>
              <a:spcBef>
                <a:spcPct val="0"/>
              </a:spcBef>
              <a:spcAft>
                <a:spcPct val="0"/>
              </a:spcAft>
            </a:pP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word]</a:t>
            </a:r>
            <a:r>
              <a:rPr sz="1400" spc="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3">
                <a:solidFill>
                  <a:srgbClr val="000000"/>
                </a:solidFill>
                <a:latin typeface="FUONQE+MS-UIGothic"/>
                <a:cs typeface="FUONQE+MS-UIGothic"/>
              </a:rPr>
              <a:t>起来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模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[word]“word”</a:t>
            </a:r>
            <a:r>
              <a:rPr sz="1400" spc="15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15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,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however,</a:t>
            </a:r>
            <a:r>
              <a:rPr sz="1400" spc="5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however,</a:t>
            </a:r>
            <a:r>
              <a:rPr sz="1400" spc="6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however,</a:t>
            </a:r>
            <a:r>
              <a:rPr sz="1400" spc="6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4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</a:t>
            </a:r>
            <a:r>
              <a:rPr sz="1400" spc="38">
                <a:solidFill>
                  <a:srgbClr val="000000"/>
                </a:solidFill>
                <a:latin typeface="FUONQE+MS-UIGothic"/>
                <a:cs typeface="FUONQE+MS-UIGothic"/>
              </a:rPr>
              <a:t>没有</a:t>
            </a:r>
            <a:r>
              <a:rPr sz="1400" spc="5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about</a:t>
            </a:r>
            <a:r>
              <a:rPr sz="14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to</a:t>
            </a:r>
            <a:r>
              <a:rPr sz="1400" spc="7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create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72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其次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: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起来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其次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: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about</a:t>
            </a:r>
            <a:r>
              <a:rPr sz="1400" spc="6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to</a:t>
            </a:r>
            <a:r>
              <a:rPr sz="1400" spc="7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create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</a:p>
          <a:p>
            <a:pPr marL="203200" marR="0">
              <a:lnSpc>
                <a:spcPts val="1315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面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.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其次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: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about</a:t>
            </a:r>
            <a:r>
              <a:rPr sz="1400" spc="6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how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to</a:t>
            </a:r>
            <a:r>
              <a:rPr sz="1400" spc="7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create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  <a:r>
              <a:rPr sz="1400" spc="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words-</a:t>
            </a:r>
            <a:r>
              <a:rPr sz="1400" spc="6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good</a:t>
            </a:r>
          </a:p>
          <a:p>
            <a:pPr marL="203200" marR="0">
              <a:lnSpc>
                <a:spcPts val="1314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word-</a:t>
            </a:r>
            <a:r>
              <a:rPr sz="1400" spc="6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it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is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</a:t>
            </a:r>
            <a:r>
              <a:rPr sz="1400" spc="8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2008</a:t>
            </a:r>
            <a:r>
              <a:rPr sz="1400" spc="20">
                <a:solidFill>
                  <a:srgbClr val="000000"/>
                </a:solidFill>
                <a:latin typeface="FUONQE+MS-UIGothic"/>
                <a:cs typeface="FUONQE+MS-UIGothic"/>
              </a:rPr>
              <a:t>咬文嚼</a:t>
            </a:r>
            <a:r>
              <a:rPr sz="1400" spc="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(noun)</a:t>
            </a:r>
            <a:r>
              <a:rPr sz="1400" spc="6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the</a:t>
            </a:r>
            <a:r>
              <a:rPr sz="1400" spc="49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and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so</a:t>
            </a:r>
            <a:r>
              <a:rPr sz="1400" spc="7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onward:</a:t>
            </a:r>
          </a:p>
          <a:p>
            <a:pPr marL="203200" marR="0">
              <a:lnSpc>
                <a:spcPts val="1315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the</a:t>
            </a:r>
            <a:r>
              <a:rPr sz="1400" spc="49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and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so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UONQE+MS-UIGothic"/>
                <a:cs typeface="FUONQE+MS-UIGothic"/>
              </a:rPr>
              <a:t>包含与排除的数学模型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4843111" cy="4588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NEWRSW+DCLSIM+ArialMT"/>
                <a:cs typeface="NEWRSW+DCLSIM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FUONQE+MS-UIGothic"/>
                <a:cs typeface="FUONQE+MS-UIGothic"/>
              </a:rPr>
              <a:t>大概</a:t>
            </a:r>
            <a:r>
              <a:rPr sz="1400" spc="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the</a:t>
            </a:r>
            <a:r>
              <a:rPr sz="1400" spc="49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and</a:t>
            </a:r>
            <a:r>
              <a:rPr sz="1400" spc="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so</a:t>
            </a:r>
            <a:r>
              <a:rPr sz="1400" spc="7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onward:</a:t>
            </a:r>
            <a:r>
              <a:rPr sz="1400" spc="6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“word”</a:t>
            </a:r>
            <a:r>
              <a:rPr sz="1400" spc="8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the</a:t>
            </a:r>
            <a:r>
              <a:rPr sz="1400" spc="49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5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and</a:t>
            </a:r>
            <a:r>
              <a:rPr sz="14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10">
                <a:solidFill>
                  <a:srgbClr val="000000"/>
                </a:solidFill>
                <a:latin typeface="BJACON+LNSOSL+MicrosoftYaHei"/>
                <a:cs typeface="BJACON+LNSOSL+MicrosoftYaHei"/>
              </a:rPr>
              <a:t>so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FUONQE+MS-UIGothic"/>
                <a:cs typeface="FUONQE+MS-UIGothic"/>
              </a:rPr>
              <a:t>包含与排除的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应</a:t>
            </a:r>
            <a:r>
              <a:rPr sz="3800" spc="27">
                <a:solidFill>
                  <a:srgbClr val="2C3F55"/>
                </a:solidFill>
                <a:latin typeface="FUONQE+MS-UIGothic"/>
                <a:cs typeface="FUONQE+MS-UIGothic"/>
              </a:rPr>
              <a:t>用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场</a:t>
            </a:r>
            <a:r>
              <a:rPr sz="3800">
                <a:solidFill>
                  <a:srgbClr val="2C3F55"/>
                </a:solidFill>
                <a:latin typeface="FUONQE+MS-UIGothic"/>
                <a:cs typeface="FUONQE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FUONQE+MS-UIGothic"/>
                <a:cs typeface="FUONQE+MS-UIGothic"/>
              </a:rPr>
              <a:t>集合的包含与排除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185283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FUONQE+MS-UIGothic"/>
                <a:cs typeface="FUONQE+MS-UIGothic"/>
              </a:rPr>
              <a:t>集合的包含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332092"/>
            <a:ext cx="51842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FUONQE+MS-UIGothic"/>
                <a:cs typeface="FUONQE+MS-UIGothic"/>
              </a:rPr>
              <a:t>当一个集合完全被另一个集合所包含，即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3C35"/>
                </a:solidFill>
                <a:latin typeface="FUONQE+MS-UIGothic"/>
                <a:cs typeface="FUONQE+MS-UIGothic"/>
              </a:rPr>
              <a:t>集合中的所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FUONQE+MS-UIGothic"/>
                <a:cs typeface="FUONQE+MS-UIGothic"/>
              </a:rPr>
              <a:t>有元素都属于另一个集合，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3C35"/>
                </a:solidFill>
                <a:latin typeface="FUONQE+MS-UIGothic"/>
                <a:cs typeface="FUONQE+MS-UIGothic"/>
              </a:rPr>
              <a:t>称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3C35"/>
                </a:solidFill>
                <a:latin typeface="FUONQE+MS-UIGothic"/>
                <a:cs typeface="FUONQE+MS-UIGothic"/>
              </a:rPr>
              <a:t>集合被另一个集合所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FUONQE+MS-UIGothic"/>
                <a:cs typeface="FUONQE+MS-UIGothic"/>
              </a:rPr>
              <a:t>包含。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85239" y="401627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FUONQE+MS-UIGothic"/>
                <a:cs typeface="FUONQE+MS-UIGothic"/>
              </a:rPr>
              <a:t>集合的排除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5239" y="4495538"/>
            <a:ext cx="51842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当两个集合存在不重叠部分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，即存在至少一个元素属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于其中一个集合但不属于另一个集合，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两个集合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UONQE+MS-UIGothic"/>
                <a:cs typeface="FUONQE+MS-UIGothic"/>
              </a:rPr>
              <a:t>有排除关系。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https://d.book118.com/678016035141006037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NEWRSW+DCLSIM+ArialMT</vt:lpstr>
      <vt:lpstr>Times New Roman</vt:lpstr>
      <vt:lpstr>FUONQE+MS-UIGothic</vt:lpstr>
      <vt:lpstr>SimSun</vt:lpstr>
      <vt:lpstr>BJACON+LNSOSL+MicrosoftYaHei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2024-09-18T01:16:49.638</cp:lastPrinted>
  <dcterms:created xsi:type="dcterms:W3CDTF">2024-09-17T17:16:49Z</dcterms:created>
  <dcterms:modified xsi:type="dcterms:W3CDTF">2024-09-17T17:16:50Z</dcterms:modified>
</cp:coreProperties>
</file>