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DDC372-F176-4772-94DC-A1E55D5477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534D1-2B39-4542-AA1F-DB0960617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CBC892-3838-4AEE-9D6B-C0C55F225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9B6BB9-00C7-447E-84B1-827BC57BC7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7105B1-62ED-4CEE-9896-660E655250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D40816-B9E4-4A64-B7ED-0362FDAD22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D90A62-B567-42A7-94E2-713C8E9070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817802-4E83-4100-8609-7697E7AC9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37D879-2240-4768-8AE7-B30DE03F5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864E0-B8B7-4B89-A0DA-B6BB59922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5F5640-EDAC-4A1F-98F1-A222E34C6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161001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663350" y="845344"/>
            <a:ext cx="5190464" cy="1524713"/>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err="1" smtClean="0">
                <a:solidFill>
                  <a:schemeClr val="accent1"/>
                </a:solidFill>
                <a:latin typeface="Microsoft Yahei"/>
                <a:ea typeface="Microsoft Yahei"/>
                <a:cs typeface="Microsoft Yahei"/>
              </a:rPr>
              <a:t>护理应急预案与处理流程</a:t>
            </a:r>
            <a:r>
              <a:rPr lang="en-US" altLang="zh-CN" sz="4050" b="1" err="1" smtClean="0">
                <a:solidFill>
                  <a:schemeClr val="accent1"/>
                </a:solidFill>
                <a:latin typeface="Microsoft Yahei"/>
                <a:ea typeface="Microsoft Yahei"/>
                <a:cs typeface="Microsoft Yahei"/>
              </a:rPr>
              <a:t>PPT</a:t>
            </a:r>
            <a:endParaRPr lang="en-US" sz="4050" b="1">
              <a:solidFill>
                <a:schemeClr val="accent1"/>
              </a:solidFill>
              <a:latin typeface="Microsoft Yahei"/>
              <a:ea typeface="Microsoft Yahei"/>
              <a:cs typeface="Microsoft Yahei"/>
            </a:endParaRPr>
          </a:p>
        </p:txBody>
      </p:sp>
      <p:sp>
        <p:nvSpPr>
          <p:cNvPr id="3" name="TextBox 3"/>
          <p:cNvSpPr txBox="1"/>
          <p:nvPr/>
        </p:nvSpPr>
        <p:spPr>
          <a:xfrm>
            <a:off x="940896" y="3866104"/>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err="1">
                <a:solidFill>
                  <a:schemeClr val="dk1"/>
                </a:solidFill>
                <a:latin typeface="Microsoft Yahei"/>
                <a:ea typeface="Microsoft Yahei"/>
                <a:cs typeface="Microsoft Yahei"/>
              </a:rPr>
              <a:t>汇报人</a:t>
            </a:r>
            <a:r>
              <a:rPr lang="en-US" sz="1575" err="1" smtClean="0">
                <a:solidFill>
                  <a:schemeClr val="dk1"/>
                </a:solidFill>
                <a:latin typeface="Microsoft Yahei"/>
                <a:ea typeface="Microsoft Yahei"/>
                <a:cs typeface="Microsoft Yahei"/>
              </a:rPr>
              <a:t>：</a:t>
            </a:r>
            <a:r>
              <a:rPr lang="en-US" altLang="zh-CN" sz="1575" err="1" smtClean="0">
                <a:solidFill>
                  <a:schemeClr val="dk1"/>
                </a:solidFill>
                <a:latin typeface="Microsoft Yahei"/>
                <a:ea typeface="Microsoft Yahei"/>
                <a:cs typeface="Microsoft Yahei"/>
              </a:rPr>
              <a:t>XXX</a:t>
            </a:r>
            <a:endParaRPr lang="en-US" sz="1575">
              <a:solidFill>
                <a:schemeClr val="dk1"/>
              </a:solidFill>
              <a:latin typeface="Microsoft Yahei"/>
              <a:ea typeface="Microsoft Yahei"/>
              <a:cs typeface="Microsoft Yahei"/>
            </a:endParaRPr>
          </a:p>
        </p:txBody>
      </p:sp>
      <p:sp>
        <p:nvSpPr>
          <p:cNvPr id="4" name="AutoShape 4"/>
          <p:cNvSpPr/>
          <p:nvPr/>
        </p:nvSpPr>
        <p:spPr>
          <a:xfrm>
            <a:off x="749184" y="3866104"/>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40896" y="4299108"/>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altLang="zh-CN" sz="1575" smtClean="0">
                <a:solidFill>
                  <a:schemeClr val="dk1"/>
                </a:solidFill>
                <a:latin typeface="Microsoft Yahei"/>
                <a:ea typeface="Microsoft Yahei"/>
                <a:cs typeface="Microsoft Yahei"/>
              </a:rPr>
              <a:t>XX</a:t>
            </a:r>
            <a:r>
              <a:rPr lang="en-US" sz="1575" smtClean="0">
                <a:solidFill>
                  <a:schemeClr val="dk1"/>
                </a:solidFill>
                <a:latin typeface="Microsoft Yahei"/>
                <a:ea typeface="Microsoft Yahei"/>
                <a:cs typeface="Microsoft Yahei"/>
              </a:rPr>
              <a:t>-</a:t>
            </a:r>
            <a:r>
              <a:rPr lang="en-US" altLang="zh-CN" sz="1575" smtClean="0">
                <a:solidFill>
                  <a:schemeClr val="dk1"/>
                </a:solidFill>
                <a:latin typeface="Microsoft Yahei"/>
                <a:ea typeface="Microsoft Yahei"/>
                <a:cs typeface="Microsoft Yahei"/>
              </a:rPr>
              <a:t>XX</a:t>
            </a:r>
            <a:r>
              <a:rPr lang="en-US" sz="1575" smtClean="0">
                <a:solidFill>
                  <a:schemeClr val="dk1"/>
                </a:solidFill>
                <a:latin typeface="Microsoft Yahei"/>
                <a:ea typeface="Microsoft Yahei"/>
                <a:cs typeface="Microsoft Yahei"/>
              </a:rPr>
              <a:t>-</a:t>
            </a:r>
            <a:r>
              <a:rPr lang="en-US" altLang="zh-CN" sz="1575" smtClean="0">
                <a:solidFill>
                  <a:schemeClr val="dk1"/>
                </a:solidFill>
                <a:latin typeface="Microsoft Yahei"/>
                <a:ea typeface="Microsoft Yahei"/>
                <a:cs typeface="Microsoft Yahei"/>
              </a:rPr>
              <a:t>XX</a:t>
            </a:r>
            <a:endParaRPr lang="en-US" sz="1575">
              <a:solidFill>
                <a:schemeClr val="dk1"/>
              </a:solidFill>
              <a:latin typeface="Microsoft Yahei"/>
              <a:ea typeface="Microsoft Yahei"/>
              <a:cs typeface="Microsoft Yahei"/>
            </a:endParaRPr>
          </a:p>
        </p:txBody>
      </p:sp>
      <p:sp>
        <p:nvSpPr>
          <p:cNvPr id="6" name="AutoShape 6"/>
          <p:cNvSpPr/>
          <p:nvPr/>
        </p:nvSpPr>
        <p:spPr>
          <a:xfrm>
            <a:off x="749184" y="4299108"/>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护理应急预案概述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常见护理应急事件及预案</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护理应急处理流程</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护理应急保障措施</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护理应急预案评估与改进</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护理应急预案案例分析</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01</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护理应急预案概述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定义</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护理应急预案是指针对可能出现的突发事件或紧急情况，事先制定的应急准备和应对措施。</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目的</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旨在提高护理人员应对紧急情况的能力，预防和减少护理不良事件的发生，提高护理质量和安全。</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定义与目的</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3250" r="23250"/>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护理应急预案可分为综合预案、专项预案和现场处置方案。综合预案涵盖医院整体范围内的各类突发事件，专项预案针对特定类型的事件，现场处置方案则是在紧急情况发生时现场作业人员使用的简明扼要的应急指导。</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分类</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制定和实施护理应急预案对于保障患者安全、提高医疗质量以及维护医院声誉具有重要意义。通过预案的培训和演练，可以提高护理人员的应急意识和能力，确保在紧急情况下能够迅速、有效地采取应对措施。</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重要性</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预案分类与重要性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原则</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护理应急预案的编制应遵循科学性、实用性、可操作性和及时性的原则。预案应根据医院实际情况和护理工作的特点进行编制，同时要考虑到人员配备、物资保障、技术支持等方面的实际情况。</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依据</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编制护理应急预案的主要依据包括国家相关法律法规、卫生行业标准、医院质量安全管理计划以及国内外相关的研究成果和实践经验。在编制过程中还应积极借鉴国内外先进的应急管理经验和技术手段，不断提高预案的针对性和有效性。</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预案编制原则与依据</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02</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常见护理应急事件及预案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grpSp>
        <p:nvGrpSpPr>
          <p:cNvPr id="2" name="Group 2"/>
          <p:cNvGrpSpPr/>
          <p:nvPr/>
        </p:nvGrpSpPr>
        <p:grpSpPr>
          <a:xfrm>
            <a:off x="388334" y="306810"/>
            <a:ext cx="402793" cy="344077"/>
            <a:chOff x="388334" y="306810"/>
            <a:chExt cx="402793" cy="344077"/>
          </a:xfrm>
        </p:grpSpPr>
        <p:sp>
          <p:nvSpPr>
            <p:cNvPr id="3" name="AutoShape 3"/>
            <p:cNvSpPr/>
            <p:nvPr/>
          </p:nvSpPr>
          <p:spPr>
            <a:xfrm>
              <a:off x="388334" y="3091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82151" y="3068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71273" y="3081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57713" y="31515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39882" y="3119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88334" y="4011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82151" y="3988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71273" y="4001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57713" y="4071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39882" y="4039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88334" y="49313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82151" y="49083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1273" y="49217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57713" y="49918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39882" y="49595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88334" y="58514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82151" y="58284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1273" y="58418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57713" y="59119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39882" y="58796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970271" y="261709"/>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患者突然发生病情变化</a:t>
            </a:r>
          </a:p>
        </p:txBody>
      </p:sp>
      <p:sp>
        <p:nvSpPr>
          <p:cNvPr id="24" name="TextBox 24"/>
          <p:cNvSpPr txBox="1"/>
          <p:nvPr/>
        </p:nvSpPr>
        <p:spPr>
          <a:xfrm>
            <a:off x="421180" y="1631725"/>
            <a:ext cx="2645551" cy="10057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密切观察患者的生命体征、意识状态、面色、皮肤温度等变化，及时发现病情恶化的迹象。</a:t>
            </a:r>
          </a:p>
        </p:txBody>
      </p:sp>
      <p:sp>
        <p:nvSpPr>
          <p:cNvPr id="25" name="TextBox 25"/>
          <p:cNvSpPr txBox="1"/>
          <p:nvPr/>
        </p:nvSpPr>
        <p:spPr>
          <a:xfrm>
            <a:off x="421180" y="1311744"/>
            <a:ext cx="1882662" cy="3199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b="1">
                <a:solidFill>
                  <a:schemeClr val="accent1"/>
                </a:solidFill>
                <a:latin typeface="Microsoft Yahei"/>
                <a:ea typeface="Microsoft Yahei"/>
                <a:cs typeface="Microsoft Yahei"/>
              </a:rPr>
              <a:t>病情观察</a:t>
            </a:r>
          </a:p>
        </p:txBody>
      </p:sp>
      <p:sp>
        <p:nvSpPr>
          <p:cNvPr id="26" name="AutoShape 26"/>
          <p:cNvSpPr/>
          <p:nvPr/>
        </p:nvSpPr>
        <p:spPr>
          <a:xfrm>
            <a:off x="3837653" y="1440076"/>
            <a:ext cx="1151467" cy="101600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rot="4275690">
            <a:off x="5069888" y="2330134"/>
            <a:ext cx="1151467" cy="1016000"/>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rot="2700000" flipH="1">
            <a:off x="2914063" y="2301559"/>
            <a:ext cx="1151467" cy="1016000"/>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rot="-8546356" flipH="1">
            <a:off x="3099509" y="3813250"/>
            <a:ext cx="1151467" cy="101600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rot="8546493" flipH="1">
            <a:off x="4621004" y="3806820"/>
            <a:ext cx="1151467" cy="101600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421180" y="3645686"/>
            <a:ext cx="2645558" cy="10057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在医生到来后，积极配合抢救工作，执行医生的口头医嘱，并及时记录。</a:t>
            </a:r>
          </a:p>
        </p:txBody>
      </p:sp>
      <p:sp>
        <p:nvSpPr>
          <p:cNvPr id="32" name="TextBox 32"/>
          <p:cNvSpPr txBox="1"/>
          <p:nvPr/>
        </p:nvSpPr>
        <p:spPr>
          <a:xfrm>
            <a:off x="421180" y="3325706"/>
            <a:ext cx="1882662" cy="3199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b="1">
                <a:solidFill>
                  <a:schemeClr val="accent1"/>
                </a:solidFill>
                <a:latin typeface="Microsoft Yahei"/>
                <a:ea typeface="Microsoft Yahei"/>
                <a:cs typeface="Microsoft Yahei"/>
              </a:rPr>
              <a:t>配合抢救</a:t>
            </a:r>
          </a:p>
        </p:txBody>
      </p:sp>
      <p:sp>
        <p:nvSpPr>
          <p:cNvPr id="33" name="TextBox 33"/>
          <p:cNvSpPr txBox="1"/>
          <p:nvPr/>
        </p:nvSpPr>
        <p:spPr>
          <a:xfrm>
            <a:off x="4845013" y="1269933"/>
            <a:ext cx="2671079"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一旦发现患者病情变化，应立即呼叫医生或护士，并做好抢救准备。</a:t>
            </a:r>
          </a:p>
        </p:txBody>
      </p:sp>
      <p:sp>
        <p:nvSpPr>
          <p:cNvPr id="34" name="TextBox 34"/>
          <p:cNvSpPr txBox="1"/>
          <p:nvPr/>
        </p:nvSpPr>
        <p:spPr>
          <a:xfrm>
            <a:off x="4845013" y="990712"/>
            <a:ext cx="1882662" cy="3199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b="1">
                <a:solidFill>
                  <a:schemeClr val="accent1"/>
                </a:solidFill>
                <a:latin typeface="Microsoft Yahei"/>
                <a:ea typeface="Microsoft Yahei"/>
                <a:cs typeface="Microsoft Yahei"/>
              </a:rPr>
              <a:t>应急呼救</a:t>
            </a:r>
          </a:p>
        </p:txBody>
      </p:sp>
      <p:sp>
        <p:nvSpPr>
          <p:cNvPr id="35" name="TextBox 35"/>
          <p:cNvSpPr txBox="1"/>
          <p:nvPr/>
        </p:nvSpPr>
        <p:spPr>
          <a:xfrm>
            <a:off x="6435474" y="2637666"/>
            <a:ext cx="2664390"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协助患者平卧，头偏向一侧，及时清理呼吸道分泌物，确保呼吸道通畅。</a:t>
            </a:r>
          </a:p>
        </p:txBody>
      </p:sp>
      <p:sp>
        <p:nvSpPr>
          <p:cNvPr id="36" name="TextBox 36"/>
          <p:cNvSpPr txBox="1"/>
          <p:nvPr/>
        </p:nvSpPr>
        <p:spPr>
          <a:xfrm>
            <a:off x="6435474" y="2383393"/>
            <a:ext cx="1882662" cy="3199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b="1">
                <a:solidFill>
                  <a:schemeClr val="accent1"/>
                </a:solidFill>
                <a:latin typeface="Microsoft Yahei"/>
                <a:ea typeface="Microsoft Yahei"/>
                <a:cs typeface="Microsoft Yahei"/>
              </a:rPr>
              <a:t>保持呼吸道通畅</a:t>
            </a:r>
          </a:p>
        </p:txBody>
      </p:sp>
      <p:sp>
        <p:nvSpPr>
          <p:cNvPr id="37" name="TextBox 37"/>
          <p:cNvSpPr txBox="1"/>
          <p:nvPr/>
        </p:nvSpPr>
        <p:spPr>
          <a:xfrm>
            <a:off x="5678288" y="4269159"/>
            <a:ext cx="2683221"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在医生到来之前，建立静脉通道，以便及时用药。</a:t>
            </a:r>
          </a:p>
        </p:txBody>
      </p:sp>
      <p:sp>
        <p:nvSpPr>
          <p:cNvPr id="38" name="TextBox 38"/>
          <p:cNvSpPr txBox="1"/>
          <p:nvPr/>
        </p:nvSpPr>
        <p:spPr>
          <a:xfrm>
            <a:off x="5678288" y="3949178"/>
            <a:ext cx="1882662" cy="3199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b="1">
                <a:solidFill>
                  <a:schemeClr val="accent1"/>
                </a:solidFill>
                <a:latin typeface="Microsoft Yahei"/>
                <a:ea typeface="Microsoft Yahei"/>
                <a:cs typeface="Microsoft Yahei"/>
              </a:rPr>
              <a:t>建立静脉通道</a:t>
            </a:r>
          </a:p>
        </p:txBody>
      </p:sp>
      <p:sp>
        <p:nvSpPr>
          <p:cNvPr id="39" name="TextBox 39"/>
          <p:cNvSpPr txBox="1"/>
          <p:nvPr/>
        </p:nvSpPr>
        <p:spPr>
          <a:xfrm>
            <a:off x="4105388" y="1791873"/>
            <a:ext cx="963100" cy="50274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375"/>
              </a:spcBef>
            </a:pPr>
            <a:r>
              <a:rPr lang="en-US" sz="2700" b="1">
                <a:solidFill>
                  <a:srgbClr val="FFFFFF"/>
                </a:solidFill>
                <a:latin typeface="Microsoft Yahei"/>
                <a:ea typeface="Microsoft Yahei"/>
                <a:cs typeface="Microsoft Yahei"/>
              </a:rPr>
              <a:t>02</a:t>
            </a:r>
          </a:p>
        </p:txBody>
      </p:sp>
      <p:sp>
        <p:nvSpPr>
          <p:cNvPr id="40" name="TextBox 40"/>
          <p:cNvSpPr txBox="1"/>
          <p:nvPr/>
        </p:nvSpPr>
        <p:spPr>
          <a:xfrm>
            <a:off x="3066731" y="2662930"/>
            <a:ext cx="963100" cy="50274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375"/>
              </a:spcBef>
            </a:pPr>
            <a:r>
              <a:rPr lang="en-US" sz="2700" b="1">
                <a:solidFill>
                  <a:srgbClr val="FFFFFF"/>
                </a:solidFill>
                <a:latin typeface="Microsoft Yahei"/>
                <a:ea typeface="Microsoft Yahei"/>
                <a:cs typeface="Microsoft Yahei"/>
              </a:rPr>
              <a:t>01</a:t>
            </a:r>
          </a:p>
        </p:txBody>
      </p:sp>
      <p:sp>
        <p:nvSpPr>
          <p:cNvPr id="41" name="TextBox 41"/>
          <p:cNvSpPr txBox="1"/>
          <p:nvPr/>
        </p:nvSpPr>
        <p:spPr>
          <a:xfrm>
            <a:off x="5196737" y="2638349"/>
            <a:ext cx="963100" cy="50274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375"/>
              </a:spcBef>
            </a:pPr>
            <a:r>
              <a:rPr lang="en-US" sz="2700" b="1">
                <a:solidFill>
                  <a:srgbClr val="FFFFFF"/>
                </a:solidFill>
                <a:latin typeface="Microsoft Yahei"/>
                <a:ea typeface="Microsoft Yahei"/>
                <a:cs typeface="Microsoft Yahei"/>
              </a:rPr>
              <a:t>03</a:t>
            </a:r>
          </a:p>
        </p:txBody>
      </p:sp>
      <p:sp>
        <p:nvSpPr>
          <p:cNvPr id="42" name="TextBox 42"/>
          <p:cNvSpPr txBox="1"/>
          <p:nvPr/>
        </p:nvSpPr>
        <p:spPr>
          <a:xfrm>
            <a:off x="4742124" y="3936068"/>
            <a:ext cx="963100" cy="50274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375"/>
              </a:spcBef>
            </a:pPr>
            <a:r>
              <a:rPr lang="en-US" sz="2700" b="1">
                <a:solidFill>
                  <a:srgbClr val="FFFFFF"/>
                </a:solidFill>
                <a:latin typeface="Microsoft Yahei"/>
                <a:ea typeface="Microsoft Yahei"/>
                <a:cs typeface="Microsoft Yahei"/>
              </a:rPr>
              <a:t>04</a:t>
            </a:r>
          </a:p>
        </p:txBody>
      </p:sp>
      <p:sp>
        <p:nvSpPr>
          <p:cNvPr id="43" name="TextBox 43"/>
          <p:cNvSpPr txBox="1"/>
          <p:nvPr/>
        </p:nvSpPr>
        <p:spPr>
          <a:xfrm>
            <a:off x="3489797" y="3936068"/>
            <a:ext cx="963100" cy="50274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375"/>
              </a:spcBef>
            </a:pPr>
            <a:r>
              <a:rPr lang="en-US" sz="2700" b="1">
                <a:solidFill>
                  <a:srgbClr val="FFFFFF"/>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15943" y="1394010"/>
            <a:ext cx="2948512" cy="2948512"/>
          </a:xfrm>
          <a:prstGeom prst="ellipse">
            <a:avLst/>
          </a:prstGeom>
        </p:spPr>
      </p:pic>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TextBox 23"/>
          <p:cNvSpPr txBox="1"/>
          <p:nvPr/>
        </p:nvSpPr>
        <p:spPr>
          <a:xfrm>
            <a:off x="854864" y="111487"/>
            <a:ext cx="7815272" cy="6477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患者发生意外伤害</a:t>
            </a:r>
          </a:p>
        </p:txBody>
      </p:sp>
      <p:sp>
        <p:nvSpPr>
          <p:cNvPr id="24" name="AutoShape 24"/>
          <p:cNvSpPr/>
          <p:nvPr/>
        </p:nvSpPr>
        <p:spPr>
          <a:xfrm>
            <a:off x="3010599" y="1313817"/>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010599" y="1016405"/>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3167805" y="1626267"/>
            <a:ext cx="2543088" cy="1104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在患者发生意外伤害时，应立即保护现场，避免二次伤害。</a:t>
            </a:r>
          </a:p>
        </p:txBody>
      </p:sp>
      <p:sp>
        <p:nvSpPr>
          <p:cNvPr id="27" name="TextBox 27"/>
          <p:cNvSpPr txBox="1"/>
          <p:nvPr/>
        </p:nvSpPr>
        <p:spPr>
          <a:xfrm>
            <a:off x="3177228" y="1054505"/>
            <a:ext cx="2637353" cy="495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保护现场</a:t>
            </a:r>
          </a:p>
        </p:txBody>
      </p:sp>
      <p:sp>
        <p:nvSpPr>
          <p:cNvPr id="28" name="AutoShape 28"/>
          <p:cNvSpPr/>
          <p:nvPr/>
        </p:nvSpPr>
        <p:spPr>
          <a:xfrm>
            <a:off x="6150922" y="1282192"/>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150922" y="1016405"/>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6317551" y="1054505"/>
            <a:ext cx="2637353" cy="495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呼救与报告</a:t>
            </a:r>
          </a:p>
        </p:txBody>
      </p:sp>
      <p:sp>
        <p:nvSpPr>
          <p:cNvPr id="31" name="AutoShape 31"/>
          <p:cNvSpPr/>
          <p:nvPr/>
        </p:nvSpPr>
        <p:spPr>
          <a:xfrm>
            <a:off x="3010599" y="3291591"/>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3010599" y="3043203"/>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3177228" y="3081303"/>
            <a:ext cx="2637353" cy="495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协助医生检查</a:t>
            </a:r>
          </a:p>
        </p:txBody>
      </p:sp>
      <p:sp>
        <p:nvSpPr>
          <p:cNvPr id="34" name="AutoShape 34"/>
          <p:cNvSpPr/>
          <p:nvPr/>
        </p:nvSpPr>
        <p:spPr>
          <a:xfrm>
            <a:off x="6150922" y="3259967"/>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150922" y="3043203"/>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6317551" y="3081303"/>
            <a:ext cx="2637353" cy="495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记录与报告</a:t>
            </a:r>
          </a:p>
        </p:txBody>
      </p:sp>
      <p:sp>
        <p:nvSpPr>
          <p:cNvPr id="37" name="TextBox 37"/>
          <p:cNvSpPr txBox="1"/>
          <p:nvPr/>
        </p:nvSpPr>
        <p:spPr>
          <a:xfrm>
            <a:off x="6308127" y="1626267"/>
            <a:ext cx="2543088" cy="1104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立即呼叫医生或护士，并报告护士长或相关领导。</a:t>
            </a:r>
          </a:p>
        </p:txBody>
      </p:sp>
      <p:sp>
        <p:nvSpPr>
          <p:cNvPr id="38" name="TextBox 38"/>
          <p:cNvSpPr txBox="1"/>
          <p:nvPr/>
        </p:nvSpPr>
        <p:spPr>
          <a:xfrm>
            <a:off x="3167805" y="3652803"/>
            <a:ext cx="2543088" cy="1104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协助医生对患者进行检查，了解伤害情况。</a:t>
            </a:r>
          </a:p>
        </p:txBody>
      </p:sp>
      <p:sp>
        <p:nvSpPr>
          <p:cNvPr id="39" name="TextBox 39"/>
          <p:cNvSpPr txBox="1"/>
          <p:nvPr/>
        </p:nvSpPr>
        <p:spPr>
          <a:xfrm>
            <a:off x="6308127" y="3655615"/>
            <a:ext cx="2543088" cy="1104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详细记录患者受伤情况、处理措施及医生的建议。如有需要，向上级主管部门报告。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6426096" y="1654194"/>
            <a:ext cx="4038083" cy="4038083"/>
          </a:xfrm>
          <a:prstGeom prst="ellipse">
            <a:avLst/>
          </a:prstGeom>
        </p:spPr>
      </p:pic>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TextBox 2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患者走失或失踪</a:t>
            </a:r>
          </a:p>
        </p:txBody>
      </p:sp>
      <p:sp>
        <p:nvSpPr>
          <p:cNvPr id="24" name="AutoShape 24"/>
          <p:cNvSpPr/>
          <p:nvPr/>
        </p:nvSpPr>
        <p:spPr>
          <a:xfrm>
            <a:off x="819890"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21180"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469721"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对于有走失或失踪风险的患者，应加强关注和照顾。</a:t>
            </a:r>
          </a:p>
        </p:txBody>
      </p:sp>
      <p:sp>
        <p:nvSpPr>
          <p:cNvPr id="27" name="AutoShape 27"/>
          <p:cNvSpPr/>
          <p:nvPr/>
        </p:nvSpPr>
        <p:spPr>
          <a:xfrm>
            <a:off x="2421207"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677897"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关注患者</a:t>
            </a:r>
          </a:p>
        </p:txBody>
      </p:sp>
      <p:sp>
        <p:nvSpPr>
          <p:cNvPr id="29" name="AutoShape 29"/>
          <p:cNvSpPr/>
          <p:nvPr/>
        </p:nvSpPr>
        <p:spPr>
          <a:xfrm>
            <a:off x="3792022"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3393312"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3441853"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一旦发现患者走失或失踪，应立即向医生或护士报告，并启动紧急处理程序。</a:t>
            </a:r>
          </a:p>
        </p:txBody>
      </p:sp>
      <p:sp>
        <p:nvSpPr>
          <p:cNvPr id="32" name="AutoShape 32"/>
          <p:cNvSpPr/>
          <p:nvPr/>
        </p:nvSpPr>
        <p:spPr>
          <a:xfrm>
            <a:off x="5393339"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3644882"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及时报告</a:t>
            </a:r>
          </a:p>
        </p:txBody>
      </p:sp>
      <p:sp>
        <p:nvSpPr>
          <p:cNvPr id="34" name="AutoShape 34"/>
          <p:cNvSpPr/>
          <p:nvPr/>
        </p:nvSpPr>
        <p:spPr>
          <a:xfrm>
            <a:off x="819890"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21180"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469721"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组织人员寻找患者，并与其家属联系。</a:t>
            </a:r>
          </a:p>
        </p:txBody>
      </p:sp>
      <p:sp>
        <p:nvSpPr>
          <p:cNvPr id="37" name="AutoShape 37"/>
          <p:cNvSpPr/>
          <p:nvPr/>
        </p:nvSpPr>
        <p:spPr>
          <a:xfrm>
            <a:off x="2421207"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677897"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寻找患者</a:t>
            </a:r>
          </a:p>
        </p:txBody>
      </p:sp>
      <p:sp>
        <p:nvSpPr>
          <p:cNvPr id="39" name="AutoShape 39"/>
          <p:cNvSpPr/>
          <p:nvPr/>
        </p:nvSpPr>
        <p:spPr>
          <a:xfrm>
            <a:off x="3792022"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3393312"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3441853"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详细记录患者走失或失踪的情况、采取的措施及医生的建议。如有需要，向上级主管部门报告。</a:t>
            </a:r>
          </a:p>
        </p:txBody>
      </p:sp>
      <p:sp>
        <p:nvSpPr>
          <p:cNvPr id="42" name="AutoShape 42"/>
          <p:cNvSpPr/>
          <p:nvPr/>
        </p:nvSpPr>
        <p:spPr>
          <a:xfrm>
            <a:off x="5393339"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3644882"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记录与报告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患者自杀或自伤</a:t>
            </a:r>
          </a:p>
        </p:txBody>
      </p:sp>
      <p:sp>
        <p:nvSpPr>
          <p:cNvPr id="23" name="AutoShape 23"/>
          <p:cNvSpPr/>
          <p:nvPr/>
        </p:nvSpPr>
        <p:spPr>
          <a:xfrm>
            <a:off x="4332763" y="2032793"/>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3621179" y="3984913"/>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039998" y="3984913"/>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Freeform 26"/>
          <p:cNvSpPr/>
          <p:nvPr/>
        </p:nvSpPr>
        <p:spPr>
          <a:xfrm rot="2135991">
            <a:off x="5275062" y="2347974"/>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Freeform 27"/>
          <p:cNvSpPr/>
          <p:nvPr/>
        </p:nvSpPr>
        <p:spPr>
          <a:xfrm rot="-2296662">
            <a:off x="3970366" y="2328445"/>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Freeform 28"/>
          <p:cNvSpPr/>
          <p:nvPr/>
        </p:nvSpPr>
        <p:spPr>
          <a:xfrm rot="-6933846">
            <a:off x="3586414" y="3523465"/>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Freeform 29"/>
          <p:cNvSpPr/>
          <p:nvPr/>
        </p:nvSpPr>
        <p:spPr>
          <a:xfrm rot="10800000">
            <a:off x="4597995" y="4214465"/>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Freeform 30"/>
          <p:cNvSpPr/>
          <p:nvPr/>
        </p:nvSpPr>
        <p:spPr>
          <a:xfrm rot="6699367">
            <a:off x="5655222" y="3550281"/>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6365239" y="2069677"/>
            <a:ext cx="3045698"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呼救与报告</a:t>
            </a:r>
          </a:p>
        </p:txBody>
      </p:sp>
      <p:sp>
        <p:nvSpPr>
          <p:cNvPr id="32" name="TextBox 32"/>
          <p:cNvSpPr txBox="1"/>
          <p:nvPr/>
        </p:nvSpPr>
        <p:spPr>
          <a:xfrm>
            <a:off x="6365239" y="2592497"/>
            <a:ext cx="2590800"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立即呼叫医生或护士，并报告护士长或相关领导。</a:t>
            </a:r>
          </a:p>
        </p:txBody>
      </p:sp>
      <p:sp>
        <p:nvSpPr>
          <p:cNvPr id="33" name="TextBox 33"/>
          <p:cNvSpPr txBox="1"/>
          <p:nvPr/>
        </p:nvSpPr>
        <p:spPr>
          <a:xfrm>
            <a:off x="3559471" y="778237"/>
            <a:ext cx="3223403"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保护患者</a:t>
            </a:r>
          </a:p>
        </p:txBody>
      </p:sp>
      <p:sp>
        <p:nvSpPr>
          <p:cNvPr id="34" name="TextBox 34"/>
          <p:cNvSpPr txBox="1"/>
          <p:nvPr/>
        </p:nvSpPr>
        <p:spPr>
          <a:xfrm>
            <a:off x="3559471" y="1192996"/>
            <a:ext cx="2590416"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在患者自杀或自伤时，应立即采取措施保护患者，避免造成进一步伤害。</a:t>
            </a:r>
          </a:p>
        </p:txBody>
      </p:sp>
      <p:sp>
        <p:nvSpPr>
          <p:cNvPr id="35" name="Freeform 35"/>
          <p:cNvSpPr/>
          <p:nvPr/>
        </p:nvSpPr>
        <p:spPr>
          <a:xfrm>
            <a:off x="4538185" y="2238215"/>
            <a:ext cx="446407" cy="44640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448120" y="2630549"/>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Freeform 37"/>
          <p:cNvSpPr/>
          <p:nvPr/>
        </p:nvSpPr>
        <p:spPr>
          <a:xfrm>
            <a:off x="5676615" y="2859044"/>
            <a:ext cx="400260" cy="40026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3215826" y="2665299"/>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Freeform 39"/>
          <p:cNvSpPr/>
          <p:nvPr/>
        </p:nvSpPr>
        <p:spPr>
          <a:xfrm>
            <a:off x="3451639" y="2866362"/>
            <a:ext cx="385625" cy="38562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Freeform 40"/>
          <p:cNvSpPr/>
          <p:nvPr/>
        </p:nvSpPr>
        <p:spPr>
          <a:xfrm>
            <a:off x="3857279" y="4241816"/>
            <a:ext cx="372533" cy="37253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Freeform 41"/>
          <p:cNvSpPr/>
          <p:nvPr/>
        </p:nvSpPr>
        <p:spPr>
          <a:xfrm>
            <a:off x="5166732" y="4190704"/>
            <a:ext cx="445669" cy="445669"/>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TextBox 42"/>
          <p:cNvSpPr txBox="1"/>
          <p:nvPr/>
        </p:nvSpPr>
        <p:spPr>
          <a:xfrm>
            <a:off x="6124395" y="3722538"/>
            <a:ext cx="3045698"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协助医生检查</a:t>
            </a:r>
          </a:p>
        </p:txBody>
      </p:sp>
      <p:sp>
        <p:nvSpPr>
          <p:cNvPr id="43" name="TextBox 43"/>
          <p:cNvSpPr txBox="1"/>
          <p:nvPr/>
        </p:nvSpPr>
        <p:spPr>
          <a:xfrm>
            <a:off x="6124395" y="4245358"/>
            <a:ext cx="2590800"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协助医生对患者进行检查，了解伤害情况。</a:t>
            </a:r>
          </a:p>
        </p:txBody>
      </p:sp>
      <p:sp>
        <p:nvSpPr>
          <p:cNvPr id="44" name="TextBox 44"/>
          <p:cNvSpPr txBox="1"/>
          <p:nvPr/>
        </p:nvSpPr>
        <p:spPr>
          <a:xfrm>
            <a:off x="550169" y="2069677"/>
            <a:ext cx="3045698"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记录与报告</a:t>
            </a:r>
          </a:p>
        </p:txBody>
      </p:sp>
      <p:sp>
        <p:nvSpPr>
          <p:cNvPr id="45" name="TextBox 45"/>
          <p:cNvSpPr txBox="1"/>
          <p:nvPr/>
        </p:nvSpPr>
        <p:spPr>
          <a:xfrm>
            <a:off x="550169" y="2592497"/>
            <a:ext cx="2590800"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详细记录患者自杀或自伤的情况、采取的措施及医生的建议。如有需要，向上级主管部门报告。</a:t>
            </a:r>
          </a:p>
        </p:txBody>
      </p:sp>
      <p:sp>
        <p:nvSpPr>
          <p:cNvPr id="46" name="TextBox 46"/>
          <p:cNvSpPr txBox="1"/>
          <p:nvPr/>
        </p:nvSpPr>
        <p:spPr>
          <a:xfrm>
            <a:off x="835923" y="3722538"/>
            <a:ext cx="3045698"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心理支持</a:t>
            </a:r>
          </a:p>
        </p:txBody>
      </p:sp>
      <p:sp>
        <p:nvSpPr>
          <p:cNvPr id="47" name="TextBox 47"/>
          <p:cNvSpPr txBox="1"/>
          <p:nvPr/>
        </p:nvSpPr>
        <p:spPr>
          <a:xfrm>
            <a:off x="835923" y="4245358"/>
            <a:ext cx="2590800"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对患者进行心理支持，帮助其度过危机。如有需要，请专业心理咨询师进行干预。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03</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护理应急处理流程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t="3833" b="3833"/>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3714750" y="1349692"/>
            <a:ext cx="5052767"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发现异常情况</a:t>
            </a:r>
          </a:p>
        </p:txBody>
      </p:sp>
      <p:sp>
        <p:nvSpPr>
          <p:cNvPr id="13" name="TextBox 13"/>
          <p:cNvSpPr txBox="1"/>
          <p:nvPr/>
        </p:nvSpPr>
        <p:spPr>
          <a:xfrm>
            <a:off x="3714750" y="1800004"/>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在护理过程中，护士应密切观察患者病情变化，及时发现异常情况，如生命体征异常、疼痛加剧、意识障碍等。</a:t>
            </a:r>
          </a:p>
        </p:txBody>
      </p:sp>
      <p:sp>
        <p:nvSpPr>
          <p:cNvPr id="14" name="TextBox 14"/>
          <p:cNvSpPr txBox="1"/>
          <p:nvPr/>
        </p:nvSpPr>
        <p:spPr>
          <a:xfrm>
            <a:off x="3714750" y="2955785"/>
            <a:ext cx="4875483"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报告责任人</a:t>
            </a:r>
          </a:p>
        </p:txBody>
      </p:sp>
      <p:sp>
        <p:nvSpPr>
          <p:cNvPr id="15" name="TextBox 15"/>
          <p:cNvSpPr txBox="1"/>
          <p:nvPr/>
        </p:nvSpPr>
        <p:spPr>
          <a:xfrm>
            <a:off x="3714750" y="3466266"/>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一旦发现应急事件，护士应立即报告给值班医生或上级护士长。</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发现应急事件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初步评估与判断</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责任医生或上级护士长应对患者进行初步评估，了解病情变化的具体情况。</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初步评估</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根据初步评估结果，判断是否需要启动应急处理措施。</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判断是否需要应急处理</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根据患者的病情变化情况，确定相应的应急预案。</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通知相关人员</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启动应急预案后，应通知相关人员参与应急处理，如其他医护人员、家属等。</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确定应急预案</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启动应急预案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https://d.book118.com/678016100101006030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2024-09-07T03:34:43.360</cp:lastPrinted>
  <dcterms:created xsi:type="dcterms:W3CDTF">2024-09-06T19:34:43Z</dcterms:created>
  <dcterms:modified xsi:type="dcterms:W3CDTF">2024-09-06T19:34:45Z</dcterms:modified>
</cp:coreProperties>
</file>