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7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83A3C0-EF31-447A-A9A4-DA10A6DE9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9D9C8A-E71E-4C3E-BE37-D4E695A2B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03AC7B-BA80-47DC-97DC-2981F07AD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424A10-8878-40D1-8AA4-5864456B8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0F8573-86E6-4DDA-96AA-7D9FB80D0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DE1E96-265D-4C00-82DF-EB5AEC875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067151-C6A8-45BE-8D6B-3D740C77F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B11C03-58BF-4219-A528-4F05D4E4B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4626A7-FEA4-4776-8071-2F83671C6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B3248-24CC-4DA8-AB58-4EE0B00BC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B908BE-0545-4C79-81D2-743523182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850886" y="11310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2458720"/>
            <a:ext cx="7571105" cy="11899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1689735"/>
            <a:ext cx="7571105" cy="63817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PA-图片 4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A-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221740"/>
            <a:ext cx="10968990" cy="50279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Heavy" panose="00000a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PA-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PA-矩形 1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图片 3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8830" y="523875"/>
            <a:ext cx="1866265" cy="342900"/>
          </a:xfrm>
          <a:prstGeom prst="rect">
            <a:avLst/>
          </a:prstGeom>
          <a:noFill/>
        </p:spPr>
        <p:txBody>
          <a:bodyPr vert="horz" wrap="square" lIns="10795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798830" y="866775"/>
            <a:ext cx="1866265" cy="10598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633716" y="13469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形 5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915" y="6143342"/>
            <a:ext cx="187891" cy="187891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857760" y="4520059"/>
            <a:ext cx="57690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857885" y="1802130"/>
            <a:ext cx="6318885" cy="52197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857250" y="2505075"/>
            <a:ext cx="6318885" cy="15728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标题"/>
          <p:cNvSpPr txBox="1">
            <a:spLocks noGrp="1"/>
          </p:cNvSpPr>
          <p:nvPr>
            <p:ph type="title" idx="6"/>
            <p:custDataLst>
              <p:tags r:id="rId3"/>
            </p:custDataLst>
          </p:nvPr>
        </p:nvSpPr>
        <p:spPr>
          <a:xfrm>
            <a:off x="6235065" y="1354455"/>
            <a:ext cx="534225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330" y="1354455"/>
            <a:ext cx="534225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69315" y="1195705"/>
            <a:ext cx="10707370" cy="4254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850886" y="1096111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1850886" y="11310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1714500"/>
            <a:ext cx="7571105" cy="19342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69314" y="1333850"/>
            <a:ext cx="10708006" cy="4843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69313" y="478972"/>
            <a:ext cx="10744201" cy="675492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+mn-cs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18" Type="http://schemas.openxmlformats.org/officeDocument/2006/relationships/tags" Target="../tags/tag106.xml" /><Relationship Id="rId19" Type="http://schemas.openxmlformats.org/officeDocument/2006/relationships/tags" Target="../tags/tag10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22" Type="http://schemas.openxmlformats.org/officeDocument/2006/relationships/tags" Target="../tags/tag110.xml" /><Relationship Id="rId23" Type="http://schemas.openxmlformats.org/officeDocument/2006/relationships/tags" Target="../tags/tag111.xml" /><Relationship Id="rId24" Type="http://schemas.openxmlformats.org/officeDocument/2006/relationships/tags" Target="../tags/tag112.xml" /><Relationship Id="rId25" Type="http://schemas.openxmlformats.org/officeDocument/2006/relationships/tags" Target="../tags/tag113.xml" /><Relationship Id="rId26" Type="http://schemas.openxmlformats.org/officeDocument/2006/relationships/tags" Target="../tags/tag114.xml" /><Relationship Id="rId27" Type="http://schemas.openxmlformats.org/officeDocument/2006/relationships/tags" Target="../tags/tag115.xml" /><Relationship Id="rId28" Type="http://schemas.openxmlformats.org/officeDocument/2006/relationships/tags" Target="../tags/tag116.xml" /><Relationship Id="rId29" Type="http://schemas.openxmlformats.org/officeDocument/2006/relationships/tags" Target="../tags/tag117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ags" Target="../tags/tag137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14" Type="http://schemas.openxmlformats.org/officeDocument/2006/relationships/tags" Target="../tags/tag194.xml" /><Relationship Id="rId15" Type="http://schemas.openxmlformats.org/officeDocument/2006/relationships/tags" Target="../tags/tag195.xml" /><Relationship Id="rId16" Type="http://schemas.openxmlformats.org/officeDocument/2006/relationships/tags" Target="../tags/tag196.xml" /><Relationship Id="rId17" Type="http://schemas.openxmlformats.org/officeDocument/2006/relationships/tags" Target="../tags/tag197.xml" /><Relationship Id="rId18" Type="http://schemas.openxmlformats.org/officeDocument/2006/relationships/tags" Target="../tags/tag198.xml" /><Relationship Id="rId19" Type="http://schemas.openxmlformats.org/officeDocument/2006/relationships/tags" Target="../tags/tag199.xml" /><Relationship Id="rId2" Type="http://schemas.openxmlformats.org/officeDocument/2006/relationships/tags" Target="../tags/tag182.xml" /><Relationship Id="rId20" Type="http://schemas.openxmlformats.org/officeDocument/2006/relationships/tags" Target="../tags/tag200.xml" /><Relationship Id="rId21" Type="http://schemas.openxmlformats.org/officeDocument/2006/relationships/tags" Target="../tags/tag201.xml" /><Relationship Id="rId22" Type="http://schemas.openxmlformats.org/officeDocument/2006/relationships/tags" Target="../tags/tag202.xml" /><Relationship Id="rId23" Type="http://schemas.openxmlformats.org/officeDocument/2006/relationships/tags" Target="../tags/tag203.xml" /><Relationship Id="rId24" Type="http://schemas.openxmlformats.org/officeDocument/2006/relationships/tags" Target="../tags/tag204.xml" /><Relationship Id="rId25" Type="http://schemas.openxmlformats.org/officeDocument/2006/relationships/tags" Target="../tags/tag205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tags" Target="../tags/tag225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24" Type="http://schemas.openxmlformats.org/officeDocument/2006/relationships/tags" Target="../tags/tag247.xml" /><Relationship Id="rId25" Type="http://schemas.openxmlformats.org/officeDocument/2006/relationships/tags" Target="../tags/tag248.xml" /><Relationship Id="rId26" Type="http://schemas.openxmlformats.org/officeDocument/2006/relationships/tags" Target="../tags/tag249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tags" Target="../tags/tag263.xml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18" Type="http://schemas.openxmlformats.org/officeDocument/2006/relationships/tags" Target="../tags/tag266.xml" /><Relationship Id="rId19" Type="http://schemas.openxmlformats.org/officeDocument/2006/relationships/tags" Target="../tags/tag267.xml" /><Relationship Id="rId2" Type="http://schemas.openxmlformats.org/officeDocument/2006/relationships/tags" Target="../tags/tag250.xml" /><Relationship Id="rId20" Type="http://schemas.openxmlformats.org/officeDocument/2006/relationships/tags" Target="../tags/tag268.xml" /><Relationship Id="rId21" Type="http://schemas.openxmlformats.org/officeDocument/2006/relationships/tags" Target="../tags/tag269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02012606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汇报人：_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头发移植的眼皮整形的护理查房</a:t>
            </a:r>
            <a:endParaRPr lang="zh-CN" altLang="en-US"/>
          </a:p>
          <a:p>
            <a:r>
              <a:rPr lang="zh-CN" altLang="en-US"/>
              <a:t>护理查房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Simple &amp; Creative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64" name="直接连接符 63"/>
          <p:cNvCxnSpPr/>
          <p:nvPr>
            <p:custDataLst>
              <p:tags r:id="rId5"/>
            </p:custDataLst>
          </p:nvPr>
        </p:nvCxnSpPr>
        <p:spPr>
          <a:xfrm>
            <a:off x="1656715" y="279400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>
            <p:custDataLst>
              <p:tags r:id="rId6"/>
            </p:custDataLst>
          </p:nvPr>
        </p:nvCxnSpPr>
        <p:spPr>
          <a:xfrm>
            <a:off x="1663065" y="279400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序号"/>
          <p:cNvSpPr txBox="1"/>
          <p:nvPr>
            <p:custDataLst>
              <p:tags r:id="rId7"/>
            </p:custDataLst>
          </p:nvPr>
        </p:nvSpPr>
        <p:spPr>
          <a:xfrm>
            <a:off x="1656715" y="2262505"/>
            <a:ext cx="913765" cy="44386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01.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68" name="标题"/>
          <p:cNvSpPr txBox="1"/>
          <p:nvPr>
            <p:custDataLst>
              <p:tags r:id="rId8"/>
            </p:custDataLst>
          </p:nvPr>
        </p:nvSpPr>
        <p:spPr>
          <a:xfrm>
            <a:off x="1656715" y="2960370"/>
            <a:ext cx="2550160" cy="1245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头发移植的概念及意义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20" name="直接连接符 119"/>
          <p:cNvCxnSpPr/>
          <p:nvPr>
            <p:custDataLst>
              <p:tags r:id="rId9"/>
            </p:custDataLst>
          </p:nvPr>
        </p:nvCxnSpPr>
        <p:spPr>
          <a:xfrm>
            <a:off x="1656715" y="4802505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>
            <p:custDataLst>
              <p:tags r:id="rId10"/>
            </p:custDataLst>
          </p:nvPr>
        </p:nvCxnSpPr>
        <p:spPr>
          <a:xfrm>
            <a:off x="1663065" y="4802505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序号"/>
          <p:cNvSpPr txBox="1"/>
          <p:nvPr>
            <p:custDataLst>
              <p:tags r:id="rId11"/>
            </p:custDataLst>
          </p:nvPr>
        </p:nvSpPr>
        <p:spPr>
          <a:xfrm>
            <a:off x="1656715" y="4271645"/>
            <a:ext cx="913765" cy="44386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04.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24" name="标题"/>
          <p:cNvSpPr txBox="1"/>
          <p:nvPr>
            <p:custDataLst>
              <p:tags r:id="rId12"/>
            </p:custDataLst>
          </p:nvPr>
        </p:nvSpPr>
        <p:spPr>
          <a:xfrm>
            <a:off x="1656715" y="4968875"/>
            <a:ext cx="2550160" cy="1245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头发移植的术后护理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27" name="直接连接符 126"/>
          <p:cNvCxnSpPr/>
          <p:nvPr>
            <p:custDataLst>
              <p:tags r:id="rId13"/>
            </p:custDataLst>
          </p:nvPr>
        </p:nvCxnSpPr>
        <p:spPr>
          <a:xfrm>
            <a:off x="5182235" y="279400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>
            <p:custDataLst>
              <p:tags r:id="rId14"/>
            </p:custDataLst>
          </p:nvPr>
        </p:nvCxnSpPr>
        <p:spPr>
          <a:xfrm>
            <a:off x="5188585" y="279400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序号"/>
          <p:cNvSpPr txBox="1"/>
          <p:nvPr>
            <p:custDataLst>
              <p:tags r:id="rId15"/>
            </p:custDataLst>
          </p:nvPr>
        </p:nvSpPr>
        <p:spPr>
          <a:xfrm>
            <a:off x="5182235" y="2262505"/>
            <a:ext cx="913765" cy="44386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02.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31" name="标题"/>
          <p:cNvSpPr txBox="1"/>
          <p:nvPr>
            <p:custDataLst>
              <p:tags r:id="rId16"/>
            </p:custDataLst>
          </p:nvPr>
        </p:nvSpPr>
        <p:spPr>
          <a:xfrm>
            <a:off x="5182235" y="2960370"/>
            <a:ext cx="2550160" cy="1245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头发移植的术前准备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34" name="直接连接符 133"/>
          <p:cNvCxnSpPr/>
          <p:nvPr>
            <p:custDataLst>
              <p:tags r:id="rId17"/>
            </p:custDataLst>
          </p:nvPr>
        </p:nvCxnSpPr>
        <p:spPr>
          <a:xfrm>
            <a:off x="8707755" y="279400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>
            <p:custDataLst>
              <p:tags r:id="rId18"/>
            </p:custDataLst>
          </p:nvPr>
        </p:nvCxnSpPr>
        <p:spPr>
          <a:xfrm>
            <a:off x="8714105" y="279400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序号"/>
          <p:cNvSpPr txBox="1"/>
          <p:nvPr>
            <p:custDataLst>
              <p:tags r:id="rId19"/>
            </p:custDataLst>
          </p:nvPr>
        </p:nvSpPr>
        <p:spPr>
          <a:xfrm>
            <a:off x="8707755" y="2262505"/>
            <a:ext cx="913765" cy="44386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03.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38" name="标题"/>
          <p:cNvSpPr txBox="1"/>
          <p:nvPr>
            <p:custDataLst>
              <p:tags r:id="rId20"/>
            </p:custDataLst>
          </p:nvPr>
        </p:nvSpPr>
        <p:spPr>
          <a:xfrm>
            <a:off x="8707755" y="2960370"/>
            <a:ext cx="2550160" cy="1245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头发移植的手术过程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41" name="直接连接符 140"/>
          <p:cNvCxnSpPr/>
          <p:nvPr>
            <p:custDataLst>
              <p:tags r:id="rId21"/>
            </p:custDataLst>
          </p:nvPr>
        </p:nvCxnSpPr>
        <p:spPr>
          <a:xfrm>
            <a:off x="5182235" y="480187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>
            <p:custDataLst>
              <p:tags r:id="rId22"/>
            </p:custDataLst>
          </p:nvPr>
        </p:nvCxnSpPr>
        <p:spPr>
          <a:xfrm>
            <a:off x="5188585" y="480187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序号"/>
          <p:cNvSpPr txBox="1"/>
          <p:nvPr>
            <p:custDataLst>
              <p:tags r:id="rId23"/>
            </p:custDataLst>
          </p:nvPr>
        </p:nvSpPr>
        <p:spPr>
          <a:xfrm>
            <a:off x="5182235" y="4271010"/>
            <a:ext cx="913765" cy="44386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05.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45" name="标题"/>
          <p:cNvSpPr txBox="1"/>
          <p:nvPr>
            <p:custDataLst>
              <p:tags r:id="rId24"/>
            </p:custDataLst>
          </p:nvPr>
        </p:nvSpPr>
        <p:spPr>
          <a:xfrm>
            <a:off x="5182235" y="4968240"/>
            <a:ext cx="2550160" cy="1245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头发移植的效果与风险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55" name="直接连接符 154"/>
          <p:cNvCxnSpPr/>
          <p:nvPr>
            <p:custDataLst>
              <p:tags r:id="rId25"/>
            </p:custDataLst>
          </p:nvPr>
        </p:nvCxnSpPr>
        <p:spPr>
          <a:xfrm>
            <a:off x="8707755" y="4801235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连接符 155"/>
          <p:cNvCxnSpPr/>
          <p:nvPr>
            <p:custDataLst>
              <p:tags r:id="rId26"/>
            </p:custDataLst>
          </p:nvPr>
        </p:nvCxnSpPr>
        <p:spPr>
          <a:xfrm>
            <a:off x="8714105" y="4801235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序号"/>
          <p:cNvSpPr txBox="1"/>
          <p:nvPr>
            <p:custDataLst>
              <p:tags r:id="rId27"/>
            </p:custDataLst>
          </p:nvPr>
        </p:nvSpPr>
        <p:spPr>
          <a:xfrm>
            <a:off x="8707755" y="4270375"/>
            <a:ext cx="913765" cy="44386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06.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59" name="标题"/>
          <p:cNvSpPr txBox="1"/>
          <p:nvPr>
            <p:custDataLst>
              <p:tags r:id="rId28"/>
            </p:custDataLst>
          </p:nvPr>
        </p:nvSpPr>
        <p:spPr>
          <a:xfrm>
            <a:off x="8707755" y="4967605"/>
            <a:ext cx="2550160" cy="1245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头发移植的实践与展望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头发移植的概念及意义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头发移植的定义</a:t>
            </a:r>
            <a:endParaRPr lang="zh-CN" altLang="en-US"/>
          </a:p>
        </p:txBody>
      </p:sp>
      <p:sp>
        <p:nvSpPr>
          <p:cNvPr id="10" name="Freeform 10"/>
          <p:cNvSpPr/>
          <p:nvPr>
            <p:custDataLst>
              <p:tags r:id="rId2"/>
            </p:custDataLst>
          </p:nvPr>
        </p:nvSpPr>
        <p:spPr bwMode="auto">
          <a:xfrm>
            <a:off x="1108422" y="1464637"/>
            <a:ext cx="1179452" cy="1316670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11" name="Freeform 11"/>
          <p:cNvSpPr/>
          <p:nvPr>
            <p:custDataLst>
              <p:tags r:id="rId3"/>
            </p:custDataLst>
          </p:nvPr>
        </p:nvSpPr>
        <p:spPr bwMode="auto">
          <a:xfrm>
            <a:off x="1245042" y="1390291"/>
            <a:ext cx="1180994" cy="1316670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16" name="文本框 58"/>
          <p:cNvSpPr txBox="1"/>
          <p:nvPr>
            <p:custDataLst>
              <p:tags r:id="rId4"/>
            </p:custDataLst>
          </p:nvPr>
        </p:nvSpPr>
        <p:spPr>
          <a:xfrm>
            <a:off x="1400090" y="1767107"/>
            <a:ext cx="734652" cy="63708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01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23" name="Freeform 10"/>
          <p:cNvSpPr/>
          <p:nvPr>
            <p:custDataLst>
              <p:tags r:id="rId5"/>
            </p:custDataLst>
          </p:nvPr>
        </p:nvSpPr>
        <p:spPr bwMode="auto">
          <a:xfrm>
            <a:off x="4009848" y="1464637"/>
            <a:ext cx="1179452" cy="1316670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24" name="Freeform 11"/>
          <p:cNvSpPr/>
          <p:nvPr>
            <p:custDataLst>
              <p:tags r:id="rId6"/>
            </p:custDataLst>
          </p:nvPr>
        </p:nvSpPr>
        <p:spPr bwMode="auto">
          <a:xfrm>
            <a:off x="4146468" y="1390291"/>
            <a:ext cx="1180994" cy="1316670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22" name="文本框 58"/>
          <p:cNvSpPr txBox="1"/>
          <p:nvPr>
            <p:custDataLst>
              <p:tags r:id="rId7"/>
            </p:custDataLst>
          </p:nvPr>
        </p:nvSpPr>
        <p:spPr>
          <a:xfrm>
            <a:off x="4301516" y="1767107"/>
            <a:ext cx="734652" cy="63708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02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30" name="Freeform 10"/>
          <p:cNvSpPr/>
          <p:nvPr>
            <p:custDataLst>
              <p:tags r:id="rId8"/>
            </p:custDataLst>
          </p:nvPr>
        </p:nvSpPr>
        <p:spPr bwMode="auto">
          <a:xfrm>
            <a:off x="6912545" y="1464637"/>
            <a:ext cx="1179452" cy="1316670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31" name="Freeform 11"/>
          <p:cNvSpPr/>
          <p:nvPr>
            <p:custDataLst>
              <p:tags r:id="rId9"/>
            </p:custDataLst>
          </p:nvPr>
        </p:nvSpPr>
        <p:spPr bwMode="auto">
          <a:xfrm>
            <a:off x="7049164" y="1390291"/>
            <a:ext cx="1180994" cy="1316670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7203577" y="1767107"/>
            <a:ext cx="734652" cy="63708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03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37" name="Freeform 10"/>
          <p:cNvSpPr/>
          <p:nvPr>
            <p:custDataLst>
              <p:tags r:id="rId11"/>
            </p:custDataLst>
          </p:nvPr>
        </p:nvSpPr>
        <p:spPr bwMode="auto">
          <a:xfrm>
            <a:off x="9814606" y="1464637"/>
            <a:ext cx="1179452" cy="1316670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38" name="Freeform 11"/>
          <p:cNvSpPr/>
          <p:nvPr>
            <p:custDataLst>
              <p:tags r:id="rId12"/>
            </p:custDataLst>
          </p:nvPr>
        </p:nvSpPr>
        <p:spPr bwMode="auto">
          <a:xfrm>
            <a:off x="9951226" y="1390291"/>
            <a:ext cx="1180994" cy="1316670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36" name="文本框 58"/>
          <p:cNvSpPr txBox="1"/>
          <p:nvPr>
            <p:custDataLst>
              <p:tags r:id="rId13"/>
            </p:custDataLst>
          </p:nvPr>
        </p:nvSpPr>
        <p:spPr>
          <a:xfrm>
            <a:off x="10106273" y="1767107"/>
            <a:ext cx="734652" cy="63708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04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6" name="文本框 60"/>
          <p:cNvSpPr txBox="1"/>
          <p:nvPr>
            <p:custDataLst>
              <p:tags r:id="rId14"/>
            </p:custDataLst>
          </p:nvPr>
        </p:nvSpPr>
        <p:spPr>
          <a:xfrm>
            <a:off x="608330" y="3239425"/>
            <a:ext cx="2207812" cy="284147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头发移植是一种外科手术，用于将健康的毛囊从供体部位移植到脱发区域。</a:t>
            </a:r>
            <a:endParaRPr lang="zh-CN" altLang="en-US" sz="2000" spc="150">
              <a:latin typeface="+mn-ea"/>
              <a:sym typeface="+mn-ea"/>
            </a:endParaRPr>
          </a:p>
        </p:txBody>
      </p:sp>
      <p:sp>
        <p:nvSpPr>
          <p:cNvPr id="4" name="文本框 60"/>
          <p:cNvSpPr txBox="1"/>
          <p:nvPr>
            <p:custDataLst>
              <p:tags r:id="rId15"/>
            </p:custDataLst>
          </p:nvPr>
        </p:nvSpPr>
        <p:spPr>
          <a:xfrm>
            <a:off x="3495776" y="3239425"/>
            <a:ext cx="2207812" cy="284147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头发移植的目的是改善脱发的外观，增加头发密度和覆盖范围。</a:t>
            </a:r>
            <a:endParaRPr lang="zh-CN" altLang="en-US" sz="2000" spc="150">
              <a:latin typeface="+mn-ea"/>
              <a:sym typeface="+mn-ea"/>
            </a:endParaRPr>
          </a:p>
        </p:txBody>
      </p:sp>
      <p:sp>
        <p:nvSpPr>
          <p:cNvPr id="5" name="文本框 60"/>
          <p:cNvSpPr txBox="1"/>
          <p:nvPr>
            <p:custDataLst>
              <p:tags r:id="rId16"/>
            </p:custDataLst>
          </p:nvPr>
        </p:nvSpPr>
        <p:spPr>
          <a:xfrm>
            <a:off x="6432786" y="3239425"/>
            <a:ext cx="2207812" cy="284147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头发移植可以应用于各种类型的脱发，包括男性型脱发、女性型脱发和疤痕性脱发。</a:t>
            </a:r>
            <a:endParaRPr lang="zh-CN" altLang="en-US" sz="2000" spc="150">
              <a:latin typeface="+mn-ea"/>
              <a:sym typeface="+mn-ea"/>
            </a:endParaRPr>
          </a:p>
        </p:txBody>
      </p:sp>
      <p:sp>
        <p:nvSpPr>
          <p:cNvPr id="7" name="文本框 60"/>
          <p:cNvSpPr txBox="1"/>
          <p:nvPr>
            <p:custDataLst>
              <p:tags r:id="rId17"/>
            </p:custDataLst>
          </p:nvPr>
        </p:nvSpPr>
        <p:spPr>
          <a:xfrm>
            <a:off x="9369797" y="3239425"/>
            <a:ext cx="2207812" cy="284147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头发移植的成功率取决于供体部位的毛囊质量和手术技巧。</a:t>
            </a:r>
            <a:endParaRPr lang="zh-CN" altLang="en-US" sz="2000" spc="150"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头发移植的意义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475618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01176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改善脱发问题：头发移植可以改善脱发问题，提高患者的自信心和生活质量。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240137" y="2651739"/>
            <a:ext cx="1820321" cy="12890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104243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29116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美容效果：头发移植可以改善头发稀疏、发际线后移等问题，提高患者的美容效果。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868762" y="2651739"/>
            <a:ext cx="1820321" cy="12890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32183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7741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改善头发质量：头发移植可以改善头发质量，使头发更加健康、有光泽。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96018" y="2651739"/>
            <a:ext cx="1820321" cy="12890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60124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85682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提高生活质量：头发移植可以提高患者的生活质量，使其更加自信、更加有活力。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9124643" y="2651739"/>
            <a:ext cx="1820321" cy="12890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头发移植的原理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475618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01176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头发移植是将健康的毛囊从后枕部提取出来，然后移植到脱发区域。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240137" y="2651739"/>
            <a:ext cx="1820321" cy="12890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104243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29116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头发移植的原理是利用后枕部的毛囊具有长寿特性，不易受到雄性激素的影响。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868762" y="2651739"/>
            <a:ext cx="1820321" cy="12890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32183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7741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头发移植可以改善脱发问题，提高患者的生活质量和自信心。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96018" y="2651739"/>
            <a:ext cx="1820321" cy="12890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60124" y="1221740"/>
            <a:ext cx="1349225" cy="135156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85682" y="3048771"/>
            <a:ext cx="2098603" cy="3200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头发移植需要专业的医生进行操作，以确保移植效果和安全性。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9124643" y="2651739"/>
            <a:ext cx="1820321" cy="12890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头发移植的术前准备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心理准备</a:t>
            </a:r>
            <a:endParaRPr lang="zh-CN" altLang="en-US"/>
          </a:p>
        </p:txBody>
      </p:sp>
      <p:sp>
        <p:nvSpPr>
          <p:cNvPr id="11280" name="Freeform 16"/>
          <p:cNvSpPr/>
          <p:nvPr>
            <p:custDataLst>
              <p:tags r:id="rId2"/>
            </p:custDataLst>
          </p:nvPr>
        </p:nvSpPr>
        <p:spPr bwMode="auto">
          <a:xfrm>
            <a:off x="608330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1276" name="Freeform 12"/>
          <p:cNvSpPr/>
          <p:nvPr>
            <p:custDataLst>
              <p:tags r:id="rId3"/>
            </p:custDataLst>
          </p:nvPr>
        </p:nvSpPr>
        <p:spPr bwMode="auto">
          <a:xfrm>
            <a:off x="608330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4925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4"/>
            </p:custDataLst>
          </p:nvPr>
        </p:nvSpPr>
        <p:spPr>
          <a:xfrm>
            <a:off x="1007511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01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29" name="Freeform 16"/>
          <p:cNvSpPr/>
          <p:nvPr>
            <p:custDataLst>
              <p:tags r:id="rId5"/>
            </p:custDataLst>
          </p:nvPr>
        </p:nvSpPr>
        <p:spPr bwMode="auto">
          <a:xfrm>
            <a:off x="3503246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1" name="Freeform 12"/>
          <p:cNvSpPr/>
          <p:nvPr>
            <p:custDataLst>
              <p:tags r:id="rId6"/>
            </p:custDataLst>
          </p:nvPr>
        </p:nvSpPr>
        <p:spPr bwMode="auto">
          <a:xfrm>
            <a:off x="3503246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4925" cap="rnd">
            <a:solidFill>
              <a:schemeClr val="accent2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3902427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02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38" name="Freeform 16"/>
          <p:cNvSpPr/>
          <p:nvPr>
            <p:custDataLst>
              <p:tags r:id="rId8"/>
            </p:custDataLst>
          </p:nvPr>
        </p:nvSpPr>
        <p:spPr bwMode="auto">
          <a:xfrm>
            <a:off x="6398842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9" name="Freeform 12"/>
          <p:cNvSpPr/>
          <p:nvPr>
            <p:custDataLst>
              <p:tags r:id="rId9"/>
            </p:custDataLst>
          </p:nvPr>
        </p:nvSpPr>
        <p:spPr bwMode="auto">
          <a:xfrm>
            <a:off x="6398842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4925" cap="rnd">
            <a:solidFill>
              <a:schemeClr val="accent3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42" name="文本框 41"/>
          <p:cNvSpPr txBox="1"/>
          <p:nvPr>
            <p:custDataLst>
              <p:tags r:id="rId10"/>
            </p:custDataLst>
          </p:nvPr>
        </p:nvSpPr>
        <p:spPr>
          <a:xfrm>
            <a:off x="6798023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03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44" name="Freeform 16"/>
          <p:cNvSpPr/>
          <p:nvPr>
            <p:custDataLst>
              <p:tags r:id="rId11"/>
            </p:custDataLst>
          </p:nvPr>
        </p:nvSpPr>
        <p:spPr bwMode="auto">
          <a:xfrm>
            <a:off x="9293757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45" name="Freeform 12"/>
          <p:cNvSpPr/>
          <p:nvPr>
            <p:custDataLst>
              <p:tags r:id="rId12"/>
            </p:custDataLst>
          </p:nvPr>
        </p:nvSpPr>
        <p:spPr bwMode="auto">
          <a:xfrm>
            <a:off x="9293757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4925" cap="rnd">
            <a:solidFill>
              <a:schemeClr val="accent4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3"/>
            </p:custDataLst>
          </p:nvPr>
        </p:nvSpPr>
        <p:spPr>
          <a:xfrm>
            <a:off x="9692939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04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4"/>
            </p:custDataLst>
          </p:nvPr>
        </p:nvSpPr>
        <p:spPr>
          <a:xfrm>
            <a:off x="766099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了解手术过程和预期效果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3662374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保持积极心态，减轻焦虑和紧张情绪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6558650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做好术后恢复期的心理准备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9452206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保持与医生的沟通，了解注意事项和可能出现的问题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身体准备</a:t>
            </a:r>
            <a:endParaRPr lang="zh-CN" altLang="en-US"/>
          </a:p>
        </p:txBody>
      </p:sp>
      <p:sp>
        <p:nvSpPr>
          <p:cNvPr id="59" name="矩形: 圆角 58"/>
          <p:cNvSpPr/>
          <p:nvPr>
            <p:custDataLst>
              <p:tags r:id="rId2"/>
            </p:custDataLst>
          </p:nvPr>
        </p:nvSpPr>
        <p:spPr>
          <a:xfrm>
            <a:off x="9157898" y="1841797"/>
            <a:ext cx="2419307" cy="3798576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0" name="任意多边形: 形状 59"/>
          <p:cNvSpPr/>
          <p:nvPr>
            <p:custDataLst>
              <p:tags r:id="rId3"/>
            </p:custDataLst>
          </p:nvPr>
        </p:nvSpPr>
        <p:spPr>
          <a:xfrm>
            <a:off x="9157898" y="1841797"/>
            <a:ext cx="2419307" cy="123129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1" name="任意多边形: 形状 60"/>
          <p:cNvSpPr/>
          <p:nvPr>
            <p:custDataLst>
              <p:tags r:id="rId4"/>
            </p:custDataLst>
          </p:nvPr>
        </p:nvSpPr>
        <p:spPr>
          <a:xfrm>
            <a:off x="10841728" y="1831518"/>
            <a:ext cx="725234" cy="298749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4"/>
              </a:gs>
              <a:gs pos="0">
                <a:schemeClr val="accent4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2" name="任意多边形: 形状 61"/>
          <p:cNvSpPr/>
          <p:nvPr>
            <p:custDataLst>
              <p:tags r:id="rId5"/>
            </p:custDataLst>
          </p:nvPr>
        </p:nvSpPr>
        <p:spPr>
          <a:xfrm>
            <a:off x="9157898" y="2439907"/>
            <a:ext cx="744778" cy="633096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4"/>
              </a:gs>
              <a:gs pos="0">
                <a:schemeClr val="accent4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5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"/>
            </p:custDataLst>
          </p:nvPr>
        </p:nvSpPr>
        <p:spPr>
          <a:xfrm>
            <a:off x="10480036" y="1831518"/>
            <a:ext cx="1096575" cy="10190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rgbClr val="FFFFFF"/>
                </a:solidFill>
                <a:latin typeface="+mn-ea"/>
                <a:cs typeface="Montserrat Black"/>
              </a:rPr>
              <a:t>04</a:t>
            </a:r>
            <a:endParaRPr lang="en-US" sz="4400" b="1" spc="300">
              <a:solidFill>
                <a:srgbClr val="FFFFFF"/>
              </a:solidFill>
              <a:latin typeface="+mn-ea"/>
              <a:cs typeface="Montserrat Black"/>
            </a:endParaRPr>
          </a:p>
        </p:txBody>
      </p:sp>
      <p:sp>
        <p:nvSpPr>
          <p:cNvPr id="4" name="矩形: 圆角 49"/>
          <p:cNvSpPr/>
          <p:nvPr>
            <p:custDataLst>
              <p:tags r:id="rId7"/>
            </p:custDataLst>
          </p:nvPr>
        </p:nvSpPr>
        <p:spPr>
          <a:xfrm>
            <a:off x="6309327" y="1841797"/>
            <a:ext cx="2419307" cy="3798576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5" name="任意多边形: 形状 50"/>
          <p:cNvSpPr/>
          <p:nvPr>
            <p:custDataLst>
              <p:tags r:id="rId8"/>
            </p:custDataLst>
          </p:nvPr>
        </p:nvSpPr>
        <p:spPr>
          <a:xfrm>
            <a:off x="6309327" y="1841797"/>
            <a:ext cx="2419307" cy="123129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" name="任意多边形: 形状 51"/>
          <p:cNvSpPr/>
          <p:nvPr>
            <p:custDataLst>
              <p:tags r:id="rId9"/>
            </p:custDataLst>
          </p:nvPr>
        </p:nvSpPr>
        <p:spPr>
          <a:xfrm>
            <a:off x="7983521" y="1831518"/>
            <a:ext cx="725234" cy="298749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3">
                  <a:alpha val="50000"/>
                </a:schemeClr>
              </a:gs>
              <a:gs pos="0">
                <a:schemeClr val="accent3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7" name="任意多边形: 形状 52"/>
          <p:cNvSpPr/>
          <p:nvPr>
            <p:custDataLst>
              <p:tags r:id="rId10"/>
            </p:custDataLst>
          </p:nvPr>
        </p:nvSpPr>
        <p:spPr>
          <a:xfrm>
            <a:off x="6309327" y="2439907"/>
            <a:ext cx="744778" cy="633096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3">
                  <a:alpha val="50000"/>
                </a:schemeClr>
              </a:gs>
              <a:gs pos="0">
                <a:schemeClr val="accent3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7642386" y="1841797"/>
            <a:ext cx="1096575" cy="10190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03</a:t>
            </a:r>
            <a:endParaRPr lang="en-US" sz="44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9" name="矩形: 圆角 3"/>
          <p:cNvSpPr/>
          <p:nvPr>
            <p:custDataLst>
              <p:tags r:id="rId12"/>
            </p:custDataLst>
          </p:nvPr>
        </p:nvSpPr>
        <p:spPr>
          <a:xfrm>
            <a:off x="608330" y="1841797"/>
            <a:ext cx="2419307" cy="3798576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0" name="任意多边形: 形状 10"/>
          <p:cNvSpPr/>
          <p:nvPr>
            <p:custDataLst>
              <p:tags r:id="rId13"/>
            </p:custDataLst>
          </p:nvPr>
        </p:nvSpPr>
        <p:spPr>
          <a:xfrm>
            <a:off x="608330" y="1841797"/>
            <a:ext cx="2419307" cy="123129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1" name="任意多边形: 形状 14"/>
          <p:cNvSpPr/>
          <p:nvPr>
            <p:custDataLst>
              <p:tags r:id="rId14"/>
            </p:custDataLst>
          </p:nvPr>
        </p:nvSpPr>
        <p:spPr>
          <a:xfrm>
            <a:off x="2291518" y="1831518"/>
            <a:ext cx="725234" cy="298749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1">
                  <a:alpha val="50000"/>
                </a:schemeClr>
              </a:gs>
              <a:gs pos="0">
                <a:schemeClr val="accent1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2" name="任意多边形: 形状 17"/>
          <p:cNvSpPr/>
          <p:nvPr>
            <p:custDataLst>
              <p:tags r:id="rId15"/>
            </p:custDataLst>
          </p:nvPr>
        </p:nvSpPr>
        <p:spPr>
          <a:xfrm>
            <a:off x="608330" y="2439907"/>
            <a:ext cx="744778" cy="633096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1">
                  <a:alpha val="50000"/>
                </a:schemeClr>
              </a:gs>
              <a:gs pos="0">
                <a:schemeClr val="accent1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92710" y="3474875"/>
            <a:ext cx="2098288" cy="1868576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保持身体健康，避免感冒、发烧等疾病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1930468" y="1841797"/>
            <a:ext cx="1096575" cy="10190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01</a:t>
            </a:r>
            <a:endParaRPr lang="en-US" sz="44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6" name="矩形: 圆角 40"/>
          <p:cNvSpPr/>
          <p:nvPr>
            <p:custDataLst>
              <p:tags r:id="rId18"/>
            </p:custDataLst>
          </p:nvPr>
        </p:nvSpPr>
        <p:spPr>
          <a:xfrm>
            <a:off x="3458828" y="1841797"/>
            <a:ext cx="2419307" cy="3798576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7" name="任意多边形: 形状 41"/>
          <p:cNvSpPr/>
          <p:nvPr>
            <p:custDataLst>
              <p:tags r:id="rId19"/>
            </p:custDataLst>
          </p:nvPr>
        </p:nvSpPr>
        <p:spPr>
          <a:xfrm>
            <a:off x="3458828" y="1841797"/>
            <a:ext cx="2419307" cy="123129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9" name="任意多边形: 形状 42"/>
          <p:cNvSpPr/>
          <p:nvPr>
            <p:custDataLst>
              <p:tags r:id="rId20"/>
            </p:custDataLst>
          </p:nvPr>
        </p:nvSpPr>
        <p:spPr>
          <a:xfrm>
            <a:off x="5116319" y="1831518"/>
            <a:ext cx="725234" cy="298749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2"/>
              </a:gs>
              <a:gs pos="0">
                <a:schemeClr val="accent2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20" name="任意多边形: 形状 43"/>
          <p:cNvSpPr/>
          <p:nvPr>
            <p:custDataLst>
              <p:tags r:id="rId21"/>
            </p:custDataLst>
          </p:nvPr>
        </p:nvSpPr>
        <p:spPr>
          <a:xfrm>
            <a:off x="3458828" y="2439907"/>
            <a:ext cx="744778" cy="633096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2"/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21" name="TextBox 21"/>
          <p:cNvSpPr txBox="1"/>
          <p:nvPr>
            <p:custDataLst>
              <p:tags r:id="rId22"/>
            </p:custDataLst>
          </p:nvPr>
        </p:nvSpPr>
        <p:spPr>
          <a:xfrm>
            <a:off x="3643208" y="3474875"/>
            <a:ext cx="2098288" cy="1868576"/>
          </a:xfrm>
          <a:prstGeom prst="rect">
            <a:avLst/>
          </a:prstGeom>
          <a:noFill/>
        </p:spPr>
        <p:txBody>
          <a:bodyPr wrap="square" lIns="0" rIns="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避免服用抗凝血药物，如阿司匹林、华法林等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2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4781609" y="1841797"/>
            <a:ext cx="1096575" cy="10190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02</a:t>
            </a:r>
            <a:endParaRPr lang="en-US" sz="44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24" name="TextBox 21"/>
          <p:cNvSpPr txBox="1"/>
          <p:nvPr>
            <p:custDataLst>
              <p:tags r:id="rId24"/>
            </p:custDataLst>
          </p:nvPr>
        </p:nvSpPr>
        <p:spPr>
          <a:xfrm>
            <a:off x="6494349" y="3474875"/>
            <a:ext cx="2098288" cy="1868576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避免饮酒和吸烟，保持良好的生活习惯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26" name="TextBox 21"/>
          <p:cNvSpPr txBox="1"/>
          <p:nvPr>
            <p:custDataLst>
              <p:tags r:id="rId25"/>
            </p:custDataLst>
          </p:nvPr>
        </p:nvSpPr>
        <p:spPr>
          <a:xfrm>
            <a:off x="9342278" y="3474875"/>
            <a:ext cx="2098288" cy="1868576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保持充足的睡眠，避免过度疲劳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医生沟通</a:t>
            </a:r>
            <a:endParaRPr lang="zh-CN" altLang="en-US"/>
          </a:p>
        </p:txBody>
      </p:sp>
      <p:sp>
        <p:nvSpPr>
          <p:cNvPr id="11280" name="Freeform 16"/>
          <p:cNvSpPr/>
          <p:nvPr>
            <p:custDataLst>
              <p:tags r:id="rId2"/>
            </p:custDataLst>
          </p:nvPr>
        </p:nvSpPr>
        <p:spPr bwMode="auto">
          <a:xfrm>
            <a:off x="608330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1276" name="Freeform 12"/>
          <p:cNvSpPr/>
          <p:nvPr>
            <p:custDataLst>
              <p:tags r:id="rId3"/>
            </p:custDataLst>
          </p:nvPr>
        </p:nvSpPr>
        <p:spPr bwMode="auto">
          <a:xfrm>
            <a:off x="608330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4925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4"/>
            </p:custDataLst>
          </p:nvPr>
        </p:nvSpPr>
        <p:spPr>
          <a:xfrm>
            <a:off x="1007511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01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29" name="Freeform 16"/>
          <p:cNvSpPr/>
          <p:nvPr>
            <p:custDataLst>
              <p:tags r:id="rId5"/>
            </p:custDataLst>
          </p:nvPr>
        </p:nvSpPr>
        <p:spPr bwMode="auto">
          <a:xfrm>
            <a:off x="3503246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1" name="Freeform 12"/>
          <p:cNvSpPr/>
          <p:nvPr>
            <p:custDataLst>
              <p:tags r:id="rId6"/>
            </p:custDataLst>
          </p:nvPr>
        </p:nvSpPr>
        <p:spPr bwMode="auto">
          <a:xfrm>
            <a:off x="3503246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4925" cap="rnd">
            <a:solidFill>
              <a:schemeClr val="accent2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3902427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02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38" name="Freeform 16"/>
          <p:cNvSpPr/>
          <p:nvPr>
            <p:custDataLst>
              <p:tags r:id="rId8"/>
            </p:custDataLst>
          </p:nvPr>
        </p:nvSpPr>
        <p:spPr bwMode="auto">
          <a:xfrm>
            <a:off x="6398842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9" name="Freeform 12"/>
          <p:cNvSpPr/>
          <p:nvPr>
            <p:custDataLst>
              <p:tags r:id="rId9"/>
            </p:custDataLst>
          </p:nvPr>
        </p:nvSpPr>
        <p:spPr bwMode="auto">
          <a:xfrm>
            <a:off x="6398842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4925" cap="rnd">
            <a:solidFill>
              <a:schemeClr val="accent3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42" name="文本框 41"/>
          <p:cNvSpPr txBox="1"/>
          <p:nvPr>
            <p:custDataLst>
              <p:tags r:id="rId10"/>
            </p:custDataLst>
          </p:nvPr>
        </p:nvSpPr>
        <p:spPr>
          <a:xfrm>
            <a:off x="6798023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03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44" name="Freeform 16"/>
          <p:cNvSpPr/>
          <p:nvPr>
            <p:custDataLst>
              <p:tags r:id="rId11"/>
            </p:custDataLst>
          </p:nvPr>
        </p:nvSpPr>
        <p:spPr bwMode="auto">
          <a:xfrm>
            <a:off x="9293757" y="3177395"/>
            <a:ext cx="2283695" cy="3047731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513"/>
              </a:cxn>
              <a:cxn ang="0">
                <a:pos x="49" y="513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513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92"/>
                  <a:pt x="418" y="513"/>
                  <a:pt x="391" y="513"/>
                </a:cubicBezTo>
                <a:cubicBezTo>
                  <a:pt x="49" y="513"/>
                  <a:pt x="49" y="513"/>
                  <a:pt x="49" y="513"/>
                </a:cubicBezTo>
                <a:cubicBezTo>
                  <a:pt x="22" y="513"/>
                  <a:pt x="0" y="492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45" name="Freeform 12"/>
          <p:cNvSpPr/>
          <p:nvPr>
            <p:custDataLst>
              <p:tags r:id="rId12"/>
            </p:custDataLst>
          </p:nvPr>
        </p:nvSpPr>
        <p:spPr bwMode="auto">
          <a:xfrm>
            <a:off x="9293757" y="1246091"/>
            <a:ext cx="2283695" cy="2122844"/>
          </a:xfrm>
          <a:custGeom>
            <a:cxnLst>
              <a:cxn ang="0">
                <a:pos x="49" y="0"/>
              </a:cxn>
              <a:cxn ang="0">
                <a:pos x="391" y="0"/>
              </a:cxn>
              <a:cxn ang="0">
                <a:pos x="440" y="49"/>
              </a:cxn>
              <a:cxn ang="0">
                <a:pos x="440" y="465"/>
              </a:cxn>
              <a:cxn ang="0">
                <a:pos x="391" y="416"/>
              </a:cxn>
              <a:cxn ang="0">
                <a:pos x="49" y="416"/>
              </a:cxn>
              <a:cxn ang="0">
                <a:pos x="0" y="465"/>
              </a:cxn>
              <a:cxn ang="0">
                <a:pos x="0" y="49"/>
              </a:cxn>
              <a:cxn ang="0">
                <a:pos x="49" y="0"/>
              </a:cxn>
            </a:cxnLst>
            <a:rect l="0" t="0" r="r" b="b"/>
            <a:pathLst>
              <a:path w="440" h="465">
                <a:moveTo>
                  <a:pt x="49" y="0"/>
                </a:moveTo>
                <a:cubicBezTo>
                  <a:pt x="391" y="0"/>
                  <a:pt x="391" y="0"/>
                  <a:pt x="391" y="0"/>
                </a:cubicBezTo>
                <a:cubicBezTo>
                  <a:pt x="418" y="0"/>
                  <a:pt x="440" y="22"/>
                  <a:pt x="440" y="49"/>
                </a:cubicBezTo>
                <a:cubicBezTo>
                  <a:pt x="440" y="465"/>
                  <a:pt x="440" y="465"/>
                  <a:pt x="440" y="465"/>
                </a:cubicBezTo>
                <a:cubicBezTo>
                  <a:pt x="440" y="438"/>
                  <a:pt x="418" y="416"/>
                  <a:pt x="391" y="416"/>
                </a:cubicBezTo>
                <a:cubicBezTo>
                  <a:pt x="49" y="416"/>
                  <a:pt x="49" y="416"/>
                  <a:pt x="49" y="416"/>
                </a:cubicBezTo>
                <a:cubicBezTo>
                  <a:pt x="22" y="416"/>
                  <a:pt x="0" y="438"/>
                  <a:pt x="0" y="46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4925" cap="rnd">
            <a:solidFill>
              <a:schemeClr val="accent4"/>
            </a:solidFill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3"/>
            </p:custDataLst>
          </p:nvPr>
        </p:nvSpPr>
        <p:spPr>
          <a:xfrm>
            <a:off x="9692939" y="1615351"/>
            <a:ext cx="1484120" cy="1166162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spc="300">
                <a:solidFill>
                  <a:schemeClr val="lt1">
                    <a:lumMod val="100000"/>
                  </a:schemeClr>
                </a:solidFill>
                <a:uFillTx/>
                <a:latin typeface="+mn-ea"/>
              </a:rPr>
              <a:t>04</a:t>
            </a:r>
            <a:endParaRPr lang="en-US" altLang="zh-CN" sz="5400" b="1" spc="300">
              <a:solidFill>
                <a:schemeClr val="lt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4"/>
            </p:custDataLst>
          </p:nvPr>
        </p:nvSpPr>
        <p:spPr>
          <a:xfrm>
            <a:off x="766099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了解手术方案：与医生沟通，了解手术的具体方案和步骤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3662374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确认手术风险：了解手术的风险和可能出现的并发症，并确认自己是否能够接受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6558650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术后护理计划：与医生沟通术后护理计划，包括用药、饮食、休息等方面的注意事项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9452206" y="3686062"/>
            <a:ext cx="1966670" cy="2200463"/>
          </a:xfrm>
          <a:prstGeom prst="rect">
            <a:avLst/>
          </a:prstGeom>
          <a:noFill/>
        </p:spPr>
        <p:txBody>
          <a:bodyPr wrap="square" rIns="0" rtlCol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2000" spc="150">
                <a:solidFill>
                  <a:schemeClr val="dk1">
                    <a:lumMod val="100000"/>
                  </a:schemeClr>
                </a:solidFill>
                <a:uFillTx/>
                <a:latin typeface="+mn-ea"/>
              </a:rPr>
              <a:t>签署知情同意书：在充分了解手术风险和术后护理要求后，签署知情同意书</a:t>
            </a:r>
            <a:endParaRPr lang="zh-CN" altLang="en-US" sz="2000" spc="150">
              <a:solidFill>
                <a:schemeClr val="dk1">
                  <a:lumMod val="100000"/>
                </a:schemeClr>
              </a:solidFill>
              <a:uFillTx/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头发移植的手术过程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麻醉</a:t>
            </a:r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"/>
            </p:custDataLst>
          </p:nvPr>
        </p:nvSpPr>
        <p:spPr>
          <a:xfrm>
            <a:off x="679036" y="2002133"/>
            <a:ext cx="2352621" cy="3657106"/>
          </a:xfrm>
          <a:custGeom>
            <a:gdLst>
              <a:gd name="connsiteX0" fmla="*/ 0 w 2900"/>
              <a:gd name="connsiteY0" fmla="*/ 0 h 4508"/>
              <a:gd name="connsiteX1" fmla="*/ 2900 w 2900"/>
              <a:gd name="connsiteY1" fmla="*/ 0 h 4508"/>
              <a:gd name="connsiteX2" fmla="*/ 2900 w 2900"/>
              <a:gd name="connsiteY2" fmla="*/ 4376 h 4508"/>
              <a:gd name="connsiteX3" fmla="*/ 2768 w 2900"/>
              <a:gd name="connsiteY3" fmla="*/ 4508 h 4508"/>
              <a:gd name="connsiteX4" fmla="*/ 132 w 2900"/>
              <a:gd name="connsiteY4" fmla="*/ 4508 h 4508"/>
              <a:gd name="connsiteX5" fmla="*/ 0 w 2900"/>
              <a:gd name="connsiteY5" fmla="*/ 4376 h 4508"/>
              <a:gd name="connsiteX6" fmla="*/ 0 w 2900"/>
              <a:gd name="connsiteY6" fmla="*/ 0 h 45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0" h="4508">
                <a:moveTo>
                  <a:pt x="0" y="0"/>
                </a:moveTo>
                <a:lnTo>
                  <a:pt x="2900" y="0"/>
                </a:lnTo>
                <a:lnTo>
                  <a:pt x="2900" y="4376"/>
                </a:lnTo>
                <a:cubicBezTo>
                  <a:pt x="2900" y="4449"/>
                  <a:pt x="2841" y="4508"/>
                  <a:pt x="2768" y="4508"/>
                </a:cubicBezTo>
                <a:lnTo>
                  <a:pt x="132" y="4508"/>
                </a:lnTo>
                <a:cubicBezTo>
                  <a:pt x="59" y="4508"/>
                  <a:pt x="0" y="4449"/>
                  <a:pt x="0" y="4376"/>
                </a:cubicBez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4" name="圆角矩形 14"/>
          <p:cNvSpPr/>
          <p:nvPr>
            <p:custDataLst>
              <p:tags r:id="rId3"/>
            </p:custDataLst>
          </p:nvPr>
        </p:nvSpPr>
        <p:spPr>
          <a:xfrm>
            <a:off x="608330" y="1812947"/>
            <a:ext cx="2329094" cy="3730930"/>
          </a:xfrm>
          <a:prstGeom prst="roundRect">
            <a:avLst>
              <a:gd name="adj" fmla="val 5447"/>
            </a:avLst>
          </a:prstGeom>
          <a:solidFill>
            <a:schemeClr val="bg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40824" y="2936599"/>
            <a:ext cx="2064627" cy="251000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局部麻醉：头皮局部麻醉，减少手术过程中的疼痛感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6" name="圆角矩形 28"/>
          <p:cNvSpPr/>
          <p:nvPr>
            <p:custDataLst>
              <p:tags r:id="rId5"/>
            </p:custDataLst>
          </p:nvPr>
        </p:nvSpPr>
        <p:spPr>
          <a:xfrm>
            <a:off x="608330" y="1812947"/>
            <a:ext cx="2329094" cy="406436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1679749" y="1916776"/>
            <a:ext cx="186587" cy="1865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圆角矩形 12"/>
          <p:cNvSpPr/>
          <p:nvPr>
            <p:custDataLst>
              <p:tags r:id="rId7"/>
            </p:custDataLst>
          </p:nvPr>
        </p:nvSpPr>
        <p:spPr>
          <a:xfrm>
            <a:off x="819811" y="2408534"/>
            <a:ext cx="493239" cy="3967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01</a:t>
            </a:r>
            <a:endParaRPr lang="en-US" altLang="zh-CN" b="1">
              <a:latin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8"/>
            </p:custDataLst>
          </p:nvPr>
        </p:nvSpPr>
        <p:spPr>
          <a:xfrm>
            <a:off x="3542312" y="2002133"/>
            <a:ext cx="2352621" cy="3657106"/>
          </a:xfrm>
          <a:custGeom>
            <a:gdLst>
              <a:gd name="connsiteX0" fmla="*/ 0 w 2900"/>
              <a:gd name="connsiteY0" fmla="*/ 0 h 4508"/>
              <a:gd name="connsiteX1" fmla="*/ 2900 w 2900"/>
              <a:gd name="connsiteY1" fmla="*/ 0 h 4508"/>
              <a:gd name="connsiteX2" fmla="*/ 2900 w 2900"/>
              <a:gd name="connsiteY2" fmla="*/ 4376 h 4508"/>
              <a:gd name="connsiteX3" fmla="*/ 2768 w 2900"/>
              <a:gd name="connsiteY3" fmla="*/ 4508 h 4508"/>
              <a:gd name="connsiteX4" fmla="*/ 132 w 2900"/>
              <a:gd name="connsiteY4" fmla="*/ 4508 h 4508"/>
              <a:gd name="connsiteX5" fmla="*/ 0 w 2900"/>
              <a:gd name="connsiteY5" fmla="*/ 4376 h 4508"/>
              <a:gd name="connsiteX6" fmla="*/ 0 w 2900"/>
              <a:gd name="connsiteY6" fmla="*/ 0 h 45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0" h="4508">
                <a:moveTo>
                  <a:pt x="0" y="0"/>
                </a:moveTo>
                <a:lnTo>
                  <a:pt x="2900" y="0"/>
                </a:lnTo>
                <a:lnTo>
                  <a:pt x="2900" y="4376"/>
                </a:lnTo>
                <a:cubicBezTo>
                  <a:pt x="2900" y="4449"/>
                  <a:pt x="2841" y="4508"/>
                  <a:pt x="2768" y="4508"/>
                </a:cubicBezTo>
                <a:lnTo>
                  <a:pt x="132" y="4508"/>
                </a:lnTo>
                <a:cubicBezTo>
                  <a:pt x="59" y="4508"/>
                  <a:pt x="0" y="4449"/>
                  <a:pt x="0" y="4376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圆角矩形 32"/>
          <p:cNvSpPr/>
          <p:nvPr>
            <p:custDataLst>
              <p:tags r:id="rId9"/>
            </p:custDataLst>
          </p:nvPr>
        </p:nvSpPr>
        <p:spPr>
          <a:xfrm>
            <a:off x="3463325" y="1812947"/>
            <a:ext cx="2329094" cy="3730930"/>
          </a:xfrm>
          <a:prstGeom prst="roundRect">
            <a:avLst>
              <a:gd name="adj" fmla="val 5447"/>
            </a:avLst>
          </a:prstGeom>
          <a:solidFill>
            <a:schemeClr val="bg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3595819" y="2936599"/>
            <a:ext cx="2064627" cy="251000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全身麻醉：对于需要全身麻醉的患者，确保手术过程中的安全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11" name="圆角矩形 34"/>
          <p:cNvSpPr/>
          <p:nvPr>
            <p:custDataLst>
              <p:tags r:id="rId11"/>
            </p:custDataLst>
          </p:nvPr>
        </p:nvSpPr>
        <p:spPr>
          <a:xfrm>
            <a:off x="3463325" y="1812947"/>
            <a:ext cx="2329094" cy="406436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4534107" y="1916776"/>
            <a:ext cx="186587" cy="1865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圆角矩形 36"/>
          <p:cNvSpPr/>
          <p:nvPr>
            <p:custDataLst>
              <p:tags r:id="rId13"/>
            </p:custDataLst>
          </p:nvPr>
        </p:nvSpPr>
        <p:spPr>
          <a:xfrm>
            <a:off x="3674169" y="2408534"/>
            <a:ext cx="492427" cy="39588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02</a:t>
            </a:r>
            <a:endParaRPr lang="en-US" altLang="zh-CN" b="1">
              <a:latin typeface="+mn-ea"/>
            </a:endParaRP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6386478" y="2002133"/>
            <a:ext cx="2352621" cy="3657106"/>
          </a:xfrm>
          <a:custGeom>
            <a:gdLst>
              <a:gd name="connsiteX0" fmla="*/ 0 w 2900"/>
              <a:gd name="connsiteY0" fmla="*/ 0 h 4508"/>
              <a:gd name="connsiteX1" fmla="*/ 2900 w 2900"/>
              <a:gd name="connsiteY1" fmla="*/ 0 h 4508"/>
              <a:gd name="connsiteX2" fmla="*/ 2900 w 2900"/>
              <a:gd name="connsiteY2" fmla="*/ 4376 h 4508"/>
              <a:gd name="connsiteX3" fmla="*/ 2768 w 2900"/>
              <a:gd name="connsiteY3" fmla="*/ 4508 h 4508"/>
              <a:gd name="connsiteX4" fmla="*/ 132 w 2900"/>
              <a:gd name="connsiteY4" fmla="*/ 4508 h 4508"/>
              <a:gd name="connsiteX5" fmla="*/ 0 w 2900"/>
              <a:gd name="connsiteY5" fmla="*/ 4376 h 4508"/>
              <a:gd name="connsiteX6" fmla="*/ 0 w 2900"/>
              <a:gd name="connsiteY6" fmla="*/ 0 h 45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0" h="4508">
                <a:moveTo>
                  <a:pt x="0" y="0"/>
                </a:moveTo>
                <a:lnTo>
                  <a:pt x="2900" y="0"/>
                </a:lnTo>
                <a:lnTo>
                  <a:pt x="2900" y="4376"/>
                </a:lnTo>
                <a:cubicBezTo>
                  <a:pt x="2900" y="4449"/>
                  <a:pt x="2841" y="4508"/>
                  <a:pt x="2768" y="4508"/>
                </a:cubicBezTo>
                <a:lnTo>
                  <a:pt x="132" y="4508"/>
                </a:lnTo>
                <a:cubicBezTo>
                  <a:pt x="59" y="4508"/>
                  <a:pt x="0" y="4449"/>
                  <a:pt x="0" y="4376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4" name="圆角矩形 37"/>
          <p:cNvSpPr/>
          <p:nvPr>
            <p:custDataLst>
              <p:tags r:id="rId15"/>
            </p:custDataLst>
          </p:nvPr>
        </p:nvSpPr>
        <p:spPr>
          <a:xfrm>
            <a:off x="6303032" y="1812947"/>
            <a:ext cx="2329094" cy="3730930"/>
          </a:xfrm>
          <a:prstGeom prst="roundRect">
            <a:avLst>
              <a:gd name="adj" fmla="val 5447"/>
            </a:avLst>
          </a:prstGeom>
          <a:solidFill>
            <a:schemeClr val="bg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6434889" y="2936599"/>
            <a:ext cx="2064627" cy="251000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麻醉剂量：根据患者的体重、年龄和健康状况，确定合适的麻醉剂量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16" name="圆角矩形 40"/>
          <p:cNvSpPr/>
          <p:nvPr>
            <p:custDataLst>
              <p:tags r:id="rId17"/>
            </p:custDataLst>
          </p:nvPr>
        </p:nvSpPr>
        <p:spPr>
          <a:xfrm>
            <a:off x="6303032" y="1812947"/>
            <a:ext cx="2329094" cy="406436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0" name="椭圆 19"/>
          <p:cNvSpPr/>
          <p:nvPr>
            <p:custDataLst>
              <p:tags r:id="rId18"/>
            </p:custDataLst>
          </p:nvPr>
        </p:nvSpPr>
        <p:spPr>
          <a:xfrm>
            <a:off x="7373815" y="1916776"/>
            <a:ext cx="186587" cy="1865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1" name="圆角矩形 42"/>
          <p:cNvSpPr/>
          <p:nvPr>
            <p:custDataLst>
              <p:tags r:id="rId19"/>
            </p:custDataLst>
          </p:nvPr>
        </p:nvSpPr>
        <p:spPr>
          <a:xfrm>
            <a:off x="6513876" y="2408534"/>
            <a:ext cx="492427" cy="39588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03</a:t>
            </a:r>
            <a:endParaRPr lang="en-US" altLang="zh-CN" b="1">
              <a:latin typeface="+mn-ea"/>
            </a:endParaRPr>
          </a:p>
        </p:txBody>
      </p:sp>
      <p:sp>
        <p:nvSpPr>
          <p:cNvPr id="66" name="任意多边形 65"/>
          <p:cNvSpPr/>
          <p:nvPr>
            <p:custDataLst>
              <p:tags r:id="rId20"/>
            </p:custDataLst>
          </p:nvPr>
        </p:nvSpPr>
        <p:spPr>
          <a:xfrm>
            <a:off x="9225548" y="2002133"/>
            <a:ext cx="2352621" cy="3657106"/>
          </a:xfrm>
          <a:custGeom>
            <a:gdLst>
              <a:gd name="connsiteX0" fmla="*/ 0 w 2900"/>
              <a:gd name="connsiteY0" fmla="*/ 0 h 4508"/>
              <a:gd name="connsiteX1" fmla="*/ 2900 w 2900"/>
              <a:gd name="connsiteY1" fmla="*/ 0 h 4508"/>
              <a:gd name="connsiteX2" fmla="*/ 2900 w 2900"/>
              <a:gd name="connsiteY2" fmla="*/ 4376 h 4508"/>
              <a:gd name="connsiteX3" fmla="*/ 2768 w 2900"/>
              <a:gd name="connsiteY3" fmla="*/ 4508 h 4508"/>
              <a:gd name="connsiteX4" fmla="*/ 132 w 2900"/>
              <a:gd name="connsiteY4" fmla="*/ 4508 h 4508"/>
              <a:gd name="connsiteX5" fmla="*/ 0 w 2900"/>
              <a:gd name="connsiteY5" fmla="*/ 4376 h 4508"/>
              <a:gd name="connsiteX6" fmla="*/ 0 w 2900"/>
              <a:gd name="connsiteY6" fmla="*/ 0 h 45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0" h="4508">
                <a:moveTo>
                  <a:pt x="0" y="0"/>
                </a:moveTo>
                <a:lnTo>
                  <a:pt x="2900" y="0"/>
                </a:lnTo>
                <a:lnTo>
                  <a:pt x="2900" y="4376"/>
                </a:lnTo>
                <a:cubicBezTo>
                  <a:pt x="2900" y="4449"/>
                  <a:pt x="2841" y="4508"/>
                  <a:pt x="2768" y="4508"/>
                </a:cubicBezTo>
                <a:lnTo>
                  <a:pt x="132" y="4508"/>
                </a:lnTo>
                <a:cubicBezTo>
                  <a:pt x="59" y="4508"/>
                  <a:pt x="0" y="4449"/>
                  <a:pt x="0" y="4376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67" name="圆角矩形 37"/>
          <p:cNvSpPr/>
          <p:nvPr>
            <p:custDataLst>
              <p:tags r:id="rId21"/>
            </p:custDataLst>
          </p:nvPr>
        </p:nvSpPr>
        <p:spPr>
          <a:xfrm>
            <a:off x="9142102" y="1812947"/>
            <a:ext cx="2329094" cy="3730930"/>
          </a:xfrm>
          <a:prstGeom prst="roundRect">
            <a:avLst>
              <a:gd name="adj" fmla="val 5447"/>
            </a:avLst>
          </a:prstGeom>
          <a:solidFill>
            <a:schemeClr val="bg1"/>
          </a:solidFill>
          <a:ln>
            <a:noFill/>
          </a:ln>
          <a:effectLst>
            <a:outerShdw blurRad="304800" dist="76200" dir="2700000" algn="l" rotWithShape="0">
              <a:schemeClr val="accent4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68" name="文本框 67"/>
          <p:cNvSpPr txBox="1"/>
          <p:nvPr>
            <p:custDataLst>
              <p:tags r:id="rId22"/>
            </p:custDataLst>
          </p:nvPr>
        </p:nvSpPr>
        <p:spPr>
          <a:xfrm>
            <a:off x="9274597" y="2936599"/>
            <a:ext cx="2064627" cy="251000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麻醉效果：观察患者的反应，确保麻醉效果达到预期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69" name="圆角矩形 40"/>
          <p:cNvSpPr/>
          <p:nvPr>
            <p:custDataLst>
              <p:tags r:id="rId23"/>
            </p:custDataLst>
          </p:nvPr>
        </p:nvSpPr>
        <p:spPr>
          <a:xfrm>
            <a:off x="9142102" y="1812947"/>
            <a:ext cx="2329094" cy="406436"/>
          </a:xfrm>
          <a:prstGeom prst="roundRect">
            <a:avLst>
              <a:gd name="adj" fmla="val 54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0" name="椭圆 69"/>
          <p:cNvSpPr/>
          <p:nvPr>
            <p:custDataLst>
              <p:tags r:id="rId24"/>
            </p:custDataLst>
          </p:nvPr>
        </p:nvSpPr>
        <p:spPr>
          <a:xfrm>
            <a:off x="10212885" y="1916776"/>
            <a:ext cx="186587" cy="1865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1" name="圆角矩形 42"/>
          <p:cNvSpPr/>
          <p:nvPr>
            <p:custDataLst>
              <p:tags r:id="rId25"/>
            </p:custDataLst>
          </p:nvPr>
        </p:nvSpPr>
        <p:spPr>
          <a:xfrm>
            <a:off x="9352947" y="2408534"/>
            <a:ext cx="492427" cy="395889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114300" dist="25400" dir="2700000" sx="94000" sy="94000" algn="ctr" rotWithShape="0">
              <a:schemeClr val="accent4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04</a:t>
            </a:r>
            <a:endParaRPr lang="en-US" altLang="zh-CN" b="1">
              <a:latin typeface="+mn-ea"/>
            </a:endParaRPr>
          </a:p>
        </p:txBody>
      </p:sp>
    </p:spTree>
    <p:custDataLst>
      <p:tags r:id="rId26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毛囊提取</a:t>
            </a:r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893588" y="1858505"/>
            <a:ext cx="1931982" cy="241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6" name="Isosceles"/>
          <p:cNvSpPr/>
          <p:nvPr>
            <p:custDataLst>
              <p:tags r:id="rId3"/>
            </p:custDataLst>
          </p:nvPr>
        </p:nvSpPr>
        <p:spPr>
          <a:xfrm>
            <a:off x="893588" y="1858505"/>
            <a:ext cx="1931982" cy="724394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608330" y="2099630"/>
            <a:ext cx="2504245" cy="356994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5"/>
            </p:custDataLst>
          </p:nvPr>
        </p:nvSpPr>
        <p:spPr>
          <a:xfrm flipH="1">
            <a:off x="1432763" y="1801581"/>
            <a:ext cx="859972" cy="6771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01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4" name="TextBox 21"/>
          <p:cNvSpPr txBox="1"/>
          <p:nvPr>
            <p:custDataLst>
              <p:tags r:id="rId6"/>
            </p:custDataLst>
          </p:nvPr>
        </p:nvSpPr>
        <p:spPr>
          <a:xfrm flipH="1">
            <a:off x="713863" y="2763526"/>
            <a:ext cx="2306396" cy="272101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局部麻醉：在供发区进行局部麻醉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96" name="矩形 95"/>
          <p:cNvSpPr/>
          <p:nvPr>
            <p:custDataLst>
              <p:tags r:id="rId7"/>
            </p:custDataLst>
          </p:nvPr>
        </p:nvSpPr>
        <p:spPr>
          <a:xfrm>
            <a:off x="3715464" y="1858505"/>
            <a:ext cx="1931982" cy="24120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0" name="Isosceles"/>
          <p:cNvSpPr/>
          <p:nvPr>
            <p:custDataLst>
              <p:tags r:id="rId8"/>
            </p:custDataLst>
          </p:nvPr>
        </p:nvSpPr>
        <p:spPr>
          <a:xfrm>
            <a:off x="3715464" y="1858505"/>
            <a:ext cx="1931982" cy="724394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1" name="矩形 90"/>
          <p:cNvSpPr/>
          <p:nvPr>
            <p:custDataLst>
              <p:tags r:id="rId9"/>
            </p:custDataLst>
          </p:nvPr>
        </p:nvSpPr>
        <p:spPr>
          <a:xfrm>
            <a:off x="3429567" y="2099630"/>
            <a:ext cx="2504245" cy="356994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0"/>
            </p:custDataLst>
          </p:nvPr>
        </p:nvSpPr>
        <p:spPr>
          <a:xfrm flipH="1">
            <a:off x="4254000" y="1801581"/>
            <a:ext cx="859972" cy="6771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02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94" name="TextBox 21"/>
          <p:cNvSpPr txBox="1"/>
          <p:nvPr>
            <p:custDataLst>
              <p:tags r:id="rId11"/>
            </p:custDataLst>
          </p:nvPr>
        </p:nvSpPr>
        <p:spPr>
          <a:xfrm flipH="1">
            <a:off x="3535100" y="2763526"/>
            <a:ext cx="2306396" cy="272101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提取毛囊：使用专业器械从供发区提取毛囊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106" name="矩形 105"/>
          <p:cNvSpPr/>
          <p:nvPr>
            <p:custDataLst>
              <p:tags r:id="rId12"/>
            </p:custDataLst>
          </p:nvPr>
        </p:nvSpPr>
        <p:spPr>
          <a:xfrm>
            <a:off x="6537341" y="1858505"/>
            <a:ext cx="1931982" cy="24120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0" name="Isosceles"/>
          <p:cNvSpPr/>
          <p:nvPr>
            <p:custDataLst>
              <p:tags r:id="rId13"/>
            </p:custDataLst>
          </p:nvPr>
        </p:nvSpPr>
        <p:spPr>
          <a:xfrm>
            <a:off x="6537341" y="1858505"/>
            <a:ext cx="1931982" cy="724394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1" name="矩形 100"/>
          <p:cNvSpPr/>
          <p:nvPr>
            <p:custDataLst>
              <p:tags r:id="rId14"/>
            </p:custDataLst>
          </p:nvPr>
        </p:nvSpPr>
        <p:spPr>
          <a:xfrm>
            <a:off x="6251444" y="2099630"/>
            <a:ext cx="2504245" cy="3569948"/>
          </a:xfrm>
          <a:prstGeom prst="rect">
            <a:avLst/>
          </a:prstGeom>
          <a:solidFill>
            <a:schemeClr val="accent4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 flipH="1">
            <a:off x="7075877" y="1801581"/>
            <a:ext cx="859972" cy="6771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03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04" name="TextBox 21"/>
          <p:cNvSpPr txBox="1"/>
          <p:nvPr>
            <p:custDataLst>
              <p:tags r:id="rId16"/>
            </p:custDataLst>
          </p:nvPr>
        </p:nvSpPr>
        <p:spPr>
          <a:xfrm flipH="1">
            <a:off x="6356976" y="2763526"/>
            <a:ext cx="2306396" cy="272101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毛囊分离：将提取的毛囊进行分离，以便于移植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116" name="矩形 115"/>
          <p:cNvSpPr/>
          <p:nvPr>
            <p:custDataLst>
              <p:tags r:id="rId17"/>
            </p:custDataLst>
          </p:nvPr>
        </p:nvSpPr>
        <p:spPr>
          <a:xfrm>
            <a:off x="9359857" y="1859144"/>
            <a:ext cx="1931982" cy="2412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0" name="Isosceles"/>
          <p:cNvSpPr/>
          <p:nvPr>
            <p:custDataLst>
              <p:tags r:id="rId18"/>
            </p:custDataLst>
          </p:nvPr>
        </p:nvSpPr>
        <p:spPr>
          <a:xfrm>
            <a:off x="9359857" y="1858505"/>
            <a:ext cx="1931982" cy="724394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1" name="矩形 110"/>
          <p:cNvSpPr/>
          <p:nvPr>
            <p:custDataLst>
              <p:tags r:id="rId19"/>
            </p:custDataLst>
          </p:nvPr>
        </p:nvSpPr>
        <p:spPr>
          <a:xfrm>
            <a:off x="9073960" y="2099630"/>
            <a:ext cx="2504245" cy="3569948"/>
          </a:xfrm>
          <a:prstGeom prst="rect">
            <a:avLst/>
          </a:prstGeom>
          <a:solidFill>
            <a:schemeClr val="accent5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0"/>
            </p:custDataLst>
          </p:nvPr>
        </p:nvSpPr>
        <p:spPr>
          <a:xfrm flipH="1">
            <a:off x="9898393" y="1801581"/>
            <a:ext cx="859972" cy="6771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04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14" name="TextBox 21"/>
          <p:cNvSpPr txBox="1"/>
          <p:nvPr>
            <p:custDataLst>
              <p:tags r:id="rId21"/>
            </p:custDataLst>
          </p:nvPr>
        </p:nvSpPr>
        <p:spPr>
          <a:xfrm flipH="1">
            <a:off x="9180132" y="2763526"/>
            <a:ext cx="2306396" cy="272101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保存毛囊：将分离后的毛囊保存在特定的溶液中，保持活性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https://d.book118.com/678020126064006041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PLACING_PICTURE_USER_VIEWPORT" val="{&quot;height&quot;:10800,&quot;width&quot;:19200}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Simple &amp; Creative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4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  <p:tag name="PA" val="v5.2.1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  <p:tag name="PA" val="v5.2.1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  <p:tag name="PA" val="v5.2.1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  <p:tag name="PA" val="v5.2.1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与聆听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  <p:tag name="KSO_WM_TEMPLATE_THUMBS_INDEX" val="1、1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Simple &amp; Creative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48"/>
</p:tagLst>
</file>

<file path=ppt/tags/tag90.xml><?xml version="1.0" encoding="utf-8"?>
<p:tagLst xmlns:p="http://schemas.openxmlformats.org/presentationml/2006/main">
  <p:tag name="KSO_WM_BEAUTIFY_FLAG" val="#wm#"/>
  <p:tag name="KSO_WM_SLIDE_CONTENT_AREA" val="{&quot;left&quot;:&quot;46.45&quot;,&quot;top&quot;:&quot;101.75&quot;,&quot;width&quot;:&quot;613.6&quot;,&quot;height&quot;:&quot;315.15&quot;}"/>
  <p:tag name="KSO_WM_SLIDE_ID" val="custom2023023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  <p:tag name="KSO_WM_TEMPLATE_THUMBS_INDEX" val="1、11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USESOURCEFORMAT_APPLY" val="0"/>
  <p:tag name="KSO_WM_UNIT_VALUE" val="17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1_1"/>
  <p:tag name="KSO_WM_UNIT_INDEX" val="1_1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1_2"/>
  <p:tag name="KSO_WM_UNIT_INDEX" val="1_1_2"/>
  <p:tag name="KSO_WM_UNIT_LAYERLEVEL" val="1_1_1"/>
  <p:tag name="KSO_WM_UNIT_PRESET_TEXT" val="01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44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4_1"/>
  <p:tag name="KSO_WM_UNIT_INDEX" val="1_4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4_2"/>
  <p:tag name="KSO_WM_UNIT_INDEX" val="1_4_2"/>
  <p:tag name="KSO_WM_UNIT_LAYERLEVEL" val="1_1_1"/>
  <p:tag name="KSO_WM_UNIT_PRESET_TEXT" val="04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2_1"/>
  <p:tag name="KSO_WM_UNIT_INDEX" val="1_2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2_2"/>
  <p:tag name="KSO_WM_UNIT_INDEX" val="1_2_2"/>
  <p:tag name="KSO_WM_UNIT_LAYERLEVEL" val="1_1_1"/>
  <p:tag name="KSO_WM_UNIT_PRESET_TEXT" val="02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44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3_1"/>
  <p:tag name="KSO_WM_UNIT_INDEX" val="1_3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3_2"/>
  <p:tag name="KSO_WM_UNIT_INDEX" val="1_3_2"/>
  <p:tag name="KSO_WM_UNIT_LAYERLEVEL" val="1_1_1"/>
  <p:tag name="KSO_WM_UNIT_PRESET_TEXT" val="03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5_1"/>
  <p:tag name="KSO_WM_UNIT_INDEX" val="1_5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5_2"/>
  <p:tag name="KSO_WM_UNIT_INDEX" val="1_5_2"/>
  <p:tag name="KSO_WM_UNIT_LAYERLEVEL" val="1_1_1"/>
  <p:tag name="KSO_WM_UNIT_PRESET_TEXT" val="05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6_1"/>
  <p:tag name="KSO_WM_UNIT_INDEX" val="1_6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i*1_6_2"/>
  <p:tag name="KSO_WM_UNIT_INDEX" val="1_6_2"/>
  <p:tag name="KSO_WM_UNIT_LAYERLEVEL" val="1_1_1"/>
  <p:tag name="KSO_WM_UNIT_PRESET_TEXT" val="06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1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1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1_2"/>
  <p:tag name="KSO_WM_UNIT_INDEX" val="1_1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318_3*l_h_i*1_1_3"/>
  <p:tag name="KSO_WM_UNIT_INDEX" val="1_1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1_1"/>
  <p:tag name="KSO_WM_UNIT_INDEX" val="1_1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7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2_2"/>
  <p:tag name="KSO_WM_UNIT_INDEX" val="1_2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31318_3*l_h_i*1_2_3"/>
  <p:tag name="KSO_WM_UNIT_INDEX" val="1_2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2_1"/>
  <p:tag name="KSO_WM_UNIT_INDEX" val="1_2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9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3_2"/>
  <p:tag name="KSO_WM_UNIT_INDEX" val="1_3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31318_3*l_h_i*1_3_3"/>
  <p:tag name="KSO_WM_UNIT_INDEX" val="1_3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3_1"/>
  <p:tag name="KSO_WM_UNIT_INDEX" val="1_3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10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4_2"/>
  <p:tag name="KSO_WM_UNIT_INDEX" val="1_4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31318_3*l_h_i*1_4_3"/>
  <p:tag name="KSO_WM_UNIT_INDEX" val="1_4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4_1"/>
  <p:tag name="KSO_WM_UNIT_INDEX" val="1_4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TEMPLATE_CATEGORY" val="custom"/>
  <p:tag name="KSO_WM_TEMPLATE_INDEX" val="20230230"/>
</p:tagLst>
</file>

<file path=ppt/tags/tag13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Two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6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17_3*l_h_i*1_2_3"/>
  <p:tag name="KSO_WM_UNIT_INDEX" val="1_2_3"/>
  <p:tag name="KSO_WM_UNIT_LAYERLEVEL" val="1_1_1"/>
  <p:tag name="KSO_WM_UNIT_LINE_FILL_TYPE" val="2"/>
  <p:tag name="KSO_WM_UNIT_LINE_FORE_SCHEMECOLOR_INDEX" val="6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17_3*l_h_i*1_3_3"/>
  <p:tag name="KSO_WM_UNIT_INDEX" val="1_3_3"/>
  <p:tag name="KSO_WM_UNIT_LAYERLEVEL" val="1_1_1"/>
  <p:tag name="KSO_WM_UNIT_LINE_FILL_TYPE" val="2"/>
  <p:tag name="KSO_WM_UNIT_LINE_FORE_SCHEMECOLOR_INDEX" val="7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17_3*l_h_i*1_4_3"/>
  <p:tag name="KSO_WM_UNIT_INDEX" val="1_4_3"/>
  <p:tag name="KSO_WM_UNIT_LAYERLEVEL" val="1_1_1"/>
  <p:tag name="KSO_WM_UNIT_LINE_FILL_TYPE" val="2"/>
  <p:tag name="KSO_WM_UNIT_LINE_FORE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48"/>
</p:tagLst>
</file>

<file path=ppt/tags/tag18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48"/>
</p:tagLst>
</file>

<file path=ppt/tags/tag181.xml><?xml version="1.0" encoding="utf-8"?>
<p:tagLst xmlns:p="http://schemas.openxmlformats.org/presentationml/2006/main">
  <p:tag name="KSO_WM_TEMPLATE_CATEGORY" val="custom"/>
  <p:tag name="KSO_WM_TEMPLATE_INDEX" val="20230230"/>
</p:tagLst>
</file>

<file path=ppt/tags/tag18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4_2"/>
  <p:tag name="KSO_WM_UNIT_INDEX" val="1_4_2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2_3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4_1"/>
  <p:tag name="KSO_WM_UNIT_INDEX" val="1_4_1"/>
  <p:tag name="KSO_WM_UNIT_LAYERLEVEL" val="1_1_1"/>
  <p:tag name="KSO_WM_UNIT_SUBTYPE" val="d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3_2"/>
  <p:tag name="KSO_WM_UNIT_INDEX" val="1_3_2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2_3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2_3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f*1_1_1"/>
  <p:tag name="KSO_WM_UNIT_INDEX" val="1_1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292_3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3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f*1_2_1"/>
  <p:tag name="KSO_WM_UNIT_INDEX" val="1_2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f*1_3_1"/>
  <p:tag name="KSO_WM_UNIT_INDEX" val="1_3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3*l_h_f*1_4_1"/>
  <p:tag name="KSO_WM_UNIT_INDEX" val="1_4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17_3*l_h_i*1_2_3"/>
  <p:tag name="KSO_WM_UNIT_INDEX" val="1_2_3"/>
  <p:tag name="KSO_WM_UNIT_LAYERLEVEL" val="1_1_1"/>
  <p:tag name="KSO_WM_UNIT_LINE_FILL_TYPE" val="2"/>
  <p:tag name="KSO_WM_UNIT_LINE_FORE_SCHEMECOLOR_INDEX" val="6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17_3*l_h_i*1_3_3"/>
  <p:tag name="KSO_WM_UNIT_INDEX" val="1_3_3"/>
  <p:tag name="KSO_WM_UNIT_LAYERLEVEL" val="1_1_1"/>
  <p:tag name="KSO_WM_UNIT_LINE_FILL_TYPE" val="2"/>
  <p:tag name="KSO_WM_UNIT_LINE_FORE_SCHEMECOLOR_INDEX" val="7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7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17_3*l_h_i*1_4_3"/>
  <p:tag name="KSO_WM_UNIT_INDEX" val="1_4_3"/>
  <p:tag name="KSO_WM_UNIT_LAYERLEVEL" val="1_1_1"/>
  <p:tag name="KSO_WM_UNIT_LINE_FILL_TYPE" val="2"/>
  <p:tag name="KSO_WM_UNIT_LINE_FORE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48"/>
</p:tagLst>
</file>

<file path=ppt/tags/tag2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1.16543307086613,&quot;width&quot;:859.828031496063}"/>
  <p:tag name="KSO_WM_TAG_VERSION" val="3.0"/>
  <p:tag name="KSO_WM_TEMPLATE_CATEGORY" val="diagram"/>
  <p:tag name="KSO_WM_TEMPLATE_INDEX" val="20231317"/>
  <p:tag name="KSO_WM_UNIT_COMPATIBLE" val="0"/>
  <p:tag name="KSO_WM_UNIT_DIAGRAM_ISNUMVISUAL" val="0"/>
  <p:tag name="KSO_WM_UNIT_DIAGRAM_ISREFERUNIT" val="0"/>
  <p:tag name="KSO_WM_UNIT_HIGHLIGHT" val="0"/>
  <p:tag name="KSO_WM_UNIT_ID" val="diagram20231317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48"/>
</p:tagLst>
</file>

<file path=ppt/tags/tag22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Thre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2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4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2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8"/>
</p:tagLst>
</file>

<file path=ppt/tags/tag2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3_3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3_3*l_h_i*1_1_1"/>
  <p:tag name="KSO_WM_UNIT_INDEX" val="1_1_1"/>
  <p:tag name="KSO_WM_UNIT_LAYERLEVEL" val="1_1_1"/>
  <p:tag name="KSO_WM_UNIT_SHADOW_SCHEMECOLOR_INDEX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13_3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13_3*l_h_i*1_2_1"/>
  <p:tag name="KSO_WM_UNIT_INDEX" val="1_2_1"/>
  <p:tag name="KSO_WM_UNIT_LAYERLEVEL" val="1_1_1"/>
  <p:tag name="KSO_WM_UNIT_SHADOW_SCHEMECOLOR_INDEX" val="6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i*1_3_2"/>
  <p:tag name="KSO_WM_UNIT_INDEX" val="1_3_2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13_3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13_3*l_h_i*1_3_1"/>
  <p:tag name="KSO_WM_UNIT_INDEX" val="1_3_1"/>
  <p:tag name="KSO_WM_UNIT_LAYERLEVEL" val="1_1_1"/>
  <p:tag name="KSO_WM_UNIT_SHADOW_SCHEMECOLOR_INDEX" val="7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i*1_4_2"/>
  <p:tag name="KSO_WM_UNIT_INDEX" val="1_4_2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HIGHLIGHT" val="0"/>
  <p:tag name="KSO_WM_UNIT_ID" val="diagram20231313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13_3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3_3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7.05,&quot;width&quot;:860.35}"/>
  <p:tag name="KSO_WM_TAG_VERSION" val="3.0"/>
  <p:tag name="KSO_WM_TEMPLATE_CATEGORY" val="diagram"/>
  <p:tag name="KSO_WM_TEMPLATE_INDEX" val="20231313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13_3*l_h_i*1_4_1"/>
  <p:tag name="KSO_WM_UNIT_INDEX" val="1_4_1"/>
  <p:tag name="KSO_WM_UNIT_LAYERLEVEL" val="1_1_1"/>
  <p:tag name="KSO_WM_UNIT_SHADOW_SCHEMECOLOR_INDEX" val="8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TEMPLATE_CATEGORY" val="custom"/>
  <p:tag name="KSO_WM_TEMPLATE_INDEX" val="20230230"/>
</p:tagLst>
</file>

<file path=ppt/tags/tag25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1_2"/>
  <p:tag name="KSO_WM_UNIT_INDEX" val="1_1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8"/>
</p:tagLst>
</file>

<file path=ppt/tags/tag25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2_2"/>
  <p:tag name="KSO_WM_UNIT_INDEX" val="1_2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3_2"/>
  <p:tag name="KSO_WM_UNIT_INDEX" val="1_3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4_3"/>
  <p:tag name="KSO_WM_UNIT_INDEX" val="1_4_3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3F4D63"/>
      </a:dk2>
      <a:lt2>
        <a:srgbClr val="E7F0FD"/>
      </a:lt2>
      <a:accent1>
        <a:srgbClr val="116CEE"/>
      </a:accent1>
      <a:accent2>
        <a:srgbClr val="1B7ED6"/>
      </a:accent2>
      <a:accent3>
        <a:srgbClr val="268FBE"/>
      </a:accent3>
      <a:accent4>
        <a:srgbClr val="30A1A6"/>
      </a:accent4>
      <a:accent5>
        <a:srgbClr val="3BB28E"/>
      </a:accent5>
      <a:accent6>
        <a:srgbClr val="45C476"/>
      </a:accent6>
      <a:hlink>
        <a:srgbClr val="0563C1"/>
      </a:hlink>
      <a:folHlink>
        <a:srgbClr val="954F72"/>
      </a:folHlink>
    </a:clrScheme>
    <a:fontScheme name="自定义 13">
      <a:majorFont>
        <a:latin typeface="MiSans Heavy"/>
        <a:ea typeface="MiSans Heavy"/>
        <a:cs typeface="Arial"/>
      </a:majorFont>
      <a:minorFont>
        <a:latin typeface="MiSans Light"/>
        <a:ea typeface="MiSans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MiSans Heavy</vt:lpstr>
      <vt:lpstr>MiSans Light</vt:lpstr>
      <vt:lpstr>Wingdings</vt:lpstr>
      <vt:lpstr>Calibri Light</vt:lpstr>
      <vt:lpstr>Montserrat Black</vt:lpstr>
      <vt:lpstr>Office Theme</vt:lpstr>
      <vt:lpstr>头发移植的眼皮整形的护理查房
护理查房</vt:lpstr>
      <vt:lpstr>目录</vt:lpstr>
      <vt:lpstr>头发移植的概念及意义</vt:lpstr>
      <vt:lpstr>头发移植的定义</vt:lpstr>
      <vt:lpstr>头发移植的意义</vt:lpstr>
      <vt:lpstr>头发移植的原理</vt:lpstr>
      <vt:lpstr>头发移植的术前准备</vt:lpstr>
      <vt:lpstr>心理准备</vt:lpstr>
      <vt:lpstr>身体准备</vt:lpstr>
      <vt:lpstr>医生沟通</vt:lpstr>
      <vt:lpstr>头发移植的手术过程</vt:lpstr>
      <vt:lpstr>麻醉</vt:lpstr>
      <vt:lpstr>毛囊提取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2024-09-20T07:05:27.607</cp:lastPrinted>
  <dcterms:created xsi:type="dcterms:W3CDTF">2024-09-19T23:05:27Z</dcterms:created>
  <dcterms:modified xsi:type="dcterms:W3CDTF">2024-09-19T23:05:30Z</dcterms:modified>
</cp:coreProperties>
</file>