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6D52A9-256D-41DB-B0CF-30B10E448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E8258C-4C99-4306-A8DF-C9756D060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1B6F48-F619-4369-A46F-27AFD5A12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4DF9AA-6C42-42FC-927C-24F221B59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DF1076-6B83-4782-9159-000C2FBE52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07830E-5920-4842-81BE-5BF07FC787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350B08-B0A0-4441-95BF-0BCD92189A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F48A2-F6B3-4945-8A82-528AF7AF45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16257-2E87-40F3-AB60-FBB6C9AAB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2B834F-94ED-456E-8BEA-ED581345F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07FF7-0AF4-41B6-BFF4-36DA16D92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21107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近现代历史人物的比较\n## 1.近代历史人物的背景及影响\n### 1.1近代历史人物的出生背景和社会环境\n### 1.2近代历史人物的政治影响和军事成就\n### 1.3近代历史人物的文化影响和遗产传承\n## 2.近代历史人物的分类与特点\n### 2.1政治家的领导力和政策影响力\n### 2.2军事家的战争策略和指挥能力\n### 2.3思想家的哲学观念和文化创新\n## 3.近代历史人物的比较分析\n### 3.1政治家的领导风格和政策实施\n### 3.2军事家的战争策略和指挥艺术\n### 3.3思想家的思想观念和文化贡献\n## 4.近代历史人物的历史地位与价值\n### 4.1近代历史人物在历史进程中的角色\n### 4.2近代历史人物对国家命运的影响\n### 4.3近代历史人物对后世的精神启示和价值传承\n## 5.结论：近代历史人物的比较对现代社会的启示\n### 5.1近代历史人物的比较对现代政治的影响\n### 5.2近代历史人物的比较对现代军事的启示\n### 5.3近代历史人物的比较对现代文化的启示\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7600"/>
              <a:t>近现代历史人物的比较</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2}"/>
        <p:cNvGrpSpPr/>
        <p:nvPr/>
      </p:nvGrpSpPr>
      <p:grpSpPr>
        <a:xfrm>
          <a:off x="0" y="0"/>
          <a:ext cx="0" cy="0"/>
        </a:xfrm>
      </p:grpSpPr>
      <p:sp>
        <p:nvSpPr>
          <p:cNvPr id="105"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06"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07"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近代历史人物的背景及影响</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pic>
        <p:nvPicPr>
          <p:cNvPr id="14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5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51" name="Group 2"/>
            <p:cNvGrpSpPr/>
            <p:nvPr/>
          </p:nvGrpSpPr>
          <p:grpSpPr>
            <a:xfrm>
              <a:off x="5982796" y="3116804"/>
              <a:ext cx="5783287" cy="1610798"/>
              <a:chOff x="5982796" y="3116804"/>
              <a:chExt cx="5783287" cy="1610798"/>
            </a:xfrm>
          </p:grpSpPr>
          <p:sp>
            <p:nvSpPr>
              <p:cNvPr id="15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出生于不同的国家和社会阶层</a:t>
                </a:r>
                <a:endParaRPr/>
              </a:p>
            </p:txBody>
          </p:sp>
          <p:sp>
            <p:nvSpPr>
              <p:cNvPr id="15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例如：孙中山出生于广东，蒋介石出生于浙江，毛泽东出生于湖南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他们的家庭背景和社会地位对他们的人生道路产生了重要影响</a:t>
                </a:r>
                <a:endParaRPr/>
              </a:p>
            </p:txBody>
          </p:sp>
        </p:grpSp>
        <p:grpSp>
          <p:nvGrpSpPr>
            <p:cNvPr id="154" name="Group 5"/>
            <p:cNvGrpSpPr/>
            <p:nvPr/>
          </p:nvGrpSpPr>
          <p:grpSpPr>
            <a:xfrm>
              <a:off x="5982796" y="4769459"/>
              <a:ext cx="5783287" cy="1610798"/>
              <a:chOff x="5982796" y="4769459"/>
              <a:chExt cx="5783287" cy="1610798"/>
            </a:xfrm>
          </p:grpSpPr>
          <p:sp>
            <p:nvSpPr>
              <p:cNvPr id="15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受到西方文化和思想的影响</a:t>
                </a:r>
                <a:endParaRPr/>
              </a:p>
            </p:txBody>
          </p:sp>
          <p:sp>
            <p:nvSpPr>
              <p:cNvPr id="15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例如：孙中山受到美国民主思想的熏陶，蒋介石受到德国军事理论的影响，毛泽东受到马克思列宁主义的影响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这些西方文化和思想对他们的政治观念和军事战略产生了深远影响</a:t>
                </a:r>
                <a:endParaRPr/>
              </a:p>
            </p:txBody>
          </p:sp>
        </p:grpSp>
        <p:grpSp>
          <p:nvGrpSpPr>
            <p:cNvPr id="157" name="Group 407"/>
            <p:cNvGrpSpPr/>
            <p:nvPr/>
          </p:nvGrpSpPr>
          <p:grpSpPr>
            <a:xfrm>
              <a:off x="5982796" y="1468163"/>
              <a:ext cx="5700871" cy="1610798"/>
              <a:chOff x="5982796" y="1468163"/>
              <a:chExt cx="5700871" cy="1610798"/>
            </a:xfrm>
          </p:grpSpPr>
          <p:sp>
            <p:nvSpPr>
              <p:cNvPr id="15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面对民族危机和国家动荡</a:t>
                </a:r>
                <a:endParaRPr/>
              </a:p>
            </p:txBody>
          </p:sp>
          <p:sp>
            <p:nvSpPr>
              <p:cNvPr id="15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例如：孙中山领导辛亥革命，推翻满清政权；蒋介石领导国民党，抗击日本侵略；毛泽东领导共产党，取得抗日战争和解放战争的胜利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他们的行动和决策对国家和民族的命运产生了重大影响</a:t>
                </a:r>
                <a:endParaRPr/>
              </a:p>
            </p:txBody>
          </p:sp>
        </p:grpSp>
      </p:grpSp>
      <p:sp>
        <p:nvSpPr>
          <p:cNvPr id="1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近代历史人物的出生背景和社会环境</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pic>
        <p:nvPicPr>
          <p:cNvPr id="16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4" name="Group 598"/>
            <p:cNvGrpSpPr/>
            <p:nvPr/>
          </p:nvGrpSpPr>
          <p:grpSpPr>
            <a:xfrm>
              <a:off x="763829" y="1414808"/>
              <a:ext cx="6972294" cy="2337649"/>
              <a:chOff x="763829" y="1414808"/>
              <a:chExt cx="6972294" cy="2337649"/>
            </a:xfrm>
          </p:grpSpPr>
          <p:sp>
            <p:nvSpPr>
              <p:cNvPr id="16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政治影响：领导政治运动和政党</a:t>
                </a:r>
                <a:endParaRPr/>
              </a:p>
            </p:txBody>
          </p:sp>
          <p:sp>
            <p:nvSpPr>
              <p:cNvPr id="16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例如：孙中山创立国民党，推动民主革命；蒋介石领导国民党，实行独裁统治；毛泽东领导共产党，建立社会主义制度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他们的政治领导和政策实施对国家和民族的发展产生了深远影响</a:t>
                </a:r>
                <a:endParaRPr/>
              </a:p>
            </p:txBody>
          </p:sp>
          <p:sp>
            <p:nvSpPr>
              <p:cNvPr id="16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1" name="Group 591"/>
            <p:cNvGrpSpPr/>
            <p:nvPr/>
          </p:nvGrpSpPr>
          <p:grpSpPr>
            <a:xfrm>
              <a:off x="689593" y="3949139"/>
              <a:ext cx="7078256" cy="2128975"/>
              <a:chOff x="689593" y="3949139"/>
              <a:chExt cx="7078256" cy="2128975"/>
            </a:xfrm>
          </p:grpSpPr>
          <p:sp>
            <p:nvSpPr>
              <p:cNvPr id="17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军事成就：指挥战争和制定战略</a:t>
                </a:r>
                <a:endParaRPr/>
              </a:p>
            </p:txBody>
          </p:sp>
          <p:sp>
            <p:nvSpPr>
              <p:cNvPr id="17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例如：孙中山领导护法战争，捍卫民主成果；蒋介石指挥抗日战争，保卫国家主权；毛泽东领导解放战争，推翻国民党政权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他们的军事才能和战略智慧对战争的胜负和国家命运产生了重大影响</a:t>
                </a:r>
                <a:endParaRPr/>
              </a:p>
            </p:txBody>
          </p:sp>
          <p:sp>
            <p:nvSpPr>
              <p:cNvPr id="17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近代历史人物的政治影响和军事成就</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3}"/>
        <p:cNvGrpSpPr/>
        <p:nvPr/>
      </p:nvGrpSpPr>
      <p:grpSpPr>
        <a:xfrm>
          <a:off x="0" y="0"/>
          <a:ext cx="0" cy="0"/>
        </a:xfrm>
      </p:grpSpPr>
      <p:pic>
        <p:nvPicPr>
          <p:cNvPr id="18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2" name="Group 598"/>
            <p:cNvGrpSpPr/>
            <p:nvPr/>
          </p:nvGrpSpPr>
          <p:grpSpPr>
            <a:xfrm>
              <a:off x="763829" y="1414808"/>
              <a:ext cx="6972294" cy="2337649"/>
              <a:chOff x="763829" y="1414808"/>
              <a:chExt cx="6972294" cy="2337649"/>
            </a:xfrm>
          </p:grpSpPr>
          <p:sp>
            <p:nvSpPr>
              <p:cNvPr id="18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文化影响：推动文化变革和思想启蒙</a:t>
                </a:r>
                <a:endParaRPr/>
              </a:p>
            </p:txBody>
          </p:sp>
          <p:sp>
            <p:nvSpPr>
              <p:cNvPr id="18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例如：孙中山提倡民主和科学，推动社会进步；蒋介石推行儒家文化，强调民族精神和传统美德；毛泽东倡导马克思列宁主义，推动社会主义文化建设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他们的文化观念和实践活动对民族文化的发展和变革产生了深远影响</a:t>
                </a:r>
                <a:endParaRPr/>
              </a:p>
            </p:txBody>
          </p:sp>
          <p:sp>
            <p:nvSpPr>
              <p:cNvPr id="18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9" name="Group 591"/>
            <p:cNvGrpSpPr/>
            <p:nvPr/>
          </p:nvGrpSpPr>
          <p:grpSpPr>
            <a:xfrm>
              <a:off x="689593" y="3949139"/>
              <a:ext cx="7078256" cy="2128975"/>
              <a:chOff x="689593" y="3949139"/>
              <a:chExt cx="7078256" cy="2128975"/>
            </a:xfrm>
          </p:grpSpPr>
          <p:sp>
            <p:nvSpPr>
              <p:cNvPr id="19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遗产传承：留下丰富的思想遗产和文化遗产</a:t>
                </a:r>
                <a:endParaRPr/>
              </a:p>
            </p:txBody>
          </p:sp>
          <p:sp>
            <p:nvSpPr>
              <p:cNvPr id="19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例如：孙中山的民主思想，蒋介石的军事著作，毛泽东的马克思主义理论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他们的思想和著作对后世产生了重要的启示和价值</a:t>
                </a:r>
                <a:endParaRPr/>
              </a:p>
            </p:txBody>
          </p:sp>
          <p:sp>
            <p:nvSpPr>
              <p:cNvPr id="19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近代历史人物的文化影响和遗产传承</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2}"/>
        <p:cNvGrpSpPr/>
        <p:nvPr/>
      </p:nvGrpSpPr>
      <p:grpSpPr>
        <a:xfrm>
          <a:off x="0" y="0"/>
          <a:ext cx="0" cy="0"/>
        </a:xfrm>
      </p:grpSpPr>
      <p:sp>
        <p:nvSpPr>
          <p:cNvPr id="19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9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0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近代历史人物的分类与特点</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3}"/>
        <p:cNvGrpSpPr/>
        <p:nvPr/>
      </p:nvGrpSpPr>
      <p:grpSpPr>
        <a:xfrm>
          <a:off x="0" y="0"/>
          <a:ext cx="0" cy="0"/>
        </a:xfrm>
      </p:grpSpPr>
      <p:pic>
        <p:nvPicPr>
          <p:cNvPr id="20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4" name="Group 598"/>
            <p:cNvGrpSpPr/>
            <p:nvPr/>
          </p:nvGrpSpPr>
          <p:grpSpPr>
            <a:xfrm>
              <a:off x="763829" y="1414808"/>
              <a:ext cx="6972294" cy="2337649"/>
              <a:chOff x="763829" y="1414808"/>
              <a:chExt cx="6972294" cy="2337649"/>
            </a:xfrm>
          </p:grpSpPr>
          <p:sp>
            <p:nvSpPr>
              <p:cNvPr id="20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领导力：组织政治运动和政党，凝聚人心和力量</a:t>
                </a:r>
                <a:endParaRPr/>
              </a:p>
            </p:txBody>
          </p:sp>
          <p:sp>
            <p:nvSpPr>
              <p:cNvPr id="20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例如：孙中山的领导力推动辛亥革命的成功；蒋介石的领导力在抗日战争中发挥了积极作用；毛泽东的领导力使中国共产党取得了解放战争的胜利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他们的领导力对国家和民族的发展产生了深远影响</a:t>
                </a:r>
                <a:endParaRPr/>
              </a:p>
            </p:txBody>
          </p:sp>
          <p:sp>
            <p:nvSpPr>
              <p:cNvPr id="20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1" name="Group 591"/>
            <p:cNvGrpSpPr/>
            <p:nvPr/>
          </p:nvGrpSpPr>
          <p:grpSpPr>
            <a:xfrm>
              <a:off x="689593" y="3949139"/>
              <a:ext cx="7078256" cy="2128975"/>
              <a:chOff x="689593" y="3949139"/>
              <a:chExt cx="7078256" cy="2128975"/>
            </a:xfrm>
          </p:grpSpPr>
          <p:sp>
            <p:nvSpPr>
              <p:cNvPr id="21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政策影响力：制定和实施政策，影响国家和民族的发展</a:t>
                </a:r>
                <a:endParaRPr/>
              </a:p>
            </p:txBody>
          </p:sp>
          <p:sp>
            <p:nvSpPr>
              <p:cNvPr id="21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例如：孙中山的“三民主义”政策，推动民主革命；蒋介石的“攘外必先安内”政策，导致抗日战争的延误；毛泽东的“一边倒”政策，使中国倒向苏联阵营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他们的政策实施对国家和民族的命运产生了重大影响</a:t>
                </a:r>
                <a:endParaRPr/>
              </a:p>
            </p:txBody>
          </p:sp>
          <p:sp>
            <p:nvSpPr>
              <p:cNvPr id="21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政治家的领导力和政策影响力</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9" name="" descr="{&quot;isTemplate&quot;:true,&quot;type&quot;:3}"/>
        <p:cNvGrpSpPr/>
        <p:nvPr/>
      </p:nvGrpSpPr>
      <p:grpSpPr>
        <a:xfrm>
          <a:off x="0" y="0"/>
          <a:ext cx="0" cy="0"/>
        </a:xfrm>
      </p:grpSpPr>
      <p:pic>
        <p:nvPicPr>
          <p:cNvPr id="2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2" name="Group 598"/>
            <p:cNvGrpSpPr/>
            <p:nvPr/>
          </p:nvGrpSpPr>
          <p:grpSpPr>
            <a:xfrm>
              <a:off x="763829" y="1414808"/>
              <a:ext cx="6972294" cy="2337649"/>
              <a:chOff x="763829" y="1414808"/>
              <a:chExt cx="6972294" cy="2337649"/>
            </a:xfrm>
          </p:grpSpPr>
          <p:sp>
            <p:nvSpPr>
              <p:cNvPr id="2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战争策略：制定战争目标和战略，指导战争胜负</a:t>
                </a:r>
                <a:endParaRPr/>
              </a:p>
            </p:txBody>
          </p:sp>
          <p:sp>
            <p:nvSpPr>
              <p:cNvPr id="2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例如：孙中山的军事策略强调联合反对军阀，实现国家统一；蒋介石的军事策略在抗日战争中发挥了积极作用，但解放战争中的战略失误导致失败；毛泽东的军事策略强调人民战争，依靠人民群众取得战争胜利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他们的战争策略对战争的胜负和国家命运产生了重大影响</a:t>
                </a:r>
                <a:endParaRPr/>
              </a:p>
            </p:txBody>
          </p:sp>
          <p:sp>
            <p:nvSpPr>
              <p:cNvPr id="2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9" name="Group 591"/>
            <p:cNvGrpSpPr/>
            <p:nvPr/>
          </p:nvGrpSpPr>
          <p:grpSpPr>
            <a:xfrm>
              <a:off x="689593" y="3949139"/>
              <a:ext cx="7078256" cy="2128975"/>
              <a:chOff x="689593" y="3949139"/>
              <a:chExt cx="7078256" cy="2128975"/>
            </a:xfrm>
          </p:grpSpPr>
          <p:sp>
            <p:nvSpPr>
              <p:cNvPr id="2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指挥能力：指挥军队作战，取得胜利</a:t>
                </a:r>
                <a:endParaRPr/>
              </a:p>
            </p:txBody>
          </p:sp>
          <p:sp>
            <p:nvSpPr>
              <p:cNvPr id="2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例如：孙中山领导护法战争，捍卫民主成果；蒋介石指挥抗日战争，保卫国家主权；毛泽东领导解放战争，推翻国民党政权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他们的指挥能力和军事智慧对战争的胜负和国家命运产生了重大影响</a:t>
                </a:r>
                <a:endParaRPr/>
              </a:p>
            </p:txBody>
          </p:sp>
          <p:sp>
            <p:nvSpPr>
              <p:cNvPr id="2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军事家的战争策略和指挥能力</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grpSp>
        <p:nvGrpSpPr>
          <p:cNvPr id="23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39" name="Group 686"/>
            <p:cNvGrpSpPr/>
            <p:nvPr/>
          </p:nvGrpSpPr>
          <p:grpSpPr>
            <a:xfrm>
              <a:off x="1075314" y="1520189"/>
              <a:ext cx="9868911" cy="2072418"/>
              <a:chOff x="1075314" y="1520189"/>
              <a:chExt cx="9868911" cy="2072418"/>
            </a:xfrm>
          </p:grpSpPr>
          <p:sp>
            <p:nvSpPr>
              <p:cNvPr id="24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例如：孙中山的民主思想，推动社会进步；蒋介石的民族精神，强调民族自尊；毛泽东的马克思列宁主义，推动社会主义事业发展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他们的哲学观念对后世产生了重要的启示和价值</a:t>
                </a:r>
                <a:endParaRPr/>
              </a:p>
            </p:txBody>
          </p:sp>
          <p:sp>
            <p:nvSpPr>
              <p:cNvPr id="24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哲学观念：提出独特的世界观和人生观，指导思想和行动</a:t>
                </a:r>
                <a:endParaRPr/>
              </a:p>
            </p:txBody>
          </p:sp>
          <p:sp>
            <p:nvSpPr>
              <p:cNvPr id="24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244" name="Group 691"/>
            <p:cNvGrpSpPr/>
            <p:nvPr/>
          </p:nvGrpSpPr>
          <p:grpSpPr>
            <a:xfrm>
              <a:off x="1075314" y="3881882"/>
              <a:ext cx="9868911" cy="2072418"/>
              <a:chOff x="1075314" y="3881882"/>
              <a:chExt cx="9868911" cy="2072418"/>
            </a:xfrm>
          </p:grpSpPr>
          <p:sp>
            <p:nvSpPr>
              <p:cNvPr id="24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例如：孙中山提倡民主和科学，推动社会进步；蒋介石推行儒家文化，强调民族精神和传统美德；毛泽东倡导马克思列宁主义，推动社会主义文化建设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他们的文化创新对民族文化的发展和变革产生了深远影响</a:t>
                </a:r>
                <a:endParaRPr/>
              </a:p>
            </p:txBody>
          </p:sp>
          <p:sp>
            <p:nvSpPr>
              <p:cNvPr id="24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文化创新：推动文化变革和思想启蒙，促进民族文化的发展</a:t>
                </a:r>
                <a:endParaRPr/>
              </a:p>
            </p:txBody>
          </p:sp>
          <p:sp>
            <p:nvSpPr>
              <p:cNvPr id="24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2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思想家的哲学观念和文化创新</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近代历史人物的比较分析</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领导风格：不同的领导风格对政治运动和政党的发展产生重要影响</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例如：孙中山的民主领导风格，推动革命事业发展；蒋介石的独裁领导风格，导致国民党内部矛盾重重；毛泽东的集体领导风格，使中国共产党具有强大的凝聚力和战斗力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他们的领导风格对国家和民族的发展产生了深远影响</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政策实施：政策的制定和实施对国家和民族的发展产生重大影响</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例如：孙中山的“三民主义”政策，推动民主革命；蒋介石的“攘外必先安内”政策，导致抗日战争的延误；毛泽东的“一边倒”政策，使中国倒向苏联阵营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他们的政策实施对国家和民族的命运产生了重大影响</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政治家的领导风格和政策实施</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https://d.book118.com/678021107026006040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近现代历史人物的比较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2024-09-18T10:04:55.850</cp:lastPrinted>
  <dcterms:created xsi:type="dcterms:W3CDTF">2024-09-18T02:04:55Z</dcterms:created>
  <dcterms:modified xsi:type="dcterms:W3CDTF">2024-09-18T02:04:57Z</dcterms:modified>
</cp:coreProperties>
</file>