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B1911-7A73-488B-8136-B0DE6A212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B414CF-43D4-4299-BF8B-05E8D7EBF3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AF421-F352-478D-A5D5-6AE6A80A8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5B3525-8B86-401A-BA5E-9E1373389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1654E3-CAEF-4A33-8164-4825C5B77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C01729-3B61-4B3A-A495-31FD59983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D60795-7B9B-42B9-950F-FD3EA4C55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2548E8-E63C-4DE3-8A66-CAE9F9964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0778A8-6B30-476E-BAA6-0254D4817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E50D76-F346-434A-B1DF-5171C60FA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DA763D-A027-4D3D-B1D4-D5EA3906C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0221241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售后服务数据分析与指标设定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售后服务数据概述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关键指标设定与评估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数据可视化与报表呈现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案例分析：某企业售后服务数据应用实践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24" r="125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提高服务质量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通过设定合理的指标，对售后服务进行全面、客观的评估，及时发现问题并改进，提高服务质量。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通过数据分析，了解客户的需求和偏好，优化售后服务流程，提高客户满意度。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促进业务增长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通过售后服务数据分析，发现潜在的市场机会和业务增长点，为公司的战略决策提供支持。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售后服务数据分析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包括客户反馈、投诉处理、维修记录等方面的数据分析。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指标设定与评估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设定合理的售后服务评估指标，如客户满意度、投诉处理时长、维修周期等，并对这些指标进行定期评估。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改进与优化建议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基于数据分析和指标评估结果，提出针对性的改进和优化建议，提高售后服务质量。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售后服务数据概述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记录客户咨询、投诉、建议等信息的系统。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客户服务系统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记录售后服务请求、处理过程、结果等信息的系统。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售后服务工单系统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通过问卷、电话等方式收集客户对售后服务的评价信息。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客户满意度调查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结构化数据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如工单数量、处理时长、客户满意度评分等。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非结构化数据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如客户咨询文本、投诉录音、社交媒体评论等。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随着公司业务的发展和客户数量的增加，售后服务数据量不断增长。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近年来，售后服务数据量呈现快速增长趋势，特别是非结构化数据量增长迅速。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数据量及增长趋势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数据分析方法与技术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177564" y="2255615"/>
            <a:ext cx="3902678" cy="3182683"/>
            <a:chOff x="7177564" y="2255615"/>
            <a:chExt cx="3902678" cy="3182683"/>
          </a:xfrm>
        </p:grpSpPr>
        <p:sp>
          <p:nvSpPr>
            <p:cNvPr id="3" name="Freeform 3"/>
            <p:cNvSpPr/>
            <p:nvPr/>
          </p:nvSpPr>
          <p:spPr>
            <a:xfrm>
              <a:off x="7177564" y="2255615"/>
              <a:ext cx="3902678" cy="2368105"/>
            </a:xfrm>
            <a:custGeom>
              <a:rect l="l" t="t" r="r" b="b"/>
              <a:pathLst>
                <a:path w="1214" h="735">
                  <a:moveTo>
                    <a:pt x="0" y="735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1186" y="0"/>
                    <a:pt x="1186" y="0"/>
                    <a:pt x="1186" y="0"/>
                  </a:cubicBezTo>
                  <a:cubicBezTo>
                    <a:pt x="1201" y="0"/>
                    <a:pt x="1214" y="12"/>
                    <a:pt x="1214" y="27"/>
                  </a:cubicBezTo>
                  <a:cubicBezTo>
                    <a:pt x="1214" y="735"/>
                    <a:pt x="1214" y="735"/>
                    <a:pt x="1214" y="735"/>
                  </a:cubicBezTo>
                  <a:lnTo>
                    <a:pt x="0" y="735"/>
                  </a:lnTo>
                  <a:close/>
                </a:path>
              </a:pathLst>
            </a:custGeom>
            <a:solidFill>
              <a:schemeClr val="dk1">
                <a:lumMod val="75000"/>
                <a:lumOff val="2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77564" y="4623721"/>
              <a:ext cx="3902678" cy="355282"/>
            </a:xfrm>
            <a:custGeom>
              <a:rect l="l" t="t" r="r" b="b"/>
              <a:pathLst>
                <a:path w="1214" h="110">
                  <a:moveTo>
                    <a:pt x="1186" y="110"/>
                  </a:moveTo>
                  <a:cubicBezTo>
                    <a:pt x="27" y="110"/>
                    <a:pt x="27" y="110"/>
                    <a:pt x="27" y="110"/>
                  </a:cubicBezTo>
                  <a:cubicBezTo>
                    <a:pt x="12" y="110"/>
                    <a:pt x="0" y="97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14" y="82"/>
                    <a:pt x="1214" y="82"/>
                    <a:pt x="1214" y="82"/>
                  </a:cubicBezTo>
                  <a:cubicBezTo>
                    <a:pt x="1214" y="97"/>
                    <a:pt x="1201" y="110"/>
                    <a:pt x="1186" y="11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8505349" y="4965287"/>
              <a:ext cx="1307592" cy="473011"/>
            </a:xfrm>
            <a:custGeom>
              <a:rect l="l" t="t" r="r" b="b"/>
              <a:pathLst>
                <a:path w="962" h="348">
                  <a:moveTo>
                    <a:pt x="0" y="348"/>
                  </a:moveTo>
                  <a:lnTo>
                    <a:pt x="0" y="313"/>
                  </a:lnTo>
                  <a:lnTo>
                    <a:pt x="113" y="299"/>
                  </a:lnTo>
                  <a:lnTo>
                    <a:pt x="191" y="0"/>
                  </a:lnTo>
                  <a:lnTo>
                    <a:pt x="770" y="0"/>
                  </a:lnTo>
                  <a:lnTo>
                    <a:pt x="851" y="299"/>
                  </a:lnTo>
                  <a:lnTo>
                    <a:pt x="962" y="313"/>
                  </a:lnTo>
                  <a:lnTo>
                    <a:pt x="962" y="348"/>
                  </a:lnTo>
                  <a:lnTo>
                    <a:pt x="0" y="34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9144095" y="2311241"/>
              <a:ext cx="41815" cy="41148"/>
            </a:xfrm>
            <a:prstGeom prst="ellipse">
              <a:avLst/>
            </a:prstGeom>
            <a:solidFill>
              <a:srgbClr val="E9E9E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296626" y="2410111"/>
              <a:ext cx="3660267" cy="2059686"/>
            </a:xfrm>
            <a:prstGeom prst="rect">
              <a:avLst/>
            </a:prstGeom>
            <a:solidFill>
              <a:srgbClr val="89C9E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752904" y="4965287"/>
              <a:ext cx="815435" cy="75152"/>
            </a:xfrm>
            <a:custGeom>
              <a:rect l="l" t="t" r="r" b="b"/>
              <a:pathLst>
                <a:path w="600" h="55">
                  <a:moveTo>
                    <a:pt x="588" y="0"/>
                  </a:moveTo>
                  <a:lnTo>
                    <a:pt x="9" y="0"/>
                  </a:lnTo>
                  <a:lnTo>
                    <a:pt x="0" y="55"/>
                  </a:lnTo>
                  <a:lnTo>
                    <a:pt x="600" y="55"/>
                  </a:lnTo>
                  <a:lnTo>
                    <a:pt x="58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00" t="28655" r="23760" b="-1788"/>
          <a:stretch>
            <a:fillRect/>
          </a:stretch>
        </p:blipFill>
        <p:spPr>
          <a:xfrm>
            <a:off x="7299580" y="2336436"/>
            <a:ext cx="3688954" cy="221146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621" y="2336436"/>
            <a:ext cx="3691914" cy="215652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4590" b="14590"/>
          <a:stretch>
            <a:fillRect/>
          </a:stretch>
        </p:blipFill>
        <p:spPr>
          <a:xfrm>
            <a:off x="7290803" y="2336436"/>
            <a:ext cx="3716519" cy="2156527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描述性统计分析</a:t>
              </a:r>
            </a:p>
          </p:txBody>
        </p:sp>
      </p:grpSp>
      <p:sp>
        <p:nvSpPr>
          <p:cNvPr id="34" name="Freeform 34"/>
          <p:cNvSpPr/>
          <p:nvPr/>
        </p:nvSpPr>
        <p:spPr>
          <a:xfrm rot="5400000">
            <a:off x="799768" y="1650340"/>
            <a:ext cx="399002" cy="399002"/>
          </a:xfrm>
          <a:custGeom>
            <a:rect l="l" t="t" r="r" b="b"/>
            <a:pathLst>
              <a:path w="751403" h="647761">
                <a:moveTo>
                  <a:pt x="375702" y="0"/>
                </a:moveTo>
                <a:lnTo>
                  <a:pt x="751403" y="647761"/>
                </a:lnTo>
                <a:lnTo>
                  <a:pt x="745416" y="647761"/>
                </a:lnTo>
                <a:lnTo>
                  <a:pt x="375702" y="432047"/>
                </a:lnTo>
                <a:lnTo>
                  <a:pt x="5987" y="647761"/>
                </a:lnTo>
                <a:lnTo>
                  <a:pt x="0" y="64776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 rot="5400000">
            <a:off x="799768" y="3220888"/>
            <a:ext cx="399002" cy="399002"/>
          </a:xfrm>
          <a:custGeom>
            <a:rect l="l" t="t" r="r" b="b"/>
            <a:pathLst>
              <a:path w="751403" h="647761">
                <a:moveTo>
                  <a:pt x="375702" y="0"/>
                </a:moveTo>
                <a:lnTo>
                  <a:pt x="751403" y="647761"/>
                </a:lnTo>
                <a:lnTo>
                  <a:pt x="745416" y="647761"/>
                </a:lnTo>
                <a:lnTo>
                  <a:pt x="375702" y="432047"/>
                </a:lnTo>
                <a:lnTo>
                  <a:pt x="5987" y="647761"/>
                </a:lnTo>
                <a:lnTo>
                  <a:pt x="0" y="64776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 rot="5400000">
            <a:off x="799768" y="4829994"/>
            <a:ext cx="399002" cy="399002"/>
          </a:xfrm>
          <a:custGeom>
            <a:rect l="l" t="t" r="r" b="b"/>
            <a:pathLst>
              <a:path w="751403" h="647761">
                <a:moveTo>
                  <a:pt x="375702" y="0"/>
                </a:moveTo>
                <a:lnTo>
                  <a:pt x="751403" y="647761"/>
                </a:lnTo>
                <a:lnTo>
                  <a:pt x="745416" y="647761"/>
                </a:lnTo>
                <a:lnTo>
                  <a:pt x="375702" y="432047"/>
                </a:lnTo>
                <a:lnTo>
                  <a:pt x="5987" y="647761"/>
                </a:lnTo>
                <a:lnTo>
                  <a:pt x="0" y="6477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347399" y="1527861"/>
            <a:ext cx="2426717" cy="59892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频数分布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47399" y="2055334"/>
            <a:ext cx="5034045" cy="81944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统计各类售后服务请求的数量和频率，了解服务需求的分布情况。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47399" y="3125631"/>
            <a:ext cx="2426717" cy="55820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集中趋势度量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47399" y="3606674"/>
            <a:ext cx="4970070" cy="79656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计算平均值、中位数等，了解售后服务数据的中心趋势。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47399" y="4694015"/>
            <a:ext cx="2426717" cy="59892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离散程度度量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47399" y="5215780"/>
            <a:ext cx="5034045" cy="81944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计算标准差、方差等，了解数据的波动情况。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聚类分析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将相似的售后服务请求归为一类，了解不同类型服务的特点和需求。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分类与预测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基于历史数据建立分类模型，预测未来可能出现的服务请求类型和数量。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关联规则挖掘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发现售后服务请求之间的关联关系，找出频繁出现的请求组合。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9573" r="19573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数据挖掘技术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时间序列分析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利用历史数据建立时间序列模型，预测未来售后服务需求的变化趋势。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回归分析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分析售后服务需求与影响因素之间的线性关系，建立回归模型进行预测。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机器学习算法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应用支持向量机、随机森林等机器学习算法，构建预测模型并优化模型性能。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预测模型构建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关键指标设定与评估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通过定期的客户满意度调查，收集客户对售后服务的整体评价。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总体满意度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统计在售后服务过程中，客户问题被成功解决的百分比。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问题解决率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针对客户投诉的处理结果，评估客户的满意程度。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投诉处理满意度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客户满意度指标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平均响应时间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从客户报修到售后服务人员响应的平均时间。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一次修复率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衡量售后服务人员首次处理即能成功解决问题的比例。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平均维修时长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统计售后服务人员处理维修任务的平均耗时。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维修效率指标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https://d.book118.com/678022124107006036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2024-09-16T02:48:57.820</cp:lastPrinted>
  <dcterms:created xsi:type="dcterms:W3CDTF">2024-09-15T18:48:57Z</dcterms:created>
  <dcterms:modified xsi:type="dcterms:W3CDTF">2024-09-15T18:49:00Z</dcterms:modified>
</cp:coreProperties>
</file>