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86814-7C4F-4040-A73B-59C7B3F25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3238F-A37B-4D78-82B7-522A77A53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53807-807A-4F7C-873D-07B570369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5159D-221C-47D2-9A9D-CC5032DD6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52976-354C-4747-8E26-AFC68D76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FC496-52BF-4478-87C6-6B2A1F5D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D8BF3-346A-47EA-9655-EAD92B421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94C6F-8049-42B6-B088-9505B1700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67D34-E101-4830-B93F-E5672A3B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95AC8-2F0A-4639-892D-C9BF8ADC4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DECBA-A03C-42B0-A892-2C2DEA50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01" r:id="rId2"/>
    <p:sldLayoutId id="2147485602" r:id="rId3"/>
    <p:sldLayoutId id="2147485603" r:id="rId4"/>
    <p:sldLayoutId id="2147485604" r:id="rId5"/>
    <p:sldLayoutId id="2147485605" r:id="rId6"/>
    <p:sldLayoutId id="2147485606" r:id="rId7"/>
    <p:sldLayoutId id="2147485607" r:id="rId8"/>
    <p:sldLayoutId id="2147485608" r:id="rId9"/>
    <p:sldLayoutId id="2147485609" r:id="rId10"/>
    <p:sldLayoutId id="21474856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22" Type="http://schemas.openxmlformats.org/officeDocument/2006/relationships/tags" Target="../tags/tag281.xml" /><Relationship Id="rId23" Type="http://schemas.openxmlformats.org/officeDocument/2006/relationships/tags" Target="../tags/tag282.xml" /><Relationship Id="rId24" Type="http://schemas.openxmlformats.org/officeDocument/2006/relationships/tags" Target="../tags/tag283.xml" /><Relationship Id="rId25" Type="http://schemas.openxmlformats.org/officeDocument/2006/relationships/tags" Target="../tags/tag284.xml" /><Relationship Id="rId26" Type="http://schemas.openxmlformats.org/officeDocument/2006/relationships/tags" Target="../tags/tag285.xml" /><Relationship Id="rId27" Type="http://schemas.openxmlformats.org/officeDocument/2006/relationships/tags" Target="../tags/tag286.xml" /><Relationship Id="rId28" Type="http://schemas.openxmlformats.org/officeDocument/2006/relationships/tags" Target="../tags/tag287.xml" /><Relationship Id="rId29" Type="http://schemas.openxmlformats.org/officeDocument/2006/relationships/tags" Target="../tags/tag288.xml" /><Relationship Id="rId3" Type="http://schemas.openxmlformats.org/officeDocument/2006/relationships/tags" Target="../tags/tag262.xml" /><Relationship Id="rId30" Type="http://schemas.openxmlformats.org/officeDocument/2006/relationships/tags" Target="../tags/tag289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15" Type="http://schemas.openxmlformats.org/officeDocument/2006/relationships/tags" Target="../tags/tag303.xml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2143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短视频政务号运营方案：加强政府与民营企业的合作与共赢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短视频政务号运营背景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短视频政务号运营目标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短视频政务号运营策略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短视频政务号运营实施方案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短视频政务号运营案例分析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短视频政务号运营背景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政府数字化转型需求</a:t>
            </a:r>
            <a:endParaRPr lang="zh-CN" altLang="en-US"/>
          </a:p>
        </p:txBody>
      </p:sp>
      <p:sp>
        <p:nvSpPr>
          <p:cNvPr id="1048910" name="圆角矩形 5"/>
          <p:cNvSpPr/>
          <p:nvPr>
            <p:custDataLst>
              <p:tags r:id="rId2"/>
            </p:custDataLst>
          </p:nvPr>
        </p:nvSpPr>
        <p:spPr>
          <a:xfrm>
            <a:off x="717921" y="1453986"/>
            <a:ext cx="2513267" cy="4612864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圆角矩形 3"/>
          <p:cNvSpPr/>
          <p:nvPr>
            <p:custDataLst>
              <p:tags r:id="rId3"/>
            </p:custDataLst>
          </p:nvPr>
        </p:nvSpPr>
        <p:spPr>
          <a:xfrm>
            <a:off x="694800" y="1408370"/>
            <a:ext cx="2513267" cy="4612864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5"/>
          <p:cNvSpPr txBox="1"/>
          <p:nvPr>
            <p:custDataLst>
              <p:tags r:id="rId4"/>
            </p:custDataLst>
          </p:nvPr>
        </p:nvSpPr>
        <p:spPr>
          <a:xfrm>
            <a:off x="868517" y="1776424"/>
            <a:ext cx="2165209" cy="303316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提高政府工作效率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6"/>
          <p:cNvSpPr/>
          <p:nvPr>
            <p:custDataLst>
              <p:tags r:id="rId5"/>
            </p:custDataLst>
          </p:nvPr>
        </p:nvSpPr>
        <p:spPr>
          <a:xfrm>
            <a:off x="874765" y="4987057"/>
            <a:ext cx="676745" cy="67737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8918" name="圆角矩形 12"/>
          <p:cNvSpPr/>
          <p:nvPr>
            <p:custDataLst>
              <p:tags r:id="rId6"/>
            </p:custDataLst>
          </p:nvPr>
        </p:nvSpPr>
        <p:spPr>
          <a:xfrm>
            <a:off x="3473016" y="1453986"/>
            <a:ext cx="2513267" cy="4612864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圆角矩形 13"/>
          <p:cNvSpPr/>
          <p:nvPr>
            <p:custDataLst>
              <p:tags r:id="rId7"/>
            </p:custDataLst>
          </p:nvPr>
        </p:nvSpPr>
        <p:spPr>
          <a:xfrm>
            <a:off x="3444272" y="1408370"/>
            <a:ext cx="2513267" cy="4612864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圆角矩形 15"/>
          <p:cNvSpPr/>
          <p:nvPr>
            <p:custDataLst>
              <p:tags r:id="rId8"/>
            </p:custDataLst>
          </p:nvPr>
        </p:nvSpPr>
        <p:spPr>
          <a:xfrm>
            <a:off x="3673603" y="4992056"/>
            <a:ext cx="676745" cy="67737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24" name="文本框 10"/>
          <p:cNvSpPr txBox="1"/>
          <p:nvPr>
            <p:custDataLst>
              <p:tags r:id="rId9"/>
            </p:custDataLst>
          </p:nvPr>
        </p:nvSpPr>
        <p:spPr>
          <a:xfrm>
            <a:off x="3619238" y="1781423"/>
            <a:ext cx="2163959" cy="303316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加强政府与民众的沟通和互动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圆角矩形 5"/>
          <p:cNvSpPr/>
          <p:nvPr>
            <p:custDataLst>
              <p:tags r:id="rId10"/>
            </p:custDataLst>
          </p:nvPr>
        </p:nvSpPr>
        <p:spPr>
          <a:xfrm>
            <a:off x="6222488" y="1453986"/>
            <a:ext cx="2513267" cy="4612864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圆角矩形 3"/>
          <p:cNvSpPr/>
          <p:nvPr>
            <p:custDataLst>
              <p:tags r:id="rId11"/>
            </p:custDataLst>
          </p:nvPr>
        </p:nvSpPr>
        <p:spPr>
          <a:xfrm>
            <a:off x="6199367" y="1408370"/>
            <a:ext cx="2513267" cy="4612864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23"/>
          <p:cNvSpPr txBox="1"/>
          <p:nvPr>
            <p:custDataLst>
              <p:tags r:id="rId12"/>
            </p:custDataLst>
          </p:nvPr>
        </p:nvSpPr>
        <p:spPr>
          <a:xfrm>
            <a:off x="6373084" y="1776424"/>
            <a:ext cx="2165209" cy="303316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推动政府服务创新和优化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16"/>
          <p:cNvSpPr/>
          <p:nvPr>
            <p:custDataLst>
              <p:tags r:id="rId13"/>
            </p:custDataLst>
          </p:nvPr>
        </p:nvSpPr>
        <p:spPr>
          <a:xfrm>
            <a:off x="6379333" y="4987057"/>
            <a:ext cx="676745" cy="67737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34" name="圆角矩形 12"/>
          <p:cNvSpPr/>
          <p:nvPr>
            <p:custDataLst>
              <p:tags r:id="rId14"/>
            </p:custDataLst>
          </p:nvPr>
        </p:nvSpPr>
        <p:spPr>
          <a:xfrm>
            <a:off x="8977583" y="1453986"/>
            <a:ext cx="2513267" cy="4612864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3"/>
          <p:cNvSpPr/>
          <p:nvPr>
            <p:custDataLst>
              <p:tags r:id="rId15"/>
            </p:custDataLst>
          </p:nvPr>
        </p:nvSpPr>
        <p:spPr>
          <a:xfrm>
            <a:off x="8948839" y="1408370"/>
            <a:ext cx="2513267" cy="4612864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圆角矩形 15"/>
          <p:cNvSpPr/>
          <p:nvPr>
            <p:custDataLst>
              <p:tags r:id="rId16"/>
            </p:custDataLst>
          </p:nvPr>
        </p:nvSpPr>
        <p:spPr>
          <a:xfrm>
            <a:off x="9178170" y="4992056"/>
            <a:ext cx="676745" cy="67737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40" name="文本框 32"/>
          <p:cNvSpPr txBox="1"/>
          <p:nvPr>
            <p:custDataLst>
              <p:tags r:id="rId17"/>
            </p:custDataLst>
          </p:nvPr>
        </p:nvSpPr>
        <p:spPr>
          <a:xfrm>
            <a:off x="9123805" y="1781423"/>
            <a:ext cx="2163959" cy="303316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提升政府形象和公信力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短视频平台普及程度</a:t>
            </a:r>
            <a:endParaRPr lang="zh-CN" altLang="en-US"/>
          </a:p>
        </p:txBody>
      </p:sp>
      <p:sp>
        <p:nvSpPr>
          <p:cNvPr id="1048976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短视频平台用户数量庞大，覆盖各个年龄段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短视频平台传播速度快，信息可以在短时间内迅速传播开来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短视频平台互动性强，用户可以通过评论、点赞、分享等方式参与互动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短视频平台内容丰富，包括娱乐、教育、生活等多个领域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政府与民营企业合作的重要性</a:t>
            </a:r>
            <a:endParaRPr lang="zh-CN" altLang="en-US"/>
          </a:p>
        </p:txBody>
      </p:sp>
      <p:sp>
        <p:nvSpPr>
          <p:cNvPr id="1049054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矩形: 圆角 32"/>
          <p:cNvSpPr/>
          <p:nvPr>
            <p:custDataLst>
              <p:tags r:id="rId3"/>
            </p:custDataLst>
          </p:nvPr>
        </p:nvSpPr>
        <p:spPr>
          <a:xfrm flipH="1">
            <a:off x="822764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0" name="正文"/>
          <p:cNvSpPr txBox="1"/>
          <p:nvPr>
            <p:custDataLst>
              <p:tags r:id="rId5"/>
            </p:custDataLst>
          </p:nvPr>
        </p:nvSpPr>
        <p:spPr>
          <a:xfrm>
            <a:off x="955820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政府与民营企业的合作可以促进经济发展，提高市场竞争力。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2" name="标题"/>
          <p:cNvSpPr txBox="1"/>
          <p:nvPr>
            <p:custDataLst>
              <p:tags r:id="rId6"/>
            </p:custDataLst>
          </p:nvPr>
        </p:nvSpPr>
        <p:spPr>
          <a:xfrm>
            <a:off x="763557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4" name="Freeform 27"/>
          <p:cNvSpPr/>
          <p:nvPr>
            <p:custDataLst>
              <p:tags r:id="rId7"/>
            </p:custDataLst>
          </p:nvPr>
        </p:nvSpPr>
        <p:spPr bwMode="auto">
          <a:xfrm>
            <a:off x="3515091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矩形: 圆角 38"/>
          <p:cNvSpPr/>
          <p:nvPr>
            <p:custDataLst>
              <p:tags r:id="rId8"/>
            </p:custDataLst>
          </p:nvPr>
        </p:nvSpPr>
        <p:spPr>
          <a:xfrm flipH="1">
            <a:off x="364305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091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0" name="正文"/>
          <p:cNvSpPr txBox="1"/>
          <p:nvPr>
            <p:custDataLst>
              <p:tags r:id="rId10"/>
            </p:custDataLst>
          </p:nvPr>
        </p:nvSpPr>
        <p:spPr>
          <a:xfrm>
            <a:off x="3776112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政府与民营企业的合作可以推动技术创新，提高产业升级。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11"/>
            </p:custDataLst>
          </p:nvPr>
        </p:nvSpPr>
        <p:spPr>
          <a:xfrm>
            <a:off x="358384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4" name="Freeform 27"/>
          <p:cNvSpPr/>
          <p:nvPr>
            <p:custDataLst>
              <p:tags r:id="rId12"/>
            </p:custDataLst>
          </p:nvPr>
        </p:nvSpPr>
        <p:spPr bwMode="auto">
          <a:xfrm>
            <a:off x="6335383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矩形: 圆角 68"/>
          <p:cNvSpPr/>
          <p:nvPr>
            <p:custDataLst>
              <p:tags r:id="rId13"/>
            </p:custDataLst>
          </p:nvPr>
        </p:nvSpPr>
        <p:spPr>
          <a:xfrm flipH="1">
            <a:off x="6463347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383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0" name="正文"/>
          <p:cNvSpPr txBox="1"/>
          <p:nvPr>
            <p:custDataLst>
              <p:tags r:id="rId15"/>
            </p:custDataLst>
          </p:nvPr>
        </p:nvSpPr>
        <p:spPr>
          <a:xfrm>
            <a:off x="6596403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政府与民营企业的合作可以加强社会治理，提高公共服务水平。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2" name="标题"/>
          <p:cNvSpPr txBox="1"/>
          <p:nvPr>
            <p:custDataLst>
              <p:tags r:id="rId16"/>
            </p:custDataLst>
          </p:nvPr>
        </p:nvSpPr>
        <p:spPr>
          <a:xfrm>
            <a:off x="6404139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4" name="Freeform 27"/>
          <p:cNvSpPr/>
          <p:nvPr>
            <p:custDataLst>
              <p:tags r:id="rId17"/>
            </p:custDataLst>
          </p:nvPr>
        </p:nvSpPr>
        <p:spPr bwMode="auto">
          <a:xfrm>
            <a:off x="9155674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矩形: 圆角 74"/>
          <p:cNvSpPr/>
          <p:nvPr>
            <p:custDataLst>
              <p:tags r:id="rId18"/>
            </p:custDataLst>
          </p:nvPr>
        </p:nvSpPr>
        <p:spPr>
          <a:xfrm flipH="1">
            <a:off x="928427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5674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90" name="正文"/>
          <p:cNvSpPr txBox="1"/>
          <p:nvPr>
            <p:custDataLst>
              <p:tags r:id="rId20"/>
            </p:custDataLst>
          </p:nvPr>
        </p:nvSpPr>
        <p:spPr>
          <a:xfrm>
            <a:off x="9416695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政府与民营企业的合作可以促进文化交流，增强民族凝聚力。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21"/>
            </p:custDataLst>
          </p:nvPr>
        </p:nvSpPr>
        <p:spPr>
          <a:xfrm>
            <a:off x="922506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短视频政务号运营的必要性</a:t>
            </a:r>
            <a:endParaRPr lang="zh-CN" altLang="en-US"/>
          </a:p>
        </p:txBody>
      </p:sp>
      <p:sp>
        <p:nvSpPr>
          <p:cNvPr id="1049128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信息传播：短视频形式更易于传播，更符合现代人的阅读习惯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社会参与：短视频政务号可以吸引更多社会力量参与，共同推动社会发展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民营企业合作：短视频政务号可以促进政府与民营企业的合作，实现共赢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政府形象：通过短视频政务号，政府可以更好地展示形象，提升公信力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短视频政务号运营目标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提升政府形象</a:t>
            </a:r>
            <a:endParaRPr lang="zh-CN" altLang="en-US"/>
          </a:p>
        </p:txBody>
      </p:sp>
      <p:sp>
        <p:nvSpPr>
          <p:cNvPr id="10492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4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增加政府与民营企业的互动和合作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提高政府在民营企业中的知名度和影响力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展示政府的政策和措施，增强民营企业对政府的信任和支持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8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促进政府与民营企业的共同发展和共赢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加强政府与民营企业间的互动与沟通</a:t>
            </a:r>
            <a:endParaRPr lang="zh-CN" altLang="en-US"/>
          </a:p>
        </p:txBody>
      </p:sp>
      <p:sp>
        <p:nvSpPr>
          <p:cNvPr id="1049300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增强政府与民营企业的互信与理解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提高政府与民营企业的沟通效率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促进政府与民营企业的合作与共赢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推动政府与民营企业的创新与发展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促进政策宣传与解读</a:t>
            </a:r>
            <a:endParaRPr lang="zh-CN" altLang="en-US"/>
          </a:p>
        </p:txBody>
      </p:sp>
      <p:sp>
        <p:nvSpPr>
          <p:cNvPr id="1049366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提升政府形象和公信力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6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促进政府与民营企业的沟通与合作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增强政策解读的准确性和权威性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8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提高政策宣传的覆盖面和影响力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推动政府与民营企业间的合作与共赢</a:t>
            </a:r>
            <a:endParaRPr lang="zh-CN" altLang="en-US"/>
          </a:p>
        </p:txBody>
      </p:sp>
      <p:sp>
        <p:nvSpPr>
          <p:cNvPr id="1049428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提高政府与民营企业的沟通效率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4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促进政府与民营企业的合作机会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0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增强政府与民营企业的互信关系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6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实现政府与民营企业的共同发展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短视频政务号运营策略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内容策划</a:t>
            </a:r>
            <a:endParaRPr lang="zh-CN" altLang="en-US"/>
          </a:p>
        </p:txBody>
      </p:sp>
      <p:sp>
        <p:nvSpPr>
          <p:cNvPr id="1049522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主题定位：明确政务号的主题和定位，如政策解读、公共服务、企业合作等。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数据分析：分析用户行为数据，优化内容策划，提高用户满意度。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互动沟通：鼓励用户参与，提高互动性，如评论、点赞、转发等。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内容创新：结合热点话题，创新内容形式，如短视频、直播、互动问答等。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平台选择与运营</a:t>
            </a:r>
            <a:endParaRPr lang="zh-CN" altLang="en-US"/>
          </a:p>
        </p:txBody>
      </p:sp>
      <p:sp>
        <p:nvSpPr>
          <p:cNvPr id="1049600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运营策略：制定合理的发布频率、互动策略、推广策略等，以提高视频曝光率和影响力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平台选择：根据目标受众选择合适的短视频平台，如抖音、快手、视频号等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内容策划：根据政府和民营企业的特点，策划有吸引力的内容，如政策解读、企业故事、行业动态等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数据分析：定期分析视频数据，如播放量、点赞量、评论量等，以便调整运营策略，提高效果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https://d.book118.com/678022143112006036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6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短视频政务号运营方案：加强政府与民营企业的合作与共赢</vt:lpstr>
      <vt:lpstr>目录</vt:lpstr>
      <vt:lpstr>添加章节标题</vt:lpstr>
      <vt:lpstr>短视频政务号运营背景</vt:lpstr>
      <vt:lpstr>政府数字化转型需求</vt:lpstr>
      <vt:lpstr>短视频平台普及程度</vt:lpstr>
      <vt:lpstr>政府与民营企业合作的重要性</vt:lpstr>
      <vt:lpstr>短视频政务号运营的必要性</vt:lpstr>
      <vt:lpstr>短视频政务号运营目标</vt:lpstr>
      <vt:lpstr>提升政府形象</vt:lpstr>
      <vt:lpstr>加强政府与民营企业间的互动与沟通</vt:lpstr>
      <vt:lpstr>促进政策宣传与解读</vt:lpstr>
      <vt:lpstr>推动政府与民营企业间的合作与共赢</vt:lpstr>
      <vt:lpstr>短视频政务号运营策略</vt:lpstr>
      <vt:lpstr>内容策划</vt:lpstr>
      <vt:lpstr>平台选择与运营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2024-09-16T03:50:23.820</cp:lastPrinted>
  <dcterms:created xsi:type="dcterms:W3CDTF">2024-09-15T19:50:23Z</dcterms:created>
  <dcterms:modified xsi:type="dcterms:W3CDTF">2024-09-15T19:50:26Z</dcterms:modified>
</cp:coreProperties>
</file>