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png" ContentType="image/png"/>
  <Default Extension="wmf" ContentType="image/x-w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4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0.wmf" /><Relationship Id="rId2" Type="http://schemas.openxmlformats.org/officeDocument/2006/relationships/image" Target="../media/image11.wmf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png" /><Relationship Id="rId3" Type="http://schemas.openxmlformats.org/officeDocument/2006/relationships/image" Target="../media/image3.jpeg" /><Relationship Id="rId4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1.xml" /><Relationship Id="rId3" Type="http://schemas.openxmlformats.org/officeDocument/2006/relationships/image" Target="../media/image5.png" /><Relationship Id="rId4" Type="http://schemas.openxmlformats.org/officeDocument/2006/relationships/image" Target="../media/image3.jpeg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821F46-8C2F-47AD-9F8C-2BFB4D8613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70F791-A99D-4798-9413-B7299619F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77B7A6-89AF-4458-9295-5875565586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019E7C-D13D-4466-9C51-C619F542B5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3CA928-5519-4A2A-A127-79EF9FD0BA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9AF3AE-E9D4-4517-86A2-25BC17CD0B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085C25-DC58-400F-8817-9D38C93A16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42EA31-B887-40CB-B5E1-6AE046ACC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660E4C-9CE6-43B5-AAB7-3F4F90894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F829B4-1BAF-4CD4-84D4-A20F38C6B0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32ECF5-E36D-466E-B958-1C473AF1A3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B0086-816A-4A4B-9BB7-7426DF5B3FC3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39D78-F4AE-414A-A15B-BEA5663DBA51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B0086-816A-4A4B-9BB7-7426DF5B3FC3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39D78-F4AE-414A-A15B-BEA5663DBA51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B0086-816A-4A4B-9BB7-7426DF5B3FC3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39D78-F4AE-414A-A15B-BEA5663DBA51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B0086-816A-4A4B-9BB7-7426DF5B3FC3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39D78-F4AE-414A-A15B-BEA5663DBA51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B0086-816A-4A4B-9BB7-7426DF5B3FC3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39D78-F4AE-414A-A15B-BEA5663DBA51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B0086-816A-4A4B-9BB7-7426DF5B3FC3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39D78-F4AE-414A-A15B-BEA5663DBA51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B0086-816A-4A4B-9BB7-7426DF5B3FC3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39D78-F4AE-414A-A15B-BEA5663DBA51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B0086-816A-4A4B-9BB7-7426DF5B3FC3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39D78-F4AE-414A-A15B-BEA5663DBA51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B0086-816A-4A4B-9BB7-7426DF5B3FC3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39D78-F4AE-414A-A15B-BEA5663DBA51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B0086-816A-4A4B-9BB7-7426DF5B3FC3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39D78-F4AE-414A-A15B-BEA5663DBA51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B0086-816A-4A4B-9BB7-7426DF5B3FC3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39D78-F4AE-414A-A15B-BEA5663DBA51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1_标题和内容">
    <p:bg>
      <p:bgPr>
        <a:blipFill rotWithShape="0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074" name="图片 6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00" y="245533"/>
            <a:ext cx="1727200" cy="2432051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3075" name="图片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3078" name="日期占位符 3"/>
          <p:cNvSpPr>
            <a:spLocks noGrp="1"/>
          </p:cNvSpPr>
          <p:nvPr>
            <p:ph type="dt" sz="half" idx="10"/>
          </p:nvPr>
        </p:nvSpPr>
        <p:spPr bwMode="auto">
          <a:xfrm>
            <a:off x="838200" y="6356351"/>
            <a:ext cx="2743200" cy="366183"/>
          </a:xfrm>
          <a:prstGeom prst="rect">
            <a:avLst/>
          </a:prstGeom>
          <a:ln>
            <a:miter lim="800000"/>
          </a:ln>
        </p:spPr>
        <p:txBody>
          <a:bodyPr numCol="1" compatLnSpc="1"/>
          <a:lstStyle>
            <a:defPPr>
              <a:defRPr lang="zh-CN"/>
            </a:defPPr>
            <a:lvl1pPr marL="0" indent="0" algn="l" defTabSz="12192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609600" indent="0" algn="l" defTabSz="12192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1219200" indent="0" algn="l" defTabSz="12192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828800" indent="0" algn="l" defTabSz="12192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2438400" indent="0" algn="l" defTabSz="12192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eaLnBrk="1" hangingPunct="1"/>
            <a:fld id="{D4926CCC-78CC-4800-AC93-3ADDBA8E41DE}" type="datetime1">
              <a:rPr lang="zh-CN" altLang="en-US" sz="1900"/>
              <a:t/>
            </a:fld>
            <a:endParaRPr lang="zh-CN" altLang="en-US" sz="1900"/>
          </a:p>
        </p:txBody>
      </p:sp>
      <p:sp>
        <p:nvSpPr>
          <p:cNvPr id="3079" name="页脚占位符 4"/>
          <p:cNvSpPr>
            <a:spLocks noGrp="1"/>
          </p:cNvSpPr>
          <p:nvPr>
            <p:ph type="ftr" sz="quarter" idx="11"/>
          </p:nvPr>
        </p:nvSpPr>
        <p:spPr bwMode="auto">
          <a:xfrm>
            <a:off x="4038600" y="6356351"/>
            <a:ext cx="4114800" cy="366183"/>
          </a:xfrm>
          <a:prstGeom prst="rect">
            <a:avLst/>
          </a:prstGeom>
          <a:ln>
            <a:miter lim="800000"/>
          </a:ln>
        </p:spPr>
        <p:txBody>
          <a:bodyPr numCol="1" compatLnSpc="1"/>
          <a:lstStyle>
            <a:defPPr>
              <a:defRPr lang="zh-CN"/>
            </a:defPPr>
            <a:lvl1pPr marL="0" indent="0" algn="l" defTabSz="12192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609600" indent="0" algn="l" defTabSz="12192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1219200" indent="0" algn="l" defTabSz="12192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828800" indent="0" algn="l" defTabSz="12192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2438400" indent="0" algn="l" defTabSz="12192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ctr" eaLnBrk="1" hangingPunct="1"/>
            <a:endParaRPr lang="zh-CN" altLang="en-US" sz="1900"/>
          </a:p>
        </p:txBody>
      </p:sp>
      <p:sp>
        <p:nvSpPr>
          <p:cNvPr id="3080" name="灯片编号占位符 5"/>
          <p:cNvSpPr>
            <a:spLocks noGrp="1"/>
          </p:cNvSpPr>
          <p:nvPr>
            <p:ph type="sldNum" sz="quarter" idx="12"/>
          </p:nvPr>
        </p:nvSpPr>
        <p:spPr bwMode="auto">
          <a:xfrm>
            <a:off x="8610600" y="6356351"/>
            <a:ext cx="2743200" cy="366183"/>
          </a:xfrm>
          <a:prstGeom prst="rect">
            <a:avLst/>
          </a:prstGeom>
          <a:ln>
            <a:miter lim="800000"/>
          </a:ln>
        </p:spPr>
        <p:txBody>
          <a:bodyPr numCol="1" compatLnSpc="1"/>
          <a:lstStyle>
            <a:defPPr>
              <a:defRPr lang="zh-CN"/>
            </a:defPPr>
            <a:lvl1pPr marL="0" indent="0" algn="l" defTabSz="12192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609600" indent="0" algn="l" defTabSz="12192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1219200" indent="0" algn="l" defTabSz="12192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828800" indent="0" algn="l" defTabSz="12192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2438400" indent="0" algn="l" defTabSz="12192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r" eaLnBrk="1" hangingPunct="1"/>
            <a:fld id="{1CCEEA2A-B517-45C0-920B-68B2F11FF144}" type="slidenum">
              <a:rPr lang="zh-CN" altLang="en-US" sz="1900"/>
              <a:t/>
            </a:fld>
            <a:endParaRPr lang="zh-CN" altLang="en-US" sz="1900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2_自定义版式">
    <p:bg>
      <p:bgPr>
        <a:blipFill rotWithShape="0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8" name="矩形 6"/>
          <p:cNvSpPr/>
          <p:nvPr/>
        </p:nvSpPr>
        <p:spPr>
          <a:xfrm>
            <a:off x="0" y="6714067"/>
            <a:ext cx="8108951" cy="14393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8" tIns="45719" rIns="91438" bIns="45719" anchor="ctr" anchorCtr="0"/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/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4099" name="矩形 7"/>
          <p:cNvSpPr/>
          <p:nvPr/>
        </p:nvSpPr>
        <p:spPr>
          <a:xfrm>
            <a:off x="8108952" y="6714067"/>
            <a:ext cx="4083049" cy="143933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8" tIns="45719" rIns="91438" bIns="45719" anchor="ctr" anchorCtr="0"/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/>
            <a:endParaRPr lang="zh-CN" altLang="en-US">
              <a:solidFill>
                <a:srgbClr val="FFFFFF"/>
              </a:solidFill>
            </a:endParaRPr>
          </a:p>
        </p:txBody>
      </p:sp>
      <p:pic>
        <p:nvPicPr>
          <p:cNvPr id="4100" name="图片 8"/>
          <p:cNvPicPr>
            <a:picLocks noChangeAspect="1"/>
          </p:cNvPicPr>
          <p:nvPr/>
        </p:nvPicPr>
        <p:blipFill>
          <a:blip r:embed="rId1"/>
          <a:srcRect t="42061"/>
          <a:stretch>
            <a:fillRect/>
          </a:stretch>
        </p:blipFill>
        <p:spPr>
          <a:xfrm>
            <a:off x="9586385" y="-4233"/>
            <a:ext cx="2603500" cy="836084"/>
          </a:xfrm>
          <a:prstGeom prst="rect">
            <a:avLst/>
          </a:prstGeom>
          <a:noFill/>
          <a:ln>
            <a:noFill/>
            <a:miter lim="800000"/>
          </a:ln>
        </p:spPr>
      </p:pic>
      <p:cxnSp>
        <p:nvCxnSpPr>
          <p:cNvPr id="4101" name="PA-1022164"/>
          <p:cNvCxnSpPr/>
          <p:nvPr>
            <p:custDataLst>
              <p:tags r:id="rId2"/>
            </p:custDataLst>
          </p:nvPr>
        </p:nvCxnSpPr>
        <p:spPr>
          <a:xfrm>
            <a:off x="762000" y="827618"/>
            <a:ext cx="11430000" cy="4233"/>
          </a:xfrm>
          <a:prstGeom prst="line">
            <a:avLst/>
          </a:prstGeom>
          <a:noFill/>
          <a:ln w="12700">
            <a:solidFill>
              <a:srgbClr val="DF2329"/>
            </a:solidFill>
            <a:miter lim="800000"/>
          </a:ln>
        </p:spPr>
      </p:cxnSp>
      <p:sp>
        <p:nvSpPr>
          <p:cNvPr id="4102" name="矩形 10"/>
          <p:cNvSpPr/>
          <p:nvPr/>
        </p:nvSpPr>
        <p:spPr>
          <a:xfrm>
            <a:off x="0" y="6568018"/>
            <a:ext cx="12192000" cy="289983"/>
          </a:xfrm>
          <a:prstGeom prst="rect">
            <a:avLst/>
          </a:prstGeom>
          <a:solidFill>
            <a:srgbClr val="C0000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8" tIns="45719" rIns="91438" bIns="45719" anchor="ctr" anchorCtr="0"/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/>
            <a:endParaRPr lang="zh-CN" altLang="en-US">
              <a:solidFill>
                <a:srgbClr val="C00000"/>
              </a:solidFill>
            </a:endParaRPr>
          </a:p>
        </p:txBody>
      </p:sp>
      <p:pic>
        <p:nvPicPr>
          <p:cNvPr id="4103" name="图片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084" y="25401"/>
            <a:ext cx="700616" cy="861484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4104" name="TextBox 12"/>
          <p:cNvSpPr txBox="1"/>
          <p:nvPr/>
        </p:nvSpPr>
        <p:spPr>
          <a:xfrm>
            <a:off x="1149352" y="224368"/>
            <a:ext cx="3560233" cy="369330"/>
          </a:xfrm>
          <a:prstGeom prst="rect">
            <a:avLst/>
          </a:prstGeom>
          <a:noFill/>
        </p:spPr>
        <p:txBody>
          <a:bodyPr lIns="91438" tIns="45719" rIns="91438" bIns="45719">
            <a:spAutoFit/>
          </a:bodyPr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914400" eaLnBrk="1" hangingPunct="1"/>
            <a:r>
              <a:rPr lang="en-US" altLang="zh-CN" b="1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CN" altLang="en-US" b="1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规则</a:t>
            </a:r>
            <a:r>
              <a:rPr lang="en-US" altLang="zh-CN" b="1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  <a:r>
              <a:rPr lang="zh-CN" altLang="en-US" b="1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的全文详细解读</a:t>
            </a:r>
            <a:endParaRPr lang="zh-CN" altLang="en-US" b="1">
              <a:solidFill>
                <a:schemeClr val="accent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image" Target="file:///D:\qq&#25991;&#20214;\712321467\Image\C2C\Image2\%7b75232B38-A165-1FB7-499C-2E1C792CACB5%7d.png" TargetMode="External" /><Relationship Id="rId15" Type="http://schemas.openxmlformats.org/officeDocument/2006/relationships/image" Target="../media/image6.png" /><Relationship Id="rId16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B6B0086-816A-4A4B-9BB7-7426DF5B3FC3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4039D78-F4AE-414A-A15B-BEA5663DBA51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7" name="图片 1073743875" descr="学科网 zxxk.com"/>
          <p:cNvPicPr>
            <a:picLocks noChangeAspect="1"/>
          </p:cNvPicPr>
          <p:nvPr/>
        </p:nvPicPr>
        <p:blipFill>
          <a:blip r:embed="rId15" r:link="rId14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png" /><Relationship Id="rId3" Type="http://schemas.openxmlformats.org/officeDocument/2006/relationships/tags" Target="../tags/tag2.xml" /><Relationship Id="rId4" Type="http://schemas.openxmlformats.org/officeDocument/2006/relationships/oleObject" Target="../embeddings/oleObject1.bin" TargetMode="Internal" /><Relationship Id="rId5" Type="http://schemas.openxmlformats.org/officeDocument/2006/relationships/image" Target="../media/image10.wmf" /><Relationship Id="rId6" Type="http://schemas.openxmlformats.org/officeDocument/2006/relationships/tags" Target="../tags/tag3.xml" /><Relationship Id="rId7" Type="http://schemas.openxmlformats.org/officeDocument/2006/relationships/oleObject" Target="../embeddings/oleObject2.bin" TargetMode="Internal" /><Relationship Id="rId8" Type="http://schemas.openxmlformats.org/officeDocument/2006/relationships/image" Target="../media/image11.wmf" /><Relationship Id="rId9" Type="http://schemas.openxmlformats.org/officeDocument/2006/relationships/vmlDrawing" Target="../drawings/vmlDrawing1.v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025036074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9A3334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/>
        </p:nvSpPr>
        <p:spPr>
          <a:xfrm>
            <a:off x="0" y="800694"/>
            <a:ext cx="11420475" cy="5257206"/>
          </a:xfrm>
          <a:prstGeom prst="rect">
            <a:avLst/>
          </a:prstGeom>
          <a:solidFill>
            <a:srgbClr val="FDFB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2" name="图片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0" y="800100"/>
            <a:ext cx="5286381" cy="5286381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836" y="652031"/>
            <a:ext cx="11595597" cy="5553937"/>
          </a:xfrm>
          <a:prstGeom prst="rect">
            <a:avLst/>
          </a:prstGeom>
          <a:effectLst>
            <a:outerShdw blurRad="190500" algn="ctr" rotWithShape="0">
              <a:prstClr val="black">
                <a:alpha val="40000"/>
              </a:prstClr>
            </a:outerShdw>
          </a:effectLst>
        </p:spPr>
      </p:pic>
      <p:sp>
        <p:nvSpPr>
          <p:cNvPr id="13" name="文本框 12"/>
          <p:cNvSpPr txBox="1"/>
          <p:nvPr/>
        </p:nvSpPr>
        <p:spPr>
          <a:xfrm>
            <a:off x="5201920" y="2751455"/>
            <a:ext cx="5302885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5400">
                <a:solidFill>
                  <a:srgbClr val="9A3334"/>
                </a:solidFill>
                <a:latin typeface="TypeLand 康熙字典體" pitchFamily="50" charset="-120"/>
                <a:ea typeface="TypeLand 康熙字典體" pitchFamily="50" charset="-120"/>
              </a:rPr>
              <a:t>做最美的</a:t>
            </a:r>
            <a:r>
              <a:rPr lang="en-US" altLang="zh-CN" sz="5400">
                <a:solidFill>
                  <a:srgbClr val="9A3334"/>
                </a:solidFill>
                <a:latin typeface="TypeLand 康熙字典體" pitchFamily="50" charset="-120"/>
                <a:ea typeface="TypeLand 康熙字典體" pitchFamily="50" charset="-120"/>
              </a:rPr>
              <a:t>X</a:t>
            </a:r>
            <a:r>
              <a:rPr lang="zh-CN" altLang="en-US" sz="5400">
                <a:solidFill>
                  <a:srgbClr val="9A3334"/>
                </a:solidFill>
                <a:latin typeface="TypeLand 康熙字典體" pitchFamily="50" charset="-120"/>
                <a:ea typeface="TypeLand 康熙字典體" pitchFamily="50" charset="-120"/>
              </a:rPr>
              <a:t>中人</a:t>
            </a:r>
            <a:endParaRPr lang="zh-CN" altLang="en-US" sz="5400">
              <a:solidFill>
                <a:srgbClr val="9A3334"/>
              </a:solidFill>
              <a:latin typeface="TypeLand 康熙字典體" pitchFamily="50" charset="-120"/>
              <a:ea typeface="TypeLand 康熙字典體" pitchFamily="50" charset="-120"/>
            </a:endParaRPr>
          </a:p>
        </p:txBody>
      </p:sp>
      <p:sp>
        <p:nvSpPr>
          <p:cNvPr id="16" name="矩形 15"/>
          <p:cNvSpPr/>
          <p:nvPr/>
        </p:nvSpPr>
        <p:spPr>
          <a:xfrm>
            <a:off x="5401945" y="4661535"/>
            <a:ext cx="4672330" cy="39878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zh-TW" sz="2000">
                <a:solidFill>
                  <a:srgbClr val="9A3334"/>
                </a:solidFill>
                <a:latin typeface="TypeLand 康熙字典體" pitchFamily="50" charset="-120"/>
                <a:ea typeface="宋体" panose="02010600030101010101" pitchFamily="2" charset="-122"/>
              </a:rPr>
              <a:t>我们要做习惯的主人，不做习惯的奴隶</a:t>
            </a:r>
            <a:endParaRPr lang="zh-CN" altLang="zh-TW" sz="2000">
              <a:solidFill>
                <a:srgbClr val="9A3334"/>
              </a:solidFill>
              <a:latin typeface="TypeLand 康熙字典體" pitchFamily="50" charset="-12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3" grpId="0"/>
      <p:bldP spid="16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9A3334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/>
        </p:nvSpPr>
        <p:spPr>
          <a:xfrm>
            <a:off x="138113" y="147638"/>
            <a:ext cx="11915775" cy="6562725"/>
          </a:xfrm>
          <a:prstGeom prst="rect">
            <a:avLst/>
          </a:prstGeom>
          <a:solidFill>
            <a:srgbClr val="FDFBEF"/>
          </a:solidFill>
          <a:ln>
            <a:noFill/>
          </a:ln>
          <a:effectLst>
            <a:outerShdw blurRad="254000" sx="101000" sy="101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矩形 16"/>
          <p:cNvSpPr/>
          <p:nvPr/>
        </p:nvSpPr>
        <p:spPr>
          <a:xfrm>
            <a:off x="343449" y="2179776"/>
            <a:ext cx="10890885" cy="156845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800" b="1">
                <a:solidFill>
                  <a:srgbClr val="FF0000"/>
                </a:solidFill>
                <a:latin typeface="TypeLand 康熙字典體" pitchFamily="50" charset="-120"/>
                <a:ea typeface="TypeLand 康熙字典體" pitchFamily="50" charset="-120"/>
              </a:rPr>
              <a:t>宗旨：</a:t>
            </a:r>
            <a:r>
              <a:rPr lang="en-US" altLang="zh-CN" sz="4800" b="1">
                <a:solidFill>
                  <a:srgbClr val="FF0000"/>
                </a:solidFill>
                <a:latin typeface="TypeLand 康熙字典體" pitchFamily="50" charset="-120"/>
                <a:ea typeface="TypeLand 康熙字典體" pitchFamily="50" charset="-120"/>
              </a:rPr>
              <a:t> </a:t>
            </a:r>
            <a:r>
              <a:rPr lang="zh-CN" altLang="en-US" sz="4800" b="1">
                <a:solidFill>
                  <a:srgbClr val="FF0000"/>
                </a:solidFill>
                <a:latin typeface="TypeLand 康熙字典體" pitchFamily="50" charset="-120"/>
                <a:ea typeface="TypeLand 康熙字典體" pitchFamily="50" charset="-120"/>
              </a:rPr>
              <a:t>涵养君子之风</a:t>
            </a:r>
            <a:r>
              <a:rPr lang="en-US" altLang="zh-CN" sz="4800" b="1">
                <a:solidFill>
                  <a:srgbClr val="FF0000"/>
                </a:solidFill>
                <a:latin typeface="TypeLand 康熙字典體" pitchFamily="50" charset="-120"/>
                <a:ea typeface="TypeLand 康熙字典體" pitchFamily="50" charset="-120"/>
              </a:rPr>
              <a:t>   </a:t>
            </a:r>
            <a:r>
              <a:rPr lang="zh-CN" altLang="en-US" sz="4800" b="1">
                <a:solidFill>
                  <a:srgbClr val="FF0000"/>
                </a:solidFill>
                <a:latin typeface="TypeLand 康熙字典體" pitchFamily="50" charset="-120"/>
                <a:ea typeface="宋体" panose="02010600030101010101" pitchFamily="2" charset="-122"/>
              </a:rPr>
              <a:t>润育淑女之韵</a:t>
            </a:r>
            <a:endParaRPr lang="zh-CN" altLang="en-US" sz="4800" b="1">
              <a:solidFill>
                <a:srgbClr val="FF0000"/>
              </a:solidFill>
              <a:latin typeface="TypeLand 康熙字典體" pitchFamily="50" charset="-120"/>
              <a:ea typeface="宋体" panose="02010600030101010101" pitchFamily="2" charset="-122"/>
            </a:endParaRPr>
          </a:p>
          <a:p>
            <a:r>
              <a:rPr lang="en-US" altLang="zh-CN" sz="4800" b="1">
                <a:solidFill>
                  <a:srgbClr val="FF0000"/>
                </a:solidFill>
                <a:latin typeface="TypeLand 康熙字典體" pitchFamily="50" charset="-120"/>
                <a:ea typeface="宋体" panose="02010600030101010101" pitchFamily="2" charset="-122"/>
              </a:rPr>
              <a:t>      </a:t>
            </a:r>
            <a:r>
              <a:rPr lang="zh-CN" altLang="en-US" sz="4800" b="1">
                <a:solidFill>
                  <a:srgbClr val="FF0000"/>
                </a:solidFill>
                <a:latin typeface="TypeLand 康熙字典體" pitchFamily="50" charset="-120"/>
                <a:ea typeface="宋体" panose="02010600030101010101" pitchFamily="2" charset="-122"/>
              </a:rPr>
              <a:t>做青春靓丽、阳光自信的</a:t>
            </a:r>
            <a:r>
              <a:rPr lang="en-US" altLang="zh-CN" sz="4800" b="1">
                <a:solidFill>
                  <a:srgbClr val="FF0000"/>
                </a:solidFill>
                <a:latin typeface="TypeLand 康熙字典體" pitchFamily="50" charset="-120"/>
                <a:ea typeface="宋体" panose="02010600030101010101" pitchFamily="2" charset="-122"/>
              </a:rPr>
              <a:t>X</a:t>
            </a:r>
            <a:r>
              <a:rPr lang="zh-CN" altLang="en-US" sz="4800" b="1">
                <a:solidFill>
                  <a:srgbClr val="FF0000"/>
                </a:solidFill>
                <a:latin typeface="TypeLand 康熙字典體" pitchFamily="50" charset="-120"/>
                <a:ea typeface="宋体" panose="02010600030101010101" pitchFamily="2" charset="-122"/>
              </a:rPr>
              <a:t>中学子</a:t>
            </a:r>
            <a:endParaRPr lang="zh-CN" altLang="en-US" sz="4800" b="1">
              <a:solidFill>
                <a:srgbClr val="FF0000"/>
              </a:solidFill>
              <a:latin typeface="TypeLand 康熙字典體" pitchFamily="50" charset="-12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9A3334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/>
        </p:nvSpPr>
        <p:spPr>
          <a:xfrm>
            <a:off x="138113" y="147638"/>
            <a:ext cx="11915775" cy="6562725"/>
          </a:xfrm>
          <a:prstGeom prst="rect">
            <a:avLst/>
          </a:prstGeom>
          <a:solidFill>
            <a:srgbClr val="FDFBEF"/>
          </a:solidFill>
          <a:ln>
            <a:noFill/>
          </a:ln>
          <a:effectLst>
            <a:outerShdw blurRad="254000" sx="101000" sy="101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文本框 6"/>
          <p:cNvSpPr txBox="1"/>
          <p:nvPr/>
        </p:nvSpPr>
        <p:spPr>
          <a:xfrm>
            <a:off x="4013835" y="532765"/>
            <a:ext cx="4324350" cy="21228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6600">
                <a:solidFill>
                  <a:srgbClr val="9A3334"/>
                </a:solidFill>
                <a:latin typeface="TypeLand 康熙字典體" pitchFamily="50" charset="-120"/>
                <a:ea typeface="TypeLand 康熙字典體" pitchFamily="50" charset="-120"/>
              </a:rPr>
              <a:t>尚</a:t>
            </a:r>
            <a:r>
              <a:rPr lang="zh-CN" altLang="en-US" sz="660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  <a:latin typeface="TypeLand 康熙字典體" pitchFamily="50" charset="-120"/>
                <a:ea typeface="TypeLand 康熙字典體" pitchFamily="50" charset="-120"/>
              </a:rPr>
              <a:t>美</a:t>
            </a:r>
            <a:r>
              <a:rPr lang="zh-CN" altLang="en-US" sz="6600">
                <a:solidFill>
                  <a:srgbClr val="9A3334"/>
                </a:solidFill>
                <a:latin typeface="TypeLand 康熙字典體" pitchFamily="50" charset="-120"/>
                <a:ea typeface="TypeLand 康熙字典體" pitchFamily="50" charset="-120"/>
              </a:rPr>
              <a:t>正品知礼</a:t>
            </a:r>
            <a:r>
              <a:rPr lang="zh-CN" altLang="en-US" sz="660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  <a:latin typeface="TypeLand 康熙字典體" pitchFamily="50" charset="-120"/>
                <a:ea typeface="TypeLand 康熙字典體" pitchFamily="50" charset="-120"/>
              </a:rPr>
              <a:t>雅</a:t>
            </a:r>
            <a:r>
              <a:rPr lang="zh-CN" altLang="en-US" sz="6600">
                <a:solidFill>
                  <a:srgbClr val="9A3334"/>
                </a:solidFill>
                <a:latin typeface="TypeLand 康熙字典體" pitchFamily="50" charset="-120"/>
                <a:ea typeface="TypeLand 康熙字典體" pitchFamily="50" charset="-120"/>
              </a:rPr>
              <a:t>行</a:t>
            </a:r>
            <a:endParaRPr lang="zh-CN" altLang="en-US" sz="6600">
              <a:solidFill>
                <a:srgbClr val="9A3334"/>
              </a:solidFill>
              <a:latin typeface="TypeLand 康熙字典體" pitchFamily="50" charset="-120"/>
              <a:ea typeface="TypeLand 康熙字典體" pitchFamily="50" charset="-120"/>
            </a:endParaRPr>
          </a:p>
        </p:txBody>
      </p:sp>
      <p:grpSp>
        <p:nvGrpSpPr>
          <p:cNvPr id="12" name="组合 11"/>
          <p:cNvGrpSpPr/>
          <p:nvPr/>
        </p:nvGrpSpPr>
        <p:grpSpPr>
          <a:xfrm>
            <a:off x="1538288" y="3059221"/>
            <a:ext cx="4015836" cy="1015663"/>
            <a:chOff x="1709738" y="2256263"/>
            <a:chExt cx="4015836" cy="1015663"/>
          </a:xfrm>
        </p:grpSpPr>
        <p:grpSp>
          <p:nvGrpSpPr>
            <p:cNvPr id="9" name="组合 8"/>
            <p:cNvGrpSpPr/>
            <p:nvPr/>
          </p:nvGrpSpPr>
          <p:grpSpPr>
            <a:xfrm>
              <a:off x="1709738" y="2256263"/>
              <a:ext cx="852487" cy="1015663"/>
              <a:chOff x="1985963" y="2141963"/>
              <a:chExt cx="852487" cy="1015663"/>
            </a:xfrm>
          </p:grpSpPr>
          <p:sp>
            <p:nvSpPr>
              <p:cNvPr id="2" name="椭圆 1"/>
              <p:cNvSpPr/>
              <p:nvPr/>
            </p:nvSpPr>
            <p:spPr>
              <a:xfrm>
                <a:off x="2047875" y="2257425"/>
                <a:ext cx="790575" cy="790575"/>
              </a:xfrm>
              <a:prstGeom prst="ellipse">
                <a:avLst/>
              </a:prstGeom>
              <a:solidFill>
                <a:srgbClr val="9A333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" name="文本框 2"/>
              <p:cNvSpPr txBox="1"/>
              <p:nvPr/>
            </p:nvSpPr>
            <p:spPr>
              <a:xfrm>
                <a:off x="1985963" y="2141963"/>
                <a:ext cx="790576" cy="101566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6000">
                    <a:solidFill>
                      <a:srgbClr val="FDFBEF"/>
                    </a:solidFill>
                    <a:latin typeface="汉仪古隶W" panose="00020600040101010101" pitchFamily="18" charset="-122"/>
                    <a:ea typeface="汉仪古隶W" panose="00020600040101010101" pitchFamily="18" charset="-122"/>
                  </a:rPr>
                  <a:t>壹</a:t>
                </a:r>
                <a:endParaRPr lang="zh-CN" altLang="en-US" sz="6000">
                  <a:solidFill>
                    <a:srgbClr val="FDFBEF"/>
                  </a:solidFill>
                  <a:latin typeface="汉仪古隶W" panose="00020600040101010101" pitchFamily="18" charset="-122"/>
                  <a:ea typeface="汉仪古隶W" panose="00020600040101010101" pitchFamily="18" charset="-122"/>
                </a:endParaRPr>
              </a:p>
            </p:txBody>
          </p:sp>
        </p:grpSp>
        <p:sp>
          <p:nvSpPr>
            <p:cNvPr id="10" name="矩形 9"/>
            <p:cNvSpPr/>
            <p:nvPr/>
          </p:nvSpPr>
          <p:spPr>
            <a:xfrm>
              <a:off x="2655859" y="2354042"/>
              <a:ext cx="3069715" cy="706755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lang="zh-CN" altLang="en-US" sz="4000">
                  <a:solidFill>
                    <a:schemeClr val="tx1">
                      <a:lumMod val="65000"/>
                      <a:lumOff val="35000"/>
                    </a:schemeClr>
                  </a:solidFill>
                  <a:latin typeface="TypeLand 康熙字典體" pitchFamily="50" charset="-120"/>
                  <a:ea typeface="TypeLand 康熙字典體" pitchFamily="50" charset="-120"/>
                </a:rPr>
                <a:t>仪表美</a:t>
              </a:r>
              <a:endParaRPr lang="zh-CN" altLang="en-US" sz="4000">
                <a:solidFill>
                  <a:schemeClr val="tx1">
                    <a:lumMod val="65000"/>
                    <a:lumOff val="35000"/>
                  </a:schemeClr>
                </a:solidFill>
                <a:latin typeface="TypeLand 康熙字典體" pitchFamily="50" charset="-120"/>
                <a:ea typeface="TypeLand 康熙字典體" pitchFamily="50" charset="-120"/>
              </a:endParaRPr>
            </a:p>
          </p:txBody>
        </p:sp>
      </p:grpSp>
      <p:grpSp>
        <p:nvGrpSpPr>
          <p:cNvPr id="15" name="组合 14"/>
          <p:cNvGrpSpPr/>
          <p:nvPr/>
        </p:nvGrpSpPr>
        <p:grpSpPr>
          <a:xfrm>
            <a:off x="6662368" y="3059221"/>
            <a:ext cx="4015836" cy="1015663"/>
            <a:chOff x="1709738" y="2256263"/>
            <a:chExt cx="4015836" cy="1015663"/>
          </a:xfrm>
        </p:grpSpPr>
        <p:grpSp>
          <p:nvGrpSpPr>
            <p:cNvPr id="16" name="组合 15"/>
            <p:cNvGrpSpPr/>
            <p:nvPr/>
          </p:nvGrpSpPr>
          <p:grpSpPr>
            <a:xfrm>
              <a:off x="1709738" y="2256263"/>
              <a:ext cx="852487" cy="1015663"/>
              <a:chOff x="1985963" y="2141963"/>
              <a:chExt cx="852487" cy="1015663"/>
            </a:xfrm>
          </p:grpSpPr>
          <p:sp>
            <p:nvSpPr>
              <p:cNvPr id="21" name="椭圆 20"/>
              <p:cNvSpPr/>
              <p:nvPr/>
            </p:nvSpPr>
            <p:spPr>
              <a:xfrm>
                <a:off x="2047875" y="2257425"/>
                <a:ext cx="790575" cy="790575"/>
              </a:xfrm>
              <a:prstGeom prst="ellipse">
                <a:avLst/>
              </a:prstGeom>
              <a:solidFill>
                <a:srgbClr val="9A333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2" name="文本框 21"/>
              <p:cNvSpPr txBox="1"/>
              <p:nvPr/>
            </p:nvSpPr>
            <p:spPr>
              <a:xfrm>
                <a:off x="1985963" y="2141963"/>
                <a:ext cx="790576" cy="101566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6000">
                    <a:solidFill>
                      <a:srgbClr val="FDFBEF"/>
                    </a:solidFill>
                    <a:latin typeface="汉仪古隶W" panose="00020600040101010101" pitchFamily="18" charset="-122"/>
                    <a:ea typeface="汉仪古隶W" panose="00020600040101010101" pitchFamily="18" charset="-122"/>
                  </a:rPr>
                  <a:t>贰</a:t>
                </a:r>
                <a:endParaRPr lang="zh-CN" altLang="en-US" sz="6000">
                  <a:solidFill>
                    <a:srgbClr val="FDFBEF"/>
                  </a:solidFill>
                  <a:latin typeface="汉仪古隶W" panose="00020600040101010101" pitchFamily="18" charset="-122"/>
                  <a:ea typeface="汉仪古隶W" panose="00020600040101010101" pitchFamily="18" charset="-122"/>
                </a:endParaRPr>
              </a:p>
            </p:txBody>
          </p:sp>
        </p:grpSp>
        <p:sp>
          <p:nvSpPr>
            <p:cNvPr id="19" name="矩形 18"/>
            <p:cNvSpPr/>
            <p:nvPr/>
          </p:nvSpPr>
          <p:spPr>
            <a:xfrm>
              <a:off x="2655859" y="2354042"/>
              <a:ext cx="3069715" cy="706755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lang="zh-CN" altLang="en-US" sz="4000">
                  <a:solidFill>
                    <a:schemeClr val="tx1">
                      <a:lumMod val="65000"/>
                      <a:lumOff val="35000"/>
                    </a:schemeClr>
                  </a:solidFill>
                  <a:latin typeface="TypeLand 康熙字典體" pitchFamily="50" charset="-120"/>
                  <a:ea typeface="TypeLand 康熙字典體" pitchFamily="50" charset="-120"/>
                </a:rPr>
                <a:t>语言美</a:t>
              </a:r>
              <a:endParaRPr lang="zh-CN" altLang="en-US" sz="4000">
                <a:solidFill>
                  <a:schemeClr val="tx1">
                    <a:lumMod val="65000"/>
                    <a:lumOff val="35000"/>
                  </a:schemeClr>
                </a:solidFill>
                <a:latin typeface="TypeLand 康熙字典體" pitchFamily="50" charset="-120"/>
                <a:ea typeface="TypeLand 康熙字典體" pitchFamily="50" charset="-120"/>
              </a:endParaRPr>
            </a:p>
          </p:txBody>
        </p:sp>
      </p:grpSp>
      <p:grpSp>
        <p:nvGrpSpPr>
          <p:cNvPr id="23" name="组合 22"/>
          <p:cNvGrpSpPr/>
          <p:nvPr/>
        </p:nvGrpSpPr>
        <p:grpSpPr>
          <a:xfrm>
            <a:off x="1538288" y="4688084"/>
            <a:ext cx="4015836" cy="1015663"/>
            <a:chOff x="1709738" y="2256263"/>
            <a:chExt cx="4015836" cy="1015663"/>
          </a:xfrm>
        </p:grpSpPr>
        <p:grpSp>
          <p:nvGrpSpPr>
            <p:cNvPr id="24" name="组合 23"/>
            <p:cNvGrpSpPr/>
            <p:nvPr/>
          </p:nvGrpSpPr>
          <p:grpSpPr>
            <a:xfrm>
              <a:off x="1709738" y="2256263"/>
              <a:ext cx="852487" cy="1015663"/>
              <a:chOff x="1985963" y="2141963"/>
              <a:chExt cx="852487" cy="1015663"/>
            </a:xfrm>
          </p:grpSpPr>
          <p:sp>
            <p:nvSpPr>
              <p:cNvPr id="27" name="椭圆 26"/>
              <p:cNvSpPr/>
              <p:nvPr/>
            </p:nvSpPr>
            <p:spPr>
              <a:xfrm>
                <a:off x="2047875" y="2257425"/>
                <a:ext cx="790575" cy="790575"/>
              </a:xfrm>
              <a:prstGeom prst="ellipse">
                <a:avLst/>
              </a:prstGeom>
              <a:solidFill>
                <a:srgbClr val="9A333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" name="文本框 27"/>
              <p:cNvSpPr txBox="1"/>
              <p:nvPr/>
            </p:nvSpPr>
            <p:spPr>
              <a:xfrm>
                <a:off x="1985963" y="2141963"/>
                <a:ext cx="790576" cy="101566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6000">
                    <a:solidFill>
                      <a:srgbClr val="FDFBEF"/>
                    </a:solidFill>
                    <a:latin typeface="汉仪古隶W" panose="00020600040101010101" pitchFamily="18" charset="-122"/>
                    <a:ea typeface="汉仪古隶W" panose="00020600040101010101" pitchFamily="18" charset="-122"/>
                  </a:rPr>
                  <a:t>叁</a:t>
                </a:r>
                <a:endParaRPr lang="zh-CN" altLang="en-US" sz="6000">
                  <a:solidFill>
                    <a:srgbClr val="FDFBEF"/>
                  </a:solidFill>
                  <a:latin typeface="汉仪古隶W" panose="00020600040101010101" pitchFamily="18" charset="-122"/>
                  <a:ea typeface="汉仪古隶W" panose="00020600040101010101" pitchFamily="18" charset="-122"/>
                </a:endParaRPr>
              </a:p>
            </p:txBody>
          </p:sp>
        </p:grpSp>
        <p:sp>
          <p:nvSpPr>
            <p:cNvPr id="25" name="矩形 24"/>
            <p:cNvSpPr/>
            <p:nvPr/>
          </p:nvSpPr>
          <p:spPr>
            <a:xfrm>
              <a:off x="2655859" y="2354042"/>
              <a:ext cx="3069715" cy="706755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lang="zh-CN" altLang="en-US" sz="4000">
                  <a:solidFill>
                    <a:schemeClr val="tx1">
                      <a:lumMod val="65000"/>
                      <a:lumOff val="35000"/>
                    </a:schemeClr>
                  </a:solidFill>
                  <a:latin typeface="TypeLand 康熙字典體" pitchFamily="50" charset="-120"/>
                  <a:ea typeface="TypeLand 康熙字典體" pitchFamily="50" charset="-120"/>
                </a:rPr>
                <a:t>行为美</a:t>
              </a:r>
              <a:endParaRPr lang="zh-CN" altLang="en-US" sz="4000">
                <a:solidFill>
                  <a:schemeClr val="tx1">
                    <a:lumMod val="65000"/>
                    <a:lumOff val="35000"/>
                  </a:schemeClr>
                </a:solidFill>
                <a:latin typeface="TypeLand 康熙字典體" pitchFamily="50" charset="-120"/>
                <a:ea typeface="TypeLand 康熙字典體" pitchFamily="50" charset="-120"/>
              </a:endParaRPr>
            </a:p>
          </p:txBody>
        </p:sp>
      </p:grpSp>
      <p:grpSp>
        <p:nvGrpSpPr>
          <p:cNvPr id="29" name="组合 28"/>
          <p:cNvGrpSpPr/>
          <p:nvPr/>
        </p:nvGrpSpPr>
        <p:grpSpPr>
          <a:xfrm>
            <a:off x="6662368" y="4688084"/>
            <a:ext cx="4015836" cy="1015663"/>
            <a:chOff x="1709738" y="2256263"/>
            <a:chExt cx="4015836" cy="1015663"/>
          </a:xfrm>
        </p:grpSpPr>
        <p:grpSp>
          <p:nvGrpSpPr>
            <p:cNvPr id="30" name="组合 29"/>
            <p:cNvGrpSpPr/>
            <p:nvPr/>
          </p:nvGrpSpPr>
          <p:grpSpPr>
            <a:xfrm>
              <a:off x="1709738" y="2256263"/>
              <a:ext cx="852487" cy="1015663"/>
              <a:chOff x="1985963" y="2141963"/>
              <a:chExt cx="852487" cy="1015663"/>
            </a:xfrm>
          </p:grpSpPr>
          <p:sp>
            <p:nvSpPr>
              <p:cNvPr id="33" name="椭圆 32"/>
              <p:cNvSpPr/>
              <p:nvPr/>
            </p:nvSpPr>
            <p:spPr>
              <a:xfrm>
                <a:off x="2047875" y="2257425"/>
                <a:ext cx="790575" cy="790575"/>
              </a:xfrm>
              <a:prstGeom prst="ellipse">
                <a:avLst/>
              </a:prstGeom>
              <a:solidFill>
                <a:srgbClr val="9A333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4" name="文本框 33"/>
              <p:cNvSpPr txBox="1"/>
              <p:nvPr/>
            </p:nvSpPr>
            <p:spPr>
              <a:xfrm>
                <a:off x="1985963" y="2141963"/>
                <a:ext cx="790576" cy="101566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6000">
                    <a:solidFill>
                      <a:srgbClr val="FDFBEF"/>
                    </a:solidFill>
                    <a:latin typeface="汉仪古隶W" panose="00020600040101010101" pitchFamily="18" charset="-122"/>
                    <a:ea typeface="汉仪古隶W" panose="00020600040101010101" pitchFamily="18" charset="-122"/>
                  </a:rPr>
                  <a:t>肆</a:t>
                </a:r>
                <a:endParaRPr lang="zh-CN" altLang="en-US" sz="6000">
                  <a:solidFill>
                    <a:srgbClr val="FDFBEF"/>
                  </a:solidFill>
                  <a:latin typeface="汉仪古隶W" panose="00020600040101010101" pitchFamily="18" charset="-122"/>
                  <a:ea typeface="汉仪古隶W" panose="00020600040101010101" pitchFamily="18" charset="-122"/>
                </a:endParaRPr>
              </a:p>
            </p:txBody>
          </p:sp>
        </p:grpSp>
        <p:sp>
          <p:nvSpPr>
            <p:cNvPr id="31" name="矩形 30"/>
            <p:cNvSpPr/>
            <p:nvPr/>
          </p:nvSpPr>
          <p:spPr>
            <a:xfrm>
              <a:off x="2655859" y="2354042"/>
              <a:ext cx="3069715" cy="706755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lang="zh-CN" altLang="en-US" sz="4000">
                  <a:solidFill>
                    <a:schemeClr val="tx1">
                      <a:lumMod val="65000"/>
                      <a:lumOff val="35000"/>
                    </a:schemeClr>
                  </a:solidFill>
                  <a:latin typeface="TypeLand 康熙字典體" pitchFamily="50" charset="-120"/>
                  <a:ea typeface="TypeLand 康熙字典體" pitchFamily="50" charset="-120"/>
                </a:rPr>
                <a:t>心灵美</a:t>
              </a:r>
              <a:endParaRPr lang="zh-CN" altLang="en-US" sz="4000">
                <a:solidFill>
                  <a:schemeClr val="tx1">
                    <a:lumMod val="65000"/>
                    <a:lumOff val="35000"/>
                  </a:schemeClr>
                </a:solidFill>
                <a:latin typeface="TypeLand 康熙字典體" pitchFamily="50" charset="-120"/>
                <a:ea typeface="TypeLand 康熙字典體" pitchFamily="50" charset="-120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9A3334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/>
        </p:nvSpPr>
        <p:spPr>
          <a:xfrm>
            <a:off x="138113" y="147638"/>
            <a:ext cx="11915775" cy="6562725"/>
          </a:xfrm>
          <a:prstGeom prst="rect">
            <a:avLst/>
          </a:prstGeom>
          <a:solidFill>
            <a:srgbClr val="FDFBEF"/>
          </a:solidFill>
          <a:ln>
            <a:noFill/>
          </a:ln>
          <a:effectLst>
            <a:outerShdw blurRad="254000" sx="101000" sy="101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文本框 6"/>
          <p:cNvSpPr txBox="1"/>
          <p:nvPr/>
        </p:nvSpPr>
        <p:spPr>
          <a:xfrm>
            <a:off x="3153410" y="401955"/>
            <a:ext cx="790321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3600" b="1">
                <a:solidFill>
                  <a:srgbClr val="FF0000"/>
                </a:solidFill>
                <a:latin typeface="TypeLand 康熙字典體" pitchFamily="50" charset="-120"/>
                <a:ea typeface="TypeLand 康熙字典體" pitchFamily="50" charset="-120"/>
                <a:sym typeface="+mn-ea"/>
              </a:rPr>
              <a:t>涵养君子之风</a:t>
            </a:r>
            <a:r>
              <a:rPr lang="en-US" altLang="zh-CN" sz="3600" b="1">
                <a:solidFill>
                  <a:srgbClr val="FF0000"/>
                </a:solidFill>
                <a:latin typeface="TypeLand 康熙字典體" pitchFamily="50" charset="-120"/>
                <a:ea typeface="TypeLand 康熙字典體" pitchFamily="50" charset="-120"/>
                <a:sym typeface="+mn-ea"/>
              </a:rPr>
              <a:t>   </a:t>
            </a:r>
            <a:r>
              <a:rPr lang="zh-CN" altLang="en-US" sz="3600" b="1">
                <a:solidFill>
                  <a:srgbClr val="FF0000"/>
                </a:solidFill>
                <a:latin typeface="TypeLand 康熙字典體" pitchFamily="50" charset="-120"/>
                <a:ea typeface="宋体" panose="02010600030101010101" pitchFamily="2" charset="-122"/>
                <a:sym typeface="+mn-ea"/>
              </a:rPr>
              <a:t>润育淑女之韵</a:t>
            </a:r>
            <a:endParaRPr lang="zh-CN" altLang="en-US" sz="3600" b="1">
              <a:solidFill>
                <a:srgbClr val="FF0000"/>
              </a:solidFill>
              <a:latin typeface="TypeLand 康熙字典體" pitchFamily="50" charset="-120"/>
              <a:ea typeface="宋体" panose="02010600030101010101" pitchFamily="2" charset="-122"/>
              <a:sym typeface="+mn-ea"/>
            </a:endParaRPr>
          </a:p>
        </p:txBody>
      </p:sp>
      <p:grpSp>
        <p:nvGrpSpPr>
          <p:cNvPr id="14" name="组合 13"/>
          <p:cNvGrpSpPr/>
          <p:nvPr/>
        </p:nvGrpSpPr>
        <p:grpSpPr>
          <a:xfrm>
            <a:off x="-35383" y="401954"/>
            <a:ext cx="3518129" cy="5277194"/>
            <a:chOff x="730656" y="1078864"/>
            <a:chExt cx="3518129" cy="5277194"/>
          </a:xfrm>
        </p:grpSpPr>
        <p:pic>
          <p:nvPicPr>
            <p:cNvPr id="13" name="图片 12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730656" y="1078864"/>
              <a:ext cx="3518129" cy="5277194"/>
            </a:xfrm>
            <a:prstGeom prst="rect">
              <a:avLst/>
            </a:prstGeom>
          </p:spPr>
        </p:pic>
        <p:sp>
          <p:nvSpPr>
            <p:cNvPr id="35" name="文本框 34"/>
            <p:cNvSpPr txBox="1"/>
            <p:nvPr/>
          </p:nvSpPr>
          <p:spPr>
            <a:xfrm>
              <a:off x="2116588" y="2656009"/>
              <a:ext cx="744993" cy="175323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600">
                  <a:solidFill>
                    <a:schemeClr val="tx1">
                      <a:lumMod val="75000"/>
                      <a:lumOff val="25000"/>
                    </a:schemeClr>
                  </a:solidFill>
                  <a:latin typeface="TypeLand 康熙字典體" pitchFamily="50" charset="-120"/>
                  <a:ea typeface="TypeLand 康熙字典體" pitchFamily="50" charset="-120"/>
                </a:rPr>
                <a:t>仪表美</a:t>
              </a:r>
              <a:endParaRPr lang="zh-CN" altLang="en-US" sz="3600">
                <a:solidFill>
                  <a:schemeClr val="tx1">
                    <a:lumMod val="75000"/>
                    <a:lumOff val="25000"/>
                  </a:schemeClr>
                </a:solidFill>
                <a:latin typeface="TypeLand 康熙字典體" pitchFamily="50" charset="-120"/>
                <a:ea typeface="TypeLand 康熙字典體" pitchFamily="50" charset="-120"/>
              </a:endParaRPr>
            </a:p>
          </p:txBody>
        </p:sp>
      </p:grpSp>
      <p:graphicFrame>
        <p:nvGraphicFramePr>
          <p:cNvPr id="2" name="对象 1"/>
          <p:cNvGraphicFramePr>
            <a:graphicFrameLocks noChangeAspect="1"/>
          </p:cNvGraphicFramePr>
          <p:nvPr>
            <p:custDataLst>
              <p:tags r:id="rId3"/>
            </p:custDataLst>
          </p:nvPr>
        </p:nvGraphicFramePr>
        <p:xfrm>
          <a:off x="3745230" y="1047115"/>
          <a:ext cx="6596380" cy="311404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r:id="rId4" imgW="6591300" imgH="3609975" progId="Paint.Picture">
                  <p:embed/>
                </p:oleObj>
              </mc:Choice>
              <mc:Fallback>
                <p:oleObj r:id="rId4" imgW="6591300" imgH="3609975" progId="Paint.Picture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3745230" y="1047115"/>
                        <a:ext cx="6596380" cy="311404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" name="对象 4"/>
          <p:cNvGraphicFramePr>
            <a:graphicFrameLocks noChangeAspect="1"/>
          </p:cNvGraphicFramePr>
          <p:nvPr>
            <p:custDataLst>
              <p:tags r:id="rId6"/>
            </p:custDataLst>
          </p:nvPr>
        </p:nvGraphicFramePr>
        <p:xfrm>
          <a:off x="3744595" y="4165600"/>
          <a:ext cx="6597650" cy="189992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r:id="rId7" imgW="6438900" imgH="2476500" progId="Paint.Picture">
                  <p:embed/>
                </p:oleObj>
              </mc:Choice>
              <mc:Fallback>
                <p:oleObj r:id="rId7" imgW="6438900" imgH="2476500" progId="Paint.Picture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3744595" y="4165600"/>
                        <a:ext cx="6597650" cy="189992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10"/>
          <p:cNvSpPr/>
          <p:nvPr/>
        </p:nvSpPr>
        <p:spPr>
          <a:xfrm flipH="1">
            <a:off x="0" y="0"/>
            <a:ext cx="12199620" cy="6857365"/>
          </a:xfrm>
          <a:prstGeom prst="rect">
            <a:avLst/>
          </a:prstGeom>
          <a:solidFill>
            <a:srgbClr val="FDFB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marL="0" lvl="0" indent="0"/>
            <a:r>
              <a:rPr sz="2800" b="1">
                <a:solidFill>
                  <a:srgbClr val="FF0000"/>
                </a:solidFill>
                <a:latin typeface="方正小标宋简体" pitchFamily="65" charset="-122"/>
                <a:ea typeface="方正小标宋简体" pitchFamily="65" charset="-122"/>
                <a:sym typeface="+mn-ea"/>
              </a:rPr>
              <a:t>着装</a:t>
            </a:r>
            <a:r>
              <a:rPr lang="en-US" altLang="zh-CN" sz="2800" b="1">
                <a:solidFill>
                  <a:srgbClr val="FF0000"/>
                </a:solidFill>
                <a:latin typeface="方正小标宋简体" pitchFamily="65" charset="-122"/>
                <a:ea typeface="方正小标宋简体" pitchFamily="65" charset="-122"/>
                <a:sym typeface="+mn-ea"/>
              </a:rPr>
              <a:t>:</a:t>
            </a:r>
            <a:r>
              <a:rPr lang="zh-CN" altLang="en-US" sz="2800">
                <a:solidFill>
                  <a:srgbClr val="0000FF"/>
                </a:solidFill>
                <a:latin typeface="方正小标宋简体" pitchFamily="65" charset="-122"/>
                <a:ea typeface="方正小标宋简体" pitchFamily="65" charset="-122"/>
                <a:sym typeface="+mn-ea"/>
              </a:rPr>
              <a:t>提倡学生在校穿校服，衣服干净平整，无破损，不穿奇装异服。男生不穿拖鞋，只穿背心和短裤进校园</a:t>
            </a:r>
            <a:r>
              <a:rPr lang="en-US" altLang="zh-CN" sz="2800">
                <a:solidFill>
                  <a:srgbClr val="0000FF"/>
                </a:solidFill>
                <a:latin typeface="方正小标宋简体" pitchFamily="65" charset="-122"/>
                <a:ea typeface="方正小标宋简体" pitchFamily="65" charset="-122"/>
                <a:sym typeface="+mn-ea"/>
              </a:rPr>
              <a:t>;</a:t>
            </a:r>
            <a:r>
              <a:rPr lang="zh-CN" altLang="en-US" sz="2800">
                <a:solidFill>
                  <a:srgbClr val="0000FF"/>
                </a:solidFill>
                <a:latin typeface="方正小标宋简体" pitchFamily="65" charset="-122"/>
                <a:ea typeface="方正小标宋简体" pitchFamily="65" charset="-122"/>
                <a:sym typeface="+mn-ea"/>
              </a:rPr>
              <a:t>女生不穿高跟鞋，不穿露背、露肩、露脐以及过短、过透的服装。</a:t>
            </a:r>
            <a:r>
              <a:rPr lang="zh-CN" altLang="en-US" sz="2800">
                <a:solidFill>
                  <a:srgbClr val="C00000"/>
                </a:solidFill>
                <a:latin typeface="方正小标宋简体" pitchFamily="65" charset="-122"/>
                <a:ea typeface="方正小标宋简体" pitchFamily="65" charset="-122"/>
                <a:sym typeface="+mn-ea"/>
              </a:rPr>
              <a:t>（存在现象：部分学生不穿校服、穿乞丐装、穿短裤等）</a:t>
            </a:r>
            <a:endParaRPr lang="en-US" altLang="zh-CN" sz="2800">
              <a:solidFill>
                <a:srgbClr val="C00000"/>
              </a:solidFill>
              <a:latin typeface="方正小标宋简体" pitchFamily="65" charset="-122"/>
              <a:ea typeface="方正小标宋简体" pitchFamily="65" charset="-122"/>
            </a:endParaRPr>
          </a:p>
          <a:p>
            <a:pPr marL="0" lvl="0" indent="0"/>
            <a:r>
              <a:rPr lang="zh-CN" altLang="en-US" sz="2800" b="1">
                <a:solidFill>
                  <a:srgbClr val="FF0000"/>
                </a:solidFill>
                <a:latin typeface="方正小标宋简体" pitchFamily="65" charset="-122"/>
                <a:ea typeface="方正小标宋简体" pitchFamily="65" charset="-122"/>
                <a:sym typeface="+mn-ea"/>
              </a:rPr>
              <a:t>发型</a:t>
            </a:r>
            <a:r>
              <a:rPr lang="en-US" altLang="zh-CN" sz="2800" b="1">
                <a:solidFill>
                  <a:srgbClr val="FF0000"/>
                </a:solidFill>
                <a:latin typeface="方正小标宋简体" pitchFamily="65" charset="-122"/>
                <a:ea typeface="方正小标宋简体" pitchFamily="65" charset="-122"/>
                <a:sym typeface="+mn-ea"/>
              </a:rPr>
              <a:t>:</a:t>
            </a:r>
            <a:r>
              <a:rPr lang="zh-CN" altLang="en-US" sz="2800">
                <a:solidFill>
                  <a:srgbClr val="0000FF"/>
                </a:solidFill>
                <a:latin typeface="方正小标宋简体" pitchFamily="65" charset="-122"/>
                <a:ea typeface="方正小标宋简体" pitchFamily="65" charset="-122"/>
                <a:sym typeface="+mn-ea"/>
              </a:rPr>
              <a:t>男生不留长发、碎发、不染发，前不过眉，后不过颈，侧不遮耳，不剃光头，不留怪发型；女生长发前不过眉，后可扎束成马尾，刘海前不过眉、侧不遮脸；短发后不过颈，不理碎发，不披头散发，不染发、不梳怪发型。</a:t>
            </a:r>
            <a:r>
              <a:rPr lang="zh-CN" altLang="en-US" sz="2800">
                <a:solidFill>
                  <a:srgbClr val="C00000"/>
                </a:solidFill>
                <a:latin typeface="方正小标宋简体" pitchFamily="65" charset="-122"/>
                <a:ea typeface="方正小标宋简体" pitchFamily="65" charset="-122"/>
                <a:sym typeface="+mn-ea"/>
              </a:rPr>
              <a:t>（存在现象：男生头型</a:t>
            </a:r>
            <a:r>
              <a:rPr lang="zh-CN" sz="2800">
                <a:solidFill>
                  <a:srgbClr val="C00000"/>
                </a:solidFill>
                <a:latin typeface="方正小标宋简体" pitchFamily="65" charset="-122"/>
                <a:ea typeface="方正小标宋简体" pitchFamily="65" charset="-122"/>
                <a:sym typeface="+mn-ea"/>
              </a:rPr>
              <a:t>留长发、染发、烫发较多</a:t>
            </a:r>
            <a:r>
              <a:rPr lang="zh-CN" altLang="en-US" sz="2800">
                <a:solidFill>
                  <a:srgbClr val="C00000"/>
                </a:solidFill>
                <a:latin typeface="方正小标宋简体" pitchFamily="65" charset="-122"/>
                <a:ea typeface="方正小标宋简体" pitchFamily="65" charset="-122"/>
                <a:sym typeface="+mn-ea"/>
              </a:rPr>
              <a:t>，女生刘海长居多，个别长发过长且不扎起来）</a:t>
            </a:r>
            <a:endParaRPr lang="en-US" altLang="zh-CN" sz="2800">
              <a:solidFill>
                <a:srgbClr val="C00000"/>
              </a:solidFill>
              <a:latin typeface="方正小标宋简体" pitchFamily="65" charset="-122"/>
              <a:ea typeface="方正小标宋简体" pitchFamily="65" charset="-122"/>
            </a:endParaRPr>
          </a:p>
          <a:p>
            <a:pPr marL="0" lvl="0" indent="0"/>
            <a:r>
              <a:rPr lang="zh-CN" altLang="en-US" sz="2800" b="1">
                <a:solidFill>
                  <a:srgbClr val="FF0000"/>
                </a:solidFill>
                <a:latin typeface="方正小标宋简体" pitchFamily="65" charset="-122"/>
                <a:ea typeface="方正小标宋简体" pitchFamily="65" charset="-122"/>
                <a:sym typeface="+mn-ea"/>
              </a:rPr>
              <a:t>妆饰</a:t>
            </a:r>
            <a:r>
              <a:rPr lang="en-US" altLang="zh-CN" sz="2800" b="1">
                <a:solidFill>
                  <a:srgbClr val="FF0000"/>
                </a:solidFill>
                <a:latin typeface="方正小标宋简体" pitchFamily="65" charset="-122"/>
                <a:ea typeface="方正小标宋简体" pitchFamily="65" charset="-122"/>
                <a:sym typeface="+mn-ea"/>
              </a:rPr>
              <a:t>:</a:t>
            </a:r>
            <a:r>
              <a:rPr lang="zh-CN" altLang="en-US" sz="2800">
                <a:solidFill>
                  <a:srgbClr val="0000FF"/>
                </a:solidFill>
                <a:latin typeface="方正小标宋简体" pitchFamily="65" charset="-122"/>
                <a:ea typeface="方正小标宋简体" pitchFamily="65" charset="-122"/>
                <a:sym typeface="+mn-ea"/>
              </a:rPr>
              <a:t>仪表整洁大方，举止端庄，不留长指甲、不妆饰指甲、不纹身，不佩带首饰和挂件；男生不留胡须，女生不化妆、不拉睫毛，不戴太阳镜及其它饰物。</a:t>
            </a:r>
            <a:r>
              <a:rPr lang="zh-CN" altLang="en-US" sz="2800">
                <a:solidFill>
                  <a:srgbClr val="C00000"/>
                </a:solidFill>
                <a:latin typeface="方正小标宋简体" pitchFamily="65" charset="-122"/>
                <a:ea typeface="方正小标宋简体" pitchFamily="65" charset="-122"/>
                <a:sym typeface="+mn-ea"/>
              </a:rPr>
              <a:t>（存在现象，有戴耳钉、耳环、手链、项链等学生存在）</a:t>
            </a:r>
            <a:endParaRPr lang="zh-CN" altLang="en-US" sz="2800"/>
          </a:p>
        </p:txBody>
      </p:sp>
      <p:sp>
        <p:nvSpPr>
          <p:cNvPr id="2" name="文本框 1"/>
          <p:cNvSpPr txBox="1"/>
          <p:nvPr/>
        </p:nvSpPr>
        <p:spPr>
          <a:xfrm>
            <a:off x="2472690" y="185420"/>
            <a:ext cx="6096000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/>
            <a:r>
              <a:rPr lang="zh-CN" altLang="en-US" sz="2800" b="1">
                <a:solidFill>
                  <a:srgbClr val="EC32D3"/>
                </a:solidFill>
                <a:latin typeface="TypeLand 康熙字典體" pitchFamily="50" charset="-120"/>
                <a:ea typeface="宋体" panose="02010600030101010101" pitchFamily="2" charset="-122"/>
                <a:sym typeface="+mn-ea"/>
              </a:rPr>
              <a:t>做青春靓丽、阳光自信的</a:t>
            </a:r>
            <a:r>
              <a:rPr lang="en-US" altLang="zh-CN" sz="2800" b="1">
                <a:solidFill>
                  <a:srgbClr val="EC32D3"/>
                </a:solidFill>
                <a:latin typeface="TypeLand 康熙字典體" pitchFamily="50" charset="-120"/>
                <a:ea typeface="宋体" panose="02010600030101010101" pitchFamily="2" charset="-122"/>
                <a:sym typeface="+mn-ea"/>
              </a:rPr>
              <a:t>X</a:t>
            </a:r>
            <a:r>
              <a:rPr lang="zh-CN" altLang="en-US" sz="2800" b="1">
                <a:solidFill>
                  <a:srgbClr val="EC32D3"/>
                </a:solidFill>
                <a:latin typeface="TypeLand 康熙字典體" pitchFamily="50" charset="-120"/>
                <a:ea typeface="宋体" panose="02010600030101010101" pitchFamily="2" charset="-122"/>
                <a:sym typeface="+mn-ea"/>
              </a:rPr>
              <a:t>中学子</a:t>
            </a:r>
            <a:endParaRPr lang="zh-CN" altLang="en-US" sz="2800" b="1">
              <a:solidFill>
                <a:srgbClr val="EC32D3"/>
              </a:solidFill>
              <a:latin typeface="TypeLand 康熙字典體" pitchFamily="50" charset="-120"/>
              <a:ea typeface="宋体" panose="02010600030101010101" pitchFamily="2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19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1"/>
            <a:ext cx="7810500" cy="20955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8195" name="矩形 2"/>
          <p:cNvSpPr/>
          <p:nvPr/>
        </p:nvSpPr>
        <p:spPr>
          <a:xfrm>
            <a:off x="1" y="2095500"/>
            <a:ext cx="12001500" cy="427809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121917" tIns="60958" rIns="121917" bIns="60958">
            <a:spAutoFit/>
          </a:bodyPr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2700" b="1">
                <a:solidFill>
                  <a:srgbClr val="C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   </a:t>
            </a:r>
            <a:r>
              <a:rPr lang="zh-CN" altLang="en-US" sz="27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文明从语言开始。语言是心灵的窗口，所谓“闻其言而知其人”。每一个同学都要学会说“你</a:t>
            </a:r>
            <a:r>
              <a:rPr lang="en-US" altLang="zh-CN" sz="27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(</a:t>
            </a:r>
            <a:r>
              <a:rPr lang="zh-CN" altLang="en-US" sz="27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您</a:t>
            </a:r>
            <a:r>
              <a:rPr lang="en-US" altLang="zh-CN" sz="27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)</a:t>
            </a:r>
            <a:r>
              <a:rPr lang="zh-CN" altLang="en-US" sz="27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好</a:t>
            </a:r>
            <a:r>
              <a:rPr lang="en-US" altLang="zh-CN" sz="27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!”“</a:t>
            </a:r>
            <a:r>
              <a:rPr lang="zh-CN" altLang="en-US" sz="27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谢谢</a:t>
            </a:r>
            <a:r>
              <a:rPr lang="en-US" altLang="zh-CN" sz="27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!”</a:t>
            </a:r>
            <a:r>
              <a:rPr lang="zh-CN" altLang="en-US" sz="27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、 “对不起</a:t>
            </a:r>
            <a:r>
              <a:rPr lang="en-US" altLang="zh-CN" sz="27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!”</a:t>
            </a:r>
            <a:r>
              <a:rPr lang="zh-CN" altLang="en-US" sz="27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等文明用语，让这些文明用语伴随我们一生。在学校，在家庭，在任何一个公共场所，都要使用文明用语，要增加文明用语的使用频率。同时，我们要在日常生活和学习中不说粗话、脏话，要让不文明语言远离我们，让文明语言成为最美丽的语言</a:t>
            </a:r>
            <a:r>
              <a:rPr lang="en-US" altLang="zh-CN" sz="27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!</a:t>
            </a:r>
            <a:endParaRPr lang="en-US" altLang="zh-CN" sz="27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eaLnBrk="1" hangingPunct="1"/>
            <a:endParaRPr lang="en-US" altLang="zh-CN" sz="2700" b="1">
              <a:solidFill>
                <a:srgbClr val="0000FF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eaLnBrk="1" hangingPunct="1"/>
            <a:r>
              <a:rPr lang="zh-CN" altLang="en-US" sz="2700" b="1">
                <a:solidFill>
                  <a:srgbClr val="C00000"/>
                </a:solidFill>
                <a:latin typeface="方正粗黑宋简体" panose="02000000000000000000" pitchFamily="2" charset="-122"/>
                <a:ea typeface="方正粗黑宋简体" panose="02000000000000000000" pitchFamily="2" charset="-122"/>
              </a:rPr>
              <a:t>    文明礼貌是一个国家和民族的精神风貌和文化教养的反映，是一个学校的校风、一个班的班风以及一个人的思想作风的反映，不是“小节”。文明礼貌是素质教育的重要组成部分，一言一行、一举一动都可以反映出一个人的文明礼貌状况。</a:t>
            </a:r>
            <a:endParaRPr lang="en-US" altLang="zh-CN" sz="2700" b="1">
              <a:solidFill>
                <a:srgbClr val="C00000"/>
              </a:solidFill>
              <a:latin typeface="方正粗黑宋简体" panose="02000000000000000000" pitchFamily="2" charset="-122"/>
              <a:ea typeface="方正粗黑宋简体" panose="02000000000000000000" pitchFamily="2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矩形 1"/>
          <p:cNvSpPr/>
          <p:nvPr/>
        </p:nvSpPr>
        <p:spPr>
          <a:xfrm>
            <a:off x="285752" y="666751"/>
            <a:ext cx="11525249" cy="492336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121917" tIns="60958" rIns="121917" bIns="60958">
            <a:spAutoFit/>
          </a:bodyPr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endParaRPr lang="en-US" altLang="zh-CN"/>
          </a:p>
          <a:p>
            <a:pPr eaLnBrk="1" hangingPunct="1"/>
            <a:r>
              <a:rPr lang="en-US" altLang="zh-CN" sz="3200" b="1">
                <a:solidFill>
                  <a:srgbClr val="C00000"/>
                </a:solidFill>
                <a:latin typeface="方正粗黑宋简体" panose="02000000000000000000" pitchFamily="2" charset="-122"/>
                <a:ea typeface="方正粗黑宋简体" panose="02000000000000000000" pitchFamily="2" charset="-122"/>
              </a:rPr>
              <a:t>《</a:t>
            </a:r>
            <a:r>
              <a:rPr lang="zh-CN" altLang="en-US" sz="3200" b="1">
                <a:solidFill>
                  <a:srgbClr val="C00000"/>
                </a:solidFill>
                <a:latin typeface="方正粗黑宋简体" panose="02000000000000000000" pitchFamily="2" charset="-122"/>
                <a:ea typeface="方正粗黑宋简体" panose="02000000000000000000" pitchFamily="2" charset="-122"/>
              </a:rPr>
              <a:t>中学生日常行为规范</a:t>
            </a:r>
            <a:r>
              <a:rPr lang="en-US" altLang="zh-CN" sz="3200" b="1">
                <a:solidFill>
                  <a:srgbClr val="C00000"/>
                </a:solidFill>
                <a:latin typeface="方正粗黑宋简体" panose="02000000000000000000" pitchFamily="2" charset="-122"/>
                <a:ea typeface="方正粗黑宋简体" panose="02000000000000000000" pitchFamily="2" charset="-122"/>
              </a:rPr>
              <a:t>》</a:t>
            </a:r>
            <a:r>
              <a:rPr lang="zh-CN" altLang="en-US" sz="3200" b="1">
                <a:solidFill>
                  <a:srgbClr val="C00000"/>
                </a:solidFill>
                <a:latin typeface="方正粗黑宋简体" panose="02000000000000000000" pitchFamily="2" charset="-122"/>
                <a:ea typeface="方正粗黑宋简体" panose="02000000000000000000" pitchFamily="2" charset="-122"/>
              </a:rPr>
              <a:t>第</a:t>
            </a:r>
            <a:r>
              <a:rPr lang="en-US" altLang="zh-CN" sz="3200" b="1">
                <a:solidFill>
                  <a:srgbClr val="C00000"/>
                </a:solidFill>
                <a:latin typeface="方正粗黑宋简体" panose="02000000000000000000" pitchFamily="2" charset="-122"/>
                <a:ea typeface="方正粗黑宋简体" panose="02000000000000000000" pitchFamily="2" charset="-122"/>
              </a:rPr>
              <a:t>4</a:t>
            </a:r>
            <a:r>
              <a:rPr lang="zh-CN" altLang="en-US" sz="3200" b="1">
                <a:solidFill>
                  <a:srgbClr val="C00000"/>
                </a:solidFill>
                <a:latin typeface="方正粗黑宋简体" panose="02000000000000000000" pitchFamily="2" charset="-122"/>
                <a:ea typeface="方正粗黑宋简体" panose="02000000000000000000" pitchFamily="2" charset="-122"/>
              </a:rPr>
              <a:t>条规定</a:t>
            </a:r>
            <a:r>
              <a:rPr lang="en-US" altLang="zh-CN" sz="3200" b="1">
                <a:solidFill>
                  <a:srgbClr val="C00000"/>
                </a:solidFill>
                <a:latin typeface="方正粗黑宋简体" panose="02000000000000000000" pitchFamily="2" charset="-122"/>
                <a:ea typeface="方正粗黑宋简体" panose="02000000000000000000" pitchFamily="2" charset="-122"/>
              </a:rPr>
              <a:t>:</a:t>
            </a:r>
            <a:r>
              <a:rPr lang="zh-CN" altLang="en-US" sz="3200" b="1">
                <a:solidFill>
                  <a:srgbClr val="C00000"/>
                </a:solidFill>
                <a:latin typeface="方正粗黑宋简体" panose="02000000000000000000" pitchFamily="2" charset="-122"/>
                <a:ea typeface="方正粗黑宋简体" panose="02000000000000000000" pitchFamily="2" charset="-122"/>
              </a:rPr>
              <a:t>中学生要“举止文明，不说脏话，不骂人，不打架，不赌博。”</a:t>
            </a:r>
            <a:endParaRPr lang="en-US" altLang="zh-CN" sz="3200" b="1">
              <a:solidFill>
                <a:srgbClr val="C00000"/>
              </a:solidFill>
              <a:latin typeface="方正粗黑宋简体" panose="02000000000000000000" pitchFamily="2" charset="-122"/>
              <a:ea typeface="方正粗黑宋简体" panose="02000000000000000000" pitchFamily="2" charset="-122"/>
            </a:endParaRPr>
          </a:p>
          <a:p>
            <a:pPr eaLnBrk="1" hangingPunct="1"/>
            <a:endParaRPr lang="en-US" altLang="zh-CN" sz="3200" b="1">
              <a:solidFill>
                <a:srgbClr val="C00000"/>
              </a:solidFill>
              <a:latin typeface="方正粗黑宋简体" panose="02000000000000000000" pitchFamily="2" charset="-122"/>
              <a:ea typeface="方正粗黑宋简体" panose="02000000000000000000" pitchFamily="2" charset="-122"/>
            </a:endParaRPr>
          </a:p>
          <a:p>
            <a:pPr eaLnBrk="1" hangingPunct="1"/>
            <a:r>
              <a:rPr lang="zh-CN" altLang="en-US" sz="3200" b="1">
                <a:solidFill>
                  <a:srgbClr val="0000FF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    </a:t>
            </a:r>
            <a:r>
              <a:rPr lang="zh-CN" altLang="en-US" sz="27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为什么要“消灭”不文明语言</a:t>
            </a:r>
            <a:r>
              <a:rPr lang="en-US" altLang="zh-CN" sz="27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?</a:t>
            </a:r>
            <a:endParaRPr lang="en-US" altLang="zh-CN" sz="27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eaLnBrk="1" hangingPunct="1"/>
            <a:r>
              <a:rPr lang="zh-CN" altLang="en-US" sz="27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因为我们校园里有不文明语言存在，（</a:t>
            </a:r>
            <a:r>
              <a:rPr lang="zh-CN" altLang="en-US" sz="2700" b="1">
                <a:solidFill>
                  <a:srgbClr val="B30D0D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说话嘴巴不干净且言语难以入耳，部分学生“出口成脏”为常态，给任课老</a:t>
            </a:r>
            <a:r>
              <a:rPr lang="zh-CN" altLang="en-US" sz="2700" b="1" smtClean="0">
                <a:solidFill>
                  <a:srgbClr val="B30D0D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师和同学起</a:t>
            </a:r>
            <a:r>
              <a:rPr lang="zh-CN" altLang="en-US" sz="2700" b="1">
                <a:solidFill>
                  <a:srgbClr val="B30D0D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不雅称号，在校园大吼大闹</a:t>
            </a:r>
            <a:r>
              <a:rPr lang="en-US" altLang="zh-CN" sz="2700" b="1">
                <a:solidFill>
                  <a:srgbClr val="B30D0D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……</a:t>
            </a:r>
            <a:r>
              <a:rPr lang="zh-CN" altLang="en-US" sz="27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）</a:t>
            </a:r>
            <a:endParaRPr lang="en-US" altLang="zh-CN" sz="27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eaLnBrk="1" hangingPunct="1"/>
            <a:r>
              <a:rPr lang="zh-CN" altLang="en-US" sz="27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 不文明语言是不尊重他人也不尊重自己的表现，是不道德的，也是侵犯人权的。不文明语言的背后是不文明的教育，这种教育来自于家庭、学校和社会。</a:t>
            </a:r>
            <a:endParaRPr lang="zh-CN" altLang="en-US" sz="27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11226800" y="124206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矩形 1"/>
          <p:cNvSpPr/>
          <p:nvPr/>
        </p:nvSpPr>
        <p:spPr>
          <a:xfrm>
            <a:off x="666751" y="666751"/>
            <a:ext cx="11239500" cy="535530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121917" tIns="60958" rIns="121917" bIns="60958">
            <a:spAutoFit/>
          </a:bodyPr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4300" b="1">
                <a:solidFill>
                  <a:srgbClr val="C00000"/>
                </a:solidFill>
                <a:latin typeface="方正小标宋简体" pitchFamily="65" charset="-122"/>
                <a:ea typeface="方正小标宋简体" pitchFamily="65" charset="-122"/>
              </a:rPr>
              <a:t>怎样才能“消灭</a:t>
            </a:r>
            <a:r>
              <a:rPr lang="en-US" altLang="zh-CN" sz="4300" b="1">
                <a:solidFill>
                  <a:srgbClr val="C00000"/>
                </a:solidFill>
                <a:latin typeface="方正小标宋简体" pitchFamily="65" charset="-122"/>
                <a:ea typeface="方正小标宋简体" pitchFamily="65" charset="-122"/>
              </a:rPr>
              <a:t>"</a:t>
            </a:r>
            <a:r>
              <a:rPr lang="zh-CN" altLang="en-US" sz="4300" b="1">
                <a:solidFill>
                  <a:srgbClr val="C00000"/>
                </a:solidFill>
                <a:latin typeface="方正小标宋简体" pitchFamily="65" charset="-122"/>
                <a:ea typeface="方正小标宋简体" pitchFamily="65" charset="-122"/>
              </a:rPr>
              <a:t>不文明语言呢</a:t>
            </a:r>
            <a:r>
              <a:rPr lang="en-US" altLang="zh-CN" sz="4300" b="1">
                <a:solidFill>
                  <a:srgbClr val="C00000"/>
                </a:solidFill>
                <a:latin typeface="方正小标宋简体" pitchFamily="65" charset="-122"/>
                <a:ea typeface="方正小标宋简体" pitchFamily="65" charset="-122"/>
              </a:rPr>
              <a:t>?</a:t>
            </a:r>
            <a:endParaRPr lang="en-US" altLang="zh-CN" sz="4300" b="1">
              <a:solidFill>
                <a:srgbClr val="C00000"/>
              </a:solidFill>
              <a:latin typeface="方正小标宋简体" pitchFamily="65" charset="-122"/>
              <a:ea typeface="方正小标宋简体" pitchFamily="65" charset="-122"/>
            </a:endParaRPr>
          </a:p>
          <a:p>
            <a:pPr eaLnBrk="1" hangingPunct="1"/>
            <a:endParaRPr lang="en-US" altLang="zh-CN" sz="2700" b="1">
              <a:solidFill>
                <a:srgbClr val="C00000"/>
              </a:solidFill>
              <a:latin typeface="方正小标宋简体" pitchFamily="65" charset="-122"/>
              <a:ea typeface="方正小标宋简体" pitchFamily="65" charset="-122"/>
            </a:endParaRPr>
          </a:p>
          <a:p>
            <a:pPr eaLnBrk="1" hangingPunct="1"/>
            <a:r>
              <a:rPr lang="en-US" altLang="zh-CN" sz="27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1.</a:t>
            </a:r>
            <a:r>
              <a:rPr lang="zh-CN" altLang="en-US" sz="27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学好</a:t>
            </a:r>
            <a:r>
              <a:rPr lang="en-US" altLang="zh-CN" sz="27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《</a:t>
            </a:r>
            <a:r>
              <a:rPr lang="zh-CN" altLang="en-US" sz="27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中学生日常行为规范</a:t>
            </a:r>
            <a:r>
              <a:rPr lang="en-US" altLang="zh-CN" sz="27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》</a:t>
            </a:r>
            <a:r>
              <a:rPr lang="zh-CN" altLang="en-US" sz="27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，捍卫语言的纯洁和优美。</a:t>
            </a:r>
            <a:endParaRPr lang="en-US" altLang="zh-CN" sz="27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eaLnBrk="1" hangingPunct="1"/>
            <a:r>
              <a:rPr lang="en-US" altLang="zh-CN" sz="27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2.</a:t>
            </a:r>
            <a:r>
              <a:rPr lang="zh-CN" altLang="en-US" sz="27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从我做起，从今天做起，逐渐养成使用文明用语的好习惯。</a:t>
            </a:r>
            <a:endParaRPr lang="en-US" altLang="zh-CN" sz="27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eaLnBrk="1" hangingPunct="1"/>
            <a:r>
              <a:rPr lang="en-US" altLang="zh-CN" sz="27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3.</a:t>
            </a:r>
            <a:r>
              <a:rPr lang="zh-CN" altLang="en-US" sz="27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摈弃不文明语言，自己不说，还要制止别人说。</a:t>
            </a:r>
            <a:endParaRPr lang="en-US" altLang="zh-CN" sz="27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eaLnBrk="1" hangingPunct="1"/>
            <a:r>
              <a:rPr lang="en-US" altLang="zh-CN" sz="27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4.</a:t>
            </a:r>
            <a:r>
              <a:rPr lang="zh-CN" altLang="en-US" sz="27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加强检查和督促。我们每一个老师和同学都有这种义务，班级评出的文明礼貌标兵应该是最好的检查员和监督员。当然，良好的体态语言也要经常使用。微笑、挥手是最生动的体态语言：鞠躬、敬礼是最令人感动的体态语言。说说微笑</a:t>
            </a:r>
            <a:r>
              <a:rPr lang="en-US" altLang="zh-CN" sz="27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:</a:t>
            </a:r>
            <a:r>
              <a:rPr lang="zh-CN" altLang="en-US" sz="27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我们要学会微笑，因为微笑是对他人的尊重，同时也是对自己的尊重</a:t>
            </a:r>
            <a:r>
              <a:rPr lang="en-US" altLang="zh-CN" sz="27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:</a:t>
            </a:r>
            <a:r>
              <a:rPr lang="zh-CN" altLang="en-US" sz="27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微笑是朋友间最好的语言，一个自然的微笑，胜过千言万语</a:t>
            </a:r>
            <a:r>
              <a:rPr lang="en-US" altLang="zh-CN" sz="27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:</a:t>
            </a:r>
            <a:r>
              <a:rPr lang="zh-CN" altLang="en-US" sz="27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微笑是</a:t>
            </a:r>
            <a:r>
              <a:rPr lang="en-US" altLang="zh-CN" sz="27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.</a:t>
            </a:r>
            <a:r>
              <a:rPr lang="zh-CN" altLang="en-US" sz="27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一个人内心世界的表达，是一种善意的流露</a:t>
            </a:r>
            <a:r>
              <a:rPr lang="en-US" altLang="zh-CN" sz="27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:</a:t>
            </a:r>
            <a:r>
              <a:rPr lang="zh-CN" altLang="en-US" sz="27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微笑是一种修养， 而且是一种很重要的修养。</a:t>
            </a:r>
            <a:endParaRPr lang="zh-CN" altLang="en-US" sz="27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266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0999" y="1"/>
            <a:ext cx="8296276" cy="2190751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1267" name="矩形 3"/>
          <p:cNvSpPr/>
          <p:nvPr/>
        </p:nvSpPr>
        <p:spPr>
          <a:xfrm>
            <a:off x="666751" y="2190751"/>
            <a:ext cx="10668000" cy="386259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121917" tIns="60958" rIns="121917" bIns="60958">
            <a:spAutoFit/>
          </a:bodyPr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27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一、与人交往讲普通话，要使用礼貌用语，面带微笑打招呼。笑脸待人是亲切、敬重的表现。</a:t>
            </a:r>
            <a:endParaRPr lang="en-US" altLang="zh-CN" sz="27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eaLnBrk="1" hangingPunct="1"/>
            <a:r>
              <a:rPr lang="zh-CN" altLang="en-US" sz="27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二、师生之间、同学之间每日初次见面相互问候，学生见老师应鞠躬问好，同学之间应互相问候。</a:t>
            </a:r>
            <a:endParaRPr lang="en-US" altLang="zh-CN" sz="27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eaLnBrk="1" hangingPunct="1"/>
            <a:r>
              <a:rPr lang="zh-CN" altLang="en-US" sz="27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三、有领导、老师来校指导、听课，见面要立正鞠躬问好，遇到来者找不到地方要主动带路，在别人说“谢谢”时，应说“不用谢”。</a:t>
            </a:r>
            <a:endParaRPr lang="en-US" altLang="zh-CN" sz="27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eaLnBrk="1" hangingPunct="1"/>
            <a:r>
              <a:rPr lang="zh-CN" altLang="en-US" sz="27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四、有老师听课，要提前到指定教室坐好，安静等候上课</a:t>
            </a:r>
            <a:r>
              <a:rPr lang="en-US" altLang="zh-CN" sz="27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;</a:t>
            </a:r>
            <a:r>
              <a:rPr lang="zh-CN" altLang="en-US" sz="27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下课时，要让听课老师先走。上下 楼梯靠右走。</a:t>
            </a:r>
            <a:endParaRPr lang="en-US" altLang="zh-CN" sz="27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eaLnBrk="1" hangingPunct="1"/>
            <a:endParaRPr lang="zh-CN" altLang="en-US" sz="2700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1268" name="矩形 4"/>
          <p:cNvSpPr/>
          <p:nvPr/>
        </p:nvSpPr>
        <p:spPr>
          <a:xfrm>
            <a:off x="666751" y="5519943"/>
            <a:ext cx="11239500" cy="95410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121917" tIns="60958" rIns="121917" bIns="60958">
            <a:spAutoFit/>
          </a:bodyPr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27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五、自觉维护公共场所安静及正常秩序，不追逐打闹、起哄</a:t>
            </a:r>
            <a:r>
              <a:rPr lang="zh-CN" altLang="en-US" sz="2700" b="1" smtClean="0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。升国旗时要肃立，严禁说话等不爱国行为。</a:t>
            </a:r>
            <a:endParaRPr lang="zh-CN" altLang="en-US" sz="27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矩形 1"/>
          <p:cNvSpPr/>
          <p:nvPr/>
        </p:nvSpPr>
        <p:spPr>
          <a:xfrm>
            <a:off x="762001" y="1047751"/>
            <a:ext cx="10858500" cy="386259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121917" tIns="60958" rIns="121917" bIns="60958">
            <a:spAutoFit/>
          </a:bodyPr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27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六、爱护花草树木，爱护公共财物，不攀折花木，践踏草地，不浪费水电，污损课桌椅、图书、门窗、墙面、扶栏等。</a:t>
            </a:r>
            <a:endParaRPr lang="en-US" altLang="zh-CN" sz="27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eaLnBrk="1" hangingPunct="1"/>
            <a:r>
              <a:rPr lang="zh-CN" altLang="en-US" sz="27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七、文明用餐，不乱倒饭菜，不吸烟，不喝酒，不边走边吃。</a:t>
            </a:r>
            <a:endParaRPr lang="en-US" altLang="zh-CN" sz="27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eaLnBrk="1" hangingPunct="1"/>
            <a:r>
              <a:rPr lang="zh-CN" altLang="en-US" sz="27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八、讲究清洁卫生，不乱丢杂物、果皮、纸屑，遇有垃圾杂物，主动拾起放进垃圾桶，保持校园整洁美观。</a:t>
            </a:r>
            <a:endParaRPr lang="en-US" altLang="zh-CN" sz="27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eaLnBrk="1" hangingPunct="1"/>
            <a:r>
              <a:rPr lang="zh-CN" altLang="en-US" sz="27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九、男女同学交往举止要得体，团结友爱，互相帮助，共同进步，不谈恋爱，不拉帮结派。</a:t>
            </a:r>
            <a:endParaRPr lang="en-US" altLang="zh-CN" sz="27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eaLnBrk="1" hangingPunct="1"/>
            <a:r>
              <a:rPr lang="zh-CN" altLang="en-US" sz="27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十、遵守校内外交通秩序，自觉遵守门卫制度，出入校门要下车，校园不准骑车，不翻越围墙栏杆，不乱停放车辆。</a:t>
            </a:r>
            <a:endParaRPr lang="zh-CN" altLang="en-US" sz="27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2291" name="矩形 4"/>
          <p:cNvSpPr/>
          <p:nvPr/>
        </p:nvSpPr>
        <p:spPr>
          <a:xfrm>
            <a:off x="762000" y="4953001"/>
            <a:ext cx="10763251" cy="95410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121917" tIns="60958" rIns="121917" bIns="60958">
            <a:spAutoFit/>
          </a:bodyPr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27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十一</a:t>
            </a:r>
            <a:r>
              <a:rPr lang="zh-CN" altLang="en-US" sz="2700" b="1" smtClean="0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、走读证正</a:t>
            </a:r>
            <a:r>
              <a:rPr lang="zh-CN" altLang="en-US" sz="27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面朝前挂在胸前，不折损、不污</a:t>
            </a:r>
            <a:r>
              <a:rPr lang="zh-CN" altLang="en-US" sz="2700" b="1" smtClean="0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染走读证，</a:t>
            </a:r>
            <a:r>
              <a:rPr lang="zh-CN" altLang="en-US" sz="27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不遮</a:t>
            </a:r>
            <a:r>
              <a:rPr lang="zh-CN" altLang="en-US" sz="2700" b="1" smtClean="0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挡头</a:t>
            </a:r>
            <a:r>
              <a:rPr lang="zh-CN" altLang="en-US" sz="27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像，确</a:t>
            </a:r>
            <a:r>
              <a:rPr lang="zh-CN" altLang="en-US" sz="2700" b="1" smtClean="0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保走读证的</a:t>
            </a:r>
            <a:r>
              <a:rPr lang="zh-CN" altLang="en-US" sz="27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干净、完整。</a:t>
            </a:r>
            <a:endParaRPr lang="zh-CN" altLang="en-US" sz="27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https://d.book118.com/678025036074006037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PA" val="v5.2.9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4">
      <vt:lpstr>Arial</vt:lpstr>
      <vt:lpstr>Calibri</vt:lpstr>
      <vt:lpstr>等线 Light</vt:lpstr>
      <vt:lpstr>等线</vt:lpstr>
      <vt:lpstr>宋体</vt:lpstr>
      <vt:lpstr>微软雅黑</vt:lpstr>
      <vt:lpstr>TypeLand 康熙字典體</vt:lpstr>
      <vt:lpstr>汉仪古隶W</vt:lpstr>
      <vt:lpstr>方正小标宋简体</vt:lpstr>
      <vt:lpstr>黑体</vt:lpstr>
      <vt:lpstr>华文楷体</vt:lpstr>
      <vt:lpstr>方正粗黑宋简体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2024-09-17T10:33:38.185</cp:lastPrinted>
  <dcterms:created xsi:type="dcterms:W3CDTF">2024-09-17T02:33:38Z</dcterms:created>
  <dcterms:modified xsi:type="dcterms:W3CDTF">2024-09-17T02:33:40Z</dcterms:modified>
</cp:coreProperties>
</file>