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2F182-C2A8-4AF6-BD27-6094745CD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E8AD8-1C0F-4CA3-84EA-85D285578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4DD29-C3C5-4514-961B-FC66E3607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D53480-A1B4-4C01-AAAC-9227B39DA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215C89-88A5-4670-A719-25F9EA4CC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8A6A34-808A-4449-9323-AB983B140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2CFB18-009C-4AE9-A084-CE05D7BDA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2FD069-806C-4C59-BB90-D20880340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22C255-E932-422F-AC91-2096456C5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9165B-A015-4813-84C6-F6A2D938A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C7F90-40F6-4A42-A50D-BC3019BD6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2703702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经典违建案例分析与启示\n## 1.违建案例概述及背景\n### 1.1违建案例的定义与分类\n### 1.2违建案例的地域分布特点\n### 1.3违建案例背后的社会与经济因素\n## 2.违建案例的法律责任与影响\n### 2.1违建案例的法律责任分析\n### 2.2违建案例对当事人的影响\n### 2.3违建案例对房地产市场的影响\n## 3.违建案例的成因分析\n### 3.1城市规划与管理方面的原因\n### 3.2建筑施工过程中的原因\n### 3.3业主需求与利益驱动的原因\n## 4.违建案例的防治对策与建议\n### 4.1加强城市规划与管理，提高执法力度\n### 4.2加强建筑施工过程的监管，确保合规建设\n### 4.3引导业主合理需求，提高法治意识\n## 5.经典违建案例的启示与借鉴\n### 5.1从违建案例中学习城市规划与管理经验\n### 5.2从违建案例中反思建筑施工过程中的问题\n### 5.3从违建案例中提高业主的法治意识与自律性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200"/>
              <a:t>经典违建案例分析与启示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违建案例概述及背景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违建案例的定义与分类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违建案例的定义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非法占用土地、违反城市规划、建筑法规的行为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未经审批、许可或超越审批、许可范围的建筑行为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严重影响城市规划、建筑秩序和公共安全的行为</a:t>
                </a:r>
                <a:endParaRPr/>
              </a:p>
            </p:txBody>
          </p:sp>
          <p:pic>
            <p:nvPicPr>
              <p:cNvPr id="1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违建案例的分类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按建筑类型分类：住宅、商业、工业等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按违建程度分类：轻微违建、严重违建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按违建时间分类：新建违建、历史违建</a:t>
                </a:r>
                <a:endParaRPr/>
              </a:p>
            </p:txBody>
          </p:sp>
          <p:pic>
            <p:nvPicPr>
              <p:cNvPr id="1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违建案例的地域分布特点</a:t>
                </a:r>
                <a:endParaRPr/>
              </a:p>
            </p:txBody>
          </p:sp>
          <p:sp>
            <p:nvSpPr>
              <p:cNvPr id="1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城市化进程较快的地区违建案例较多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城市规划和管理水平较低的地区违建案例较多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土地资源紧张、房价较高的地区违建案例较多</a:t>
                </a:r>
                <a:endParaRPr/>
              </a:p>
            </p:txBody>
          </p:sp>
          <p:sp>
            <p:nvSpPr>
              <p:cNvPr id="1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地域分布原因分析</a:t>
                </a:r>
                <a:endParaRPr/>
              </a:p>
            </p:txBody>
          </p:sp>
          <p:sp>
            <p:nvSpPr>
              <p:cNvPr id="1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城市化进程加快导致土地资源紧张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城市规划和管理水平不足导致违建行为有机可乘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土地资源紧张、房价较高导致业主违法建设以获取更高收益</a:t>
                </a:r>
                <a:endParaRPr/>
              </a:p>
            </p:txBody>
          </p:sp>
          <p:sp>
            <p:nvSpPr>
              <p:cNvPr id="1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违建案例的地域分布特点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社会因素</a:t>
                </a:r>
                <a:endParaRPr/>
              </a:p>
            </p:txBody>
          </p:sp>
          <p:sp>
            <p:nvSpPr>
              <p:cNvPr id="2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居民对住房需求的迫切性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城市规划和管理水平不足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法治意识淡薄，守法意识不强</a:t>
                </a:r>
                <a:endParaRPr/>
              </a:p>
            </p:txBody>
          </p:sp>
          <p:sp>
            <p:nvSpPr>
              <p:cNvPr id="20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经济因素</a:t>
                </a:r>
                <a:endParaRPr/>
              </a:p>
            </p:txBody>
          </p:sp>
          <p:sp>
            <p:nvSpPr>
              <p:cNvPr id="2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土地资源紧张，房价较高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建筑成本高，违法建设成本相对较低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违建行为可以获取更高的经济收益</a:t>
                </a:r>
                <a:endParaRPr/>
              </a:p>
            </p:txBody>
          </p:sp>
          <p:sp>
            <p:nvSpPr>
              <p:cNvPr id="21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违建案例背后的社会与经济因素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违建案例的法律责任与影响</a:t>
            </a:r>
            <a:endParaRPr/>
          </a:p>
        </p:txBody>
      </p:sp>
      <p:sp>
        <p:nvSpPr>
          <p:cNvPr id="21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违建案例的法律责任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违建行为主体的法律责任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违建行为相关的行政责任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违建行为涉及的其他法律责任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法律责任分析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违建行为主体可能面临罚款、责令限期拆除、恢复原状等法律责任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违建行为相关的行政责任可能包括行政警告、罚款、责令停止建设等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违建行为涉及的其他法律责任可能包括承担赔偿责任、承担刑事责任等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违建案例的法律责任分析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违建案例对当事人的影响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对违建行为主体的影响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面临法律责任，可能遭受财产损失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信用受损，影响个人声誉和职业发展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可能导致其他法律纠纷和诉讼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对其他当事人的影响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违建行为可能影响其他居民的正常生活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违建行为可能导致房价波动，影响其他业主的财产利益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违建行为可能导致公共安全问题，影响其他居民的生命财产安全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对房地产市场供应的影响</a:t>
                </a:r>
                <a:endParaRPr/>
              </a:p>
            </p:txBody>
          </p:sp>
          <p:sp>
            <p:nvSpPr>
              <p:cNvPr id="25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违建行为可能导致房地产市场供应过剩，影响市场平衡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违建行为可能导致房地产市场资源配置不合理，影响市场效率</a:t>
                </a:r>
                <a:endParaRPr/>
              </a:p>
            </p:txBody>
          </p:sp>
        </p:grpSp>
        <p:grpSp>
          <p:nvGrpSpPr>
            <p:cNvPr id="25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对房地产市场价格的影响</a:t>
                </a:r>
                <a:endParaRPr/>
              </a:p>
            </p:txBody>
          </p:sp>
          <p:sp>
            <p:nvSpPr>
              <p:cNvPr id="25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违建行为可能导致房地产市场价格波动，影响市场稳定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违建行为可能导致房地产市场价格泡沫，影响市场健康发展</a:t>
                </a:r>
                <a:endParaRPr/>
              </a:p>
            </p:txBody>
          </p:sp>
        </p:grpSp>
        <p:grpSp>
          <p:nvGrpSpPr>
            <p:cNvPr id="25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对房地产市场监管的影响</a:t>
                </a:r>
                <a:endParaRPr/>
              </a:p>
            </p:txBody>
          </p:sp>
          <p:sp>
            <p:nvSpPr>
              <p:cNvPr id="26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违建案例可能暴露出房地产市场监管的漏洞和不足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违建案例可能导致房地产市场监管政策的调整和优化</a:t>
                </a:r>
                <a:endParaRPr/>
              </a:p>
            </p:txBody>
          </p: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违建案例对房地产市场的影响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违建案例的成因分析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城市规划与管理方面的原因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城市规划不合理，导致土地资源紧张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城市管理不善，导致违建行为有机可乘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城市规划和管理水平不足，导致违法建设行为难以及时发现和制止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城市规划与管理方面的原因分析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城市规划不合理可能导致土地资源过度开发，影响城市可持续发展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城市管理不善可能导致违建行为泛滥，影响城市形象和公共安全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城市规划和管理水平不足可能导致违法建设行为无法得到有效治理，影响城市秩序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城市规划与管理方面的原因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https://d.book118.com/678027037026006040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经典违建案例分析与启示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2024-09-18T10:07:10.098</cp:lastPrinted>
  <dcterms:created xsi:type="dcterms:W3CDTF">2024-09-18T02:07:10Z</dcterms:created>
  <dcterms:modified xsi:type="dcterms:W3CDTF">2024-09-18T02:07:12Z</dcterms:modified>
</cp:coreProperties>
</file>