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55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5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32F1C-95E7-4571-A7A7-909C4196D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61420-7088-44C7-81B9-CF0DB6107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B3573-5093-4DC3-92DD-775D649D1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87AE0-F15C-4D55-A41B-3C5990AD7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47BCC7-39A4-4237-B4FC-4D266D647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244627-A469-4ED9-B906-594F6EB4C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CBBE07-C7F7-42FD-8A84-6ADCE00EE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C99F9-006A-4D96-929E-6BDCBB06F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69555-1550-483F-A767-ED656B398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473F4-9BCA-46F1-AB2A-8CF2441E2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7505B-FC66-41BA-BDFF-4BCFA93B4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544" r:id="rId2"/>
    <p:sldLayoutId id="2147488545" r:id="rId3"/>
    <p:sldLayoutId id="2147488546" r:id="rId4"/>
    <p:sldLayoutId id="2147488547" r:id="rId5"/>
    <p:sldLayoutId id="2147488548" r:id="rId6"/>
    <p:sldLayoutId id="2147488549" r:id="rId7"/>
    <p:sldLayoutId id="2147488550" r:id="rId8"/>
    <p:sldLayoutId id="2147488551" r:id="rId9"/>
    <p:sldLayoutId id="2147488552" r:id="rId10"/>
    <p:sldLayoutId id="214748855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18" Type="http://schemas.openxmlformats.org/officeDocument/2006/relationships/tags" Target="../tags/tag243.xml" /><Relationship Id="rId19" Type="http://schemas.openxmlformats.org/officeDocument/2006/relationships/tags" Target="../tags/tag244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3010714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ZT溶胶凝胶实验PPT课件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汇报人：PPT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溶胶凝胶实验简介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实验材料与设备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溶胶凝胶实验步骤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溶胶凝胶实验结果分析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溶胶凝胶实验注意事项与安全防范措施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溶胶凝胶实验简介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溶胶凝胶实验的概念</a:t>
            </a:r>
            <a:endParaRPr lang="zh-CN" altLang="en-US"/>
          </a:p>
        </p:txBody>
      </p:sp>
      <p:sp>
        <p:nvSpPr>
          <p:cNvPr id="104902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溶胶凝胶实验可以分为溶液制备、胶体形成、凝胶化、干燥和烧结等步骤。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溶胶凝胶实验是一种化学实验方法，通过将溶液中的胶体颗粒聚集成凝胶，形成稳定的结构。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溶胶凝胶实验通常用于制备纳米材料、生物材料、陶瓷材料等。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溶胶凝胶实验的优点包括操作简单、成本低、可重复性好等。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溶胶凝胶实验的原理</a:t>
            </a:r>
            <a:endParaRPr lang="zh-CN" altLang="en-US"/>
          </a:p>
        </p:txBody>
      </p:sp>
      <p:sp>
        <p:nvSpPr>
          <p:cNvPr id="1049094" name="任意多边形 35"/>
          <p:cNvSpPr/>
          <p:nvPr>
            <p:custDataLst>
              <p:tags r:id="rId2"/>
            </p:custDataLst>
          </p:nvPr>
        </p:nvSpPr>
        <p:spPr>
          <a:xfrm>
            <a:off x="551935" y="1366902"/>
            <a:ext cx="11088772" cy="105564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96" name="任意多边形 39"/>
          <p:cNvSpPr/>
          <p:nvPr>
            <p:custDataLst>
              <p:tags r:id="rId3"/>
            </p:custDataLst>
          </p:nvPr>
        </p:nvSpPr>
        <p:spPr>
          <a:xfrm>
            <a:off x="636053" y="1458083"/>
            <a:ext cx="10921179" cy="8739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3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55610" y="1684110"/>
            <a:ext cx="0" cy="436642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98" name="正文"/>
          <p:cNvSpPr txBox="1"/>
          <p:nvPr>
            <p:custDataLst>
              <p:tags r:id="rId5"/>
            </p:custDataLst>
          </p:nvPr>
        </p:nvSpPr>
        <p:spPr>
          <a:xfrm>
            <a:off x="2222089" y="1443315"/>
            <a:ext cx="9107832" cy="888694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溶胶凝胶法是一种制备纳米材料的方法，通过将金属离子或金属氧化物溶于溶剂中，形成溶胶，然后加入凝胶剂，使溶胶凝胶化，形成纳米材料。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0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867858" y="1439462"/>
            <a:ext cx="909884" cy="91052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02" name="任意多边形 45"/>
          <p:cNvSpPr/>
          <p:nvPr>
            <p:custDataLst>
              <p:tags r:id="rId7"/>
            </p:custDataLst>
          </p:nvPr>
        </p:nvSpPr>
        <p:spPr>
          <a:xfrm>
            <a:off x="551935" y="2617752"/>
            <a:ext cx="11088772" cy="105564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04" name="任意多边形 46"/>
          <p:cNvSpPr/>
          <p:nvPr>
            <p:custDataLst>
              <p:tags r:id="rId8"/>
            </p:custDataLst>
          </p:nvPr>
        </p:nvSpPr>
        <p:spPr>
          <a:xfrm>
            <a:off x="636053" y="2708933"/>
            <a:ext cx="10921179" cy="8739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5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55610" y="2934960"/>
            <a:ext cx="0" cy="436642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06" name="正文"/>
          <p:cNvSpPr txBox="1"/>
          <p:nvPr>
            <p:custDataLst>
              <p:tags r:id="rId10"/>
            </p:custDataLst>
          </p:nvPr>
        </p:nvSpPr>
        <p:spPr>
          <a:xfrm>
            <a:off x="2222089" y="2694165"/>
            <a:ext cx="9107832" cy="888694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溶胶凝胶法的优点是操作简单，成本低，可以制备出多种纳米材料，如纳米颗粒、纳米棒、纳米管等。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0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867858" y="2690312"/>
            <a:ext cx="909884" cy="91052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10" name="任意多边形 51"/>
          <p:cNvSpPr/>
          <p:nvPr>
            <p:custDataLst>
              <p:tags r:id="rId12"/>
            </p:custDataLst>
          </p:nvPr>
        </p:nvSpPr>
        <p:spPr>
          <a:xfrm>
            <a:off x="551935" y="3868602"/>
            <a:ext cx="11088772" cy="105564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12" name="任意多边形 52"/>
          <p:cNvSpPr/>
          <p:nvPr>
            <p:custDataLst>
              <p:tags r:id="rId13"/>
            </p:custDataLst>
          </p:nvPr>
        </p:nvSpPr>
        <p:spPr>
          <a:xfrm>
            <a:off x="636053" y="3959783"/>
            <a:ext cx="10921179" cy="8739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7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55610" y="4185810"/>
            <a:ext cx="0" cy="436642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14" name="正文"/>
          <p:cNvSpPr txBox="1"/>
          <p:nvPr>
            <p:custDataLst>
              <p:tags r:id="rId15"/>
            </p:custDataLst>
          </p:nvPr>
        </p:nvSpPr>
        <p:spPr>
          <a:xfrm>
            <a:off x="2222089" y="3945015"/>
            <a:ext cx="9107832" cy="888694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溶胶凝胶法的原理是利用金属离子或金属氧化物在溶剂中的溶解度，通过控制溶液的pH值、温度、浓度等条件，使金属离子或金属氧化物在溶液中形成稳定的溶胶。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1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867858" y="3941162"/>
            <a:ext cx="909884" cy="91052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18" name="任意多边形 57"/>
          <p:cNvSpPr/>
          <p:nvPr>
            <p:custDataLst>
              <p:tags r:id="rId17"/>
            </p:custDataLst>
          </p:nvPr>
        </p:nvSpPr>
        <p:spPr>
          <a:xfrm>
            <a:off x="551935" y="5119452"/>
            <a:ext cx="11088772" cy="105564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20" name="任意多边形 58"/>
          <p:cNvSpPr/>
          <p:nvPr>
            <p:custDataLst>
              <p:tags r:id="rId18"/>
            </p:custDataLst>
          </p:nvPr>
        </p:nvSpPr>
        <p:spPr>
          <a:xfrm>
            <a:off x="636053" y="5210633"/>
            <a:ext cx="10921179" cy="87392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9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55610" y="5436660"/>
            <a:ext cx="0" cy="436642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22" name="正文"/>
          <p:cNvSpPr txBox="1"/>
          <p:nvPr>
            <p:custDataLst>
              <p:tags r:id="rId20"/>
            </p:custDataLst>
          </p:nvPr>
        </p:nvSpPr>
        <p:spPr>
          <a:xfrm>
            <a:off x="2222089" y="5195864"/>
            <a:ext cx="9107832" cy="888694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溶胶凝胶法的关键是选择合适的溶胶剂和凝胶剂，使溶胶凝胶化，形成纳米材料。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2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867858" y="5192012"/>
            <a:ext cx="909884" cy="91052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溶胶凝胶实验的应用</a:t>
            </a:r>
            <a:endParaRPr lang="zh-CN" altLang="en-US"/>
          </a:p>
        </p:txBody>
      </p:sp>
      <p:sp>
        <p:nvSpPr>
          <p:cNvPr id="104916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环境治理：溶胶凝胶法在环境治理方面有应用，如废水处理、空气净化等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纳米材料制备：通过溶胶凝胶法制备纳米材料，如纳米颗粒、纳米棒等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生物医学应用：溶胶凝胶法在生物医学领域有广泛应用，如药物载体、生物传感器等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能源领域：溶胶凝胶法在能源领域有应用，如太阳能电池、燃料电池等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实验材料与设备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实验材料</a:t>
            </a:r>
            <a:endParaRPr lang="zh-CN" altLang="en-US"/>
          </a:p>
        </p:txBody>
      </p:sp>
      <p:sp>
        <p:nvSpPr>
          <p:cNvPr id="1049278" name="任意多边形 15"/>
          <p:cNvSpPr/>
          <p:nvPr>
            <p:custDataLst>
              <p:tags r:id="rId2"/>
            </p:custDataLst>
          </p:nvPr>
        </p:nvSpPr>
        <p:spPr>
          <a:xfrm flipH="1">
            <a:off x="551935" y="3817006"/>
            <a:ext cx="2615679" cy="871448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925" h="1307">
                <a:moveTo>
                  <a:pt x="525" y="0"/>
                </a:moveTo>
                <a:lnTo>
                  <a:pt x="3400" y="0"/>
                </a:lnTo>
                <a:cubicBezTo>
                  <a:pt x="3690" y="0"/>
                  <a:pt x="3925" y="235"/>
                  <a:pt x="3925" y="525"/>
                </a:cubicBezTo>
                <a:cubicBezTo>
                  <a:pt x="3925" y="815"/>
                  <a:pt x="3690" y="1050"/>
                  <a:pt x="3400" y="1050"/>
                </a:cubicBezTo>
                <a:lnTo>
                  <a:pt x="1039" y="1050"/>
                </a:lnTo>
                <a:lnTo>
                  <a:pt x="782" y="1307"/>
                </a:lnTo>
                <a:lnTo>
                  <a:pt x="782" y="1050"/>
                </a:lnTo>
                <a:lnTo>
                  <a:pt x="525" y="1050"/>
                </a:lnTo>
                <a:cubicBezTo>
                  <a:pt x="235" y="1050"/>
                  <a:pt x="0" y="815"/>
                  <a:pt x="0" y="525"/>
                </a:cubicBezTo>
                <a:cubicBezTo>
                  <a:pt x="0" y="235"/>
                  <a:pt x="235" y="0"/>
                  <a:pt x="525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44145" rIns="107950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000" b="1" spc="100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sym typeface="+mn-ea"/>
              </a:rPr>
              <a:t>溶剂：如乙醇、丙酮等</a:t>
            </a:r>
            <a:endParaRPr lang="en-US" altLang="zh-CN" sz="1000" b="1" spc="100">
              <a:solidFill>
                <a:schemeClr val="accent1">
                  <a:alpha val="7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80" name="任意多边形 14"/>
          <p:cNvSpPr/>
          <p:nvPr>
            <p:custDataLst>
              <p:tags r:id="rId3"/>
            </p:custDataLst>
          </p:nvPr>
        </p:nvSpPr>
        <p:spPr>
          <a:xfrm flipH="1">
            <a:off x="8355632" y="4027034"/>
            <a:ext cx="2615679" cy="871448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925" h="1307">
                <a:moveTo>
                  <a:pt x="525" y="0"/>
                </a:moveTo>
                <a:lnTo>
                  <a:pt x="3400" y="0"/>
                </a:lnTo>
                <a:cubicBezTo>
                  <a:pt x="3690" y="0"/>
                  <a:pt x="3925" y="235"/>
                  <a:pt x="3925" y="525"/>
                </a:cubicBezTo>
                <a:cubicBezTo>
                  <a:pt x="3925" y="815"/>
                  <a:pt x="3690" y="1050"/>
                  <a:pt x="3400" y="1050"/>
                </a:cubicBezTo>
                <a:lnTo>
                  <a:pt x="1039" y="1050"/>
                </a:lnTo>
                <a:lnTo>
                  <a:pt x="782" y="1307"/>
                </a:lnTo>
                <a:lnTo>
                  <a:pt x="782" y="1050"/>
                </a:lnTo>
                <a:lnTo>
                  <a:pt x="525" y="1050"/>
                </a:lnTo>
                <a:cubicBezTo>
                  <a:pt x="235" y="1050"/>
                  <a:pt x="0" y="815"/>
                  <a:pt x="0" y="525"/>
                </a:cubicBezTo>
                <a:cubicBezTo>
                  <a:pt x="0" y="235"/>
                  <a:pt x="235" y="0"/>
                  <a:pt x="525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79705" rIns="107950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80000"/>
                  </a:schemeClr>
                </a:solidFill>
                <a:latin typeface="+mj-ea"/>
                <a:ea typeface="+mj-ea"/>
                <a:sym typeface="+mn-ea"/>
              </a:rPr>
              <a:t>温度计：用于测量反应温度</a:t>
            </a:r>
            <a:endParaRPr lang="zh-CN" altLang="en-US" sz="1000" b="1" spc="100">
              <a:solidFill>
                <a:schemeClr val="accent1">
                  <a:alpha val="8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82" name="任意多边形 8"/>
          <p:cNvSpPr/>
          <p:nvPr>
            <p:custDataLst>
              <p:tags r:id="rId4"/>
            </p:custDataLst>
          </p:nvPr>
        </p:nvSpPr>
        <p:spPr>
          <a:xfrm flipH="1">
            <a:off x="3609672" y="2303473"/>
            <a:ext cx="2731694" cy="643418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solidFill>
            <a:srgbClr val="FFFFFF">
              <a:alpha val="4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44145" rIns="107950" bIns="179705" numCol="1" spcCol="0" rtlCol="0" fromWordArt="0" anchor="t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50000"/>
                  </a:schemeClr>
                </a:solidFill>
                <a:latin typeface="+mj-ea"/>
                <a:ea typeface="+mj-ea"/>
                <a:sym typeface="+mn-ea"/>
              </a:rPr>
              <a:t>干燥器：用于干燥凝胶</a:t>
            </a:r>
            <a:endParaRPr lang="zh-CN" altLang="en-US" sz="1000" b="1" spc="100">
              <a:solidFill>
                <a:schemeClr val="accent1">
                  <a:alpha val="5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84" name="任意多边形 3"/>
          <p:cNvSpPr/>
          <p:nvPr>
            <p:custDataLst>
              <p:tags r:id="rId5"/>
            </p:custDataLst>
          </p:nvPr>
        </p:nvSpPr>
        <p:spPr>
          <a:xfrm>
            <a:off x="3338303" y="3020901"/>
            <a:ext cx="5850105" cy="1534869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90000"/>
                  <a:lumOff val="10000"/>
                </a:schemeClr>
              </a:gs>
              <a:gs pos="72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rgbClr val="FFFFFF"/>
                </a:gs>
                <a:gs pos="50000">
                  <a:schemeClr val="accent1">
                    <a:lumMod val="30000"/>
                    <a:lumOff val="70000"/>
                  </a:schemeClr>
                </a:gs>
                <a:gs pos="100000">
                  <a:srgbClr val="FFFFFF"/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lumMod val="7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360045" tIns="144145" rIns="360045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00000"/>
              </a:lnSpc>
              <a:buClrTx/>
              <a:buSzTx/>
              <a:buFontTx/>
            </a:pPr>
            <a:r>
              <a:rPr lang="zh-CN" altLang="en-US" sz="1000" b="1" spc="100">
                <a:solidFill>
                  <a:srgbClr val="FFFFFF"/>
                </a:solidFill>
                <a:effectLst>
                  <a:outerShdw blurRad="50800" dist="38100" dir="5400000" algn="t" rotWithShape="0">
                    <a:schemeClr val="accent1">
                      <a:lumMod val="50000"/>
                      <a:alpha val="40000"/>
                    </a:schemeClr>
                  </a:outerShdw>
                </a:effectLst>
                <a:latin typeface="+mj-ea"/>
                <a:ea typeface="+mj-ea"/>
                <a:sym typeface="+mn-ea"/>
              </a:rPr>
              <a:t>溶胶凝胶：主要成分为硅酸盐、氧化铝等</a:t>
            </a:r>
            <a:endParaRPr lang="zh-CN" altLang="en-US" sz="1000" b="1" spc="100">
              <a:solidFill>
                <a:srgbClr val="FFFFFF"/>
              </a:solidFill>
              <a:effectLst>
                <a:outerShdw blurRad="50800" dist="38100" dir="5400000" algn="t" rotWithShape="0">
                  <a:schemeClr val="accent1">
                    <a:lumMod val="50000"/>
                    <a:alpha val="40000"/>
                  </a:schemeClr>
                </a:outerShdw>
              </a:effectLst>
              <a:latin typeface="+mj-ea"/>
              <a:ea typeface="+mj-ea"/>
              <a:sym typeface="+mn-ea"/>
            </a:endParaRPr>
          </a:p>
        </p:txBody>
      </p:sp>
      <p:sp>
        <p:nvSpPr>
          <p:cNvPr id="1049286" name="任意多边形 40"/>
          <p:cNvSpPr/>
          <p:nvPr>
            <p:custDataLst>
              <p:tags r:id="rId6"/>
            </p:custDataLst>
          </p:nvPr>
        </p:nvSpPr>
        <p:spPr>
          <a:xfrm>
            <a:off x="6762088" y="1827410"/>
            <a:ext cx="4090540" cy="1070808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6135" h="1606">
                <a:moveTo>
                  <a:pt x="559" y="0"/>
                </a:moveTo>
                <a:lnTo>
                  <a:pt x="5577" y="0"/>
                </a:lnTo>
                <a:cubicBezTo>
                  <a:pt x="5885" y="0"/>
                  <a:pt x="6135" y="250"/>
                  <a:pt x="6135" y="559"/>
                </a:cubicBezTo>
                <a:cubicBezTo>
                  <a:pt x="6135" y="867"/>
                  <a:pt x="5885" y="1117"/>
                  <a:pt x="5577" y="1117"/>
                </a:cubicBezTo>
                <a:lnTo>
                  <a:pt x="1817" y="1117"/>
                </a:lnTo>
                <a:lnTo>
                  <a:pt x="1328" y="1606"/>
                </a:lnTo>
                <a:lnTo>
                  <a:pt x="1328" y="1117"/>
                </a:lnTo>
                <a:lnTo>
                  <a:pt x="559" y="1117"/>
                </a:lnTo>
                <a:cubicBezTo>
                  <a:pt x="250" y="1117"/>
                  <a:pt x="0" y="867"/>
                  <a:pt x="0" y="559"/>
                </a:cubicBezTo>
                <a:cubicBezTo>
                  <a:pt x="0" y="250"/>
                  <a:pt x="250" y="0"/>
                  <a:pt x="559" y="0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36195" rIns="107950" bIns="32385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80000"/>
                  </a:schemeClr>
                </a:solidFill>
                <a:latin typeface="+mj-ea"/>
                <a:ea typeface="+mj-ea"/>
                <a:sym typeface="+mn-ea"/>
              </a:rPr>
              <a:t>催化剂：如氢氧化钠、氢氧化钾等</a:t>
            </a:r>
            <a:endParaRPr lang="zh-CN" altLang="en-US" sz="1000" b="1" spc="100">
              <a:solidFill>
                <a:schemeClr val="accent1">
                  <a:alpha val="8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88" name="任意多边形 16"/>
          <p:cNvSpPr/>
          <p:nvPr>
            <p:custDataLst>
              <p:tags r:id="rId7"/>
            </p:custDataLst>
          </p:nvPr>
        </p:nvSpPr>
        <p:spPr>
          <a:xfrm>
            <a:off x="2556866" y="1452027"/>
            <a:ext cx="2913718" cy="828109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5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2520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60000"/>
                  </a:schemeClr>
                </a:solidFill>
                <a:latin typeface="+mj-ea"/>
                <a:ea typeface="+mj-ea"/>
                <a:sym typeface="+mn-ea"/>
              </a:rPr>
              <a:t>加热器：用于加热溶液</a:t>
            </a:r>
            <a:endParaRPr lang="zh-CN" altLang="en-US" sz="1000" b="1" spc="100">
              <a:solidFill>
                <a:schemeClr val="accent1">
                  <a:alpha val="6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90" name="任意多边形 51"/>
          <p:cNvSpPr/>
          <p:nvPr>
            <p:custDataLst>
              <p:tags r:id="rId8"/>
            </p:custDataLst>
          </p:nvPr>
        </p:nvSpPr>
        <p:spPr>
          <a:xfrm>
            <a:off x="1206688" y="2657520"/>
            <a:ext cx="2021600" cy="669422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32" h="1004">
                <a:moveTo>
                  <a:pt x="392" y="0"/>
                </a:moveTo>
                <a:lnTo>
                  <a:pt x="2641" y="0"/>
                </a:lnTo>
                <a:cubicBezTo>
                  <a:pt x="2857" y="0"/>
                  <a:pt x="3032" y="175"/>
                  <a:pt x="3032" y="392"/>
                </a:cubicBezTo>
                <a:cubicBezTo>
                  <a:pt x="3032" y="608"/>
                  <a:pt x="2857" y="783"/>
                  <a:pt x="2641" y="783"/>
                </a:cubicBezTo>
                <a:lnTo>
                  <a:pt x="818" y="783"/>
                </a:lnTo>
                <a:lnTo>
                  <a:pt x="597" y="1004"/>
                </a:lnTo>
                <a:lnTo>
                  <a:pt x="597" y="783"/>
                </a:lnTo>
                <a:lnTo>
                  <a:pt x="392" y="783"/>
                </a:lnTo>
                <a:cubicBezTo>
                  <a:pt x="175" y="783"/>
                  <a:pt x="0" y="608"/>
                  <a:pt x="0" y="392"/>
                </a:cubicBezTo>
                <a:cubicBezTo>
                  <a:pt x="0" y="175"/>
                  <a:pt x="175" y="0"/>
                  <a:pt x="392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17970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50000"/>
                  </a:schemeClr>
                </a:solidFill>
                <a:latin typeface="+mj-ea"/>
                <a:ea typeface="+mj-ea"/>
                <a:sym typeface="+mn-ea"/>
              </a:rPr>
              <a:t>离心机：用于分离溶液中的固体和液体</a:t>
            </a:r>
            <a:endParaRPr lang="zh-CN" altLang="en-US" sz="1000" b="1" spc="100">
              <a:solidFill>
                <a:schemeClr val="accent1">
                  <a:alpha val="5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92" name="任意多边形 43"/>
          <p:cNvSpPr/>
          <p:nvPr>
            <p:custDataLst>
              <p:tags r:id="rId9"/>
            </p:custDataLst>
          </p:nvPr>
        </p:nvSpPr>
        <p:spPr>
          <a:xfrm>
            <a:off x="8950377" y="5296535"/>
            <a:ext cx="2021600" cy="669422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32" h="1004">
                <a:moveTo>
                  <a:pt x="392" y="0"/>
                </a:moveTo>
                <a:lnTo>
                  <a:pt x="2641" y="0"/>
                </a:lnTo>
                <a:cubicBezTo>
                  <a:pt x="2857" y="0"/>
                  <a:pt x="3032" y="175"/>
                  <a:pt x="3032" y="392"/>
                </a:cubicBezTo>
                <a:cubicBezTo>
                  <a:pt x="3032" y="608"/>
                  <a:pt x="2857" y="783"/>
                  <a:pt x="2641" y="783"/>
                </a:cubicBezTo>
                <a:lnTo>
                  <a:pt x="818" y="783"/>
                </a:lnTo>
                <a:lnTo>
                  <a:pt x="597" y="1004"/>
                </a:lnTo>
                <a:lnTo>
                  <a:pt x="597" y="783"/>
                </a:lnTo>
                <a:lnTo>
                  <a:pt x="392" y="783"/>
                </a:lnTo>
                <a:cubicBezTo>
                  <a:pt x="175" y="783"/>
                  <a:pt x="0" y="608"/>
                  <a:pt x="0" y="392"/>
                </a:cubicBezTo>
                <a:cubicBezTo>
                  <a:pt x="0" y="175"/>
                  <a:pt x="175" y="0"/>
                  <a:pt x="392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21590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50000"/>
                  </a:schemeClr>
                </a:solidFill>
                <a:latin typeface="+mj-ea"/>
                <a:ea typeface="+mj-ea"/>
                <a:sym typeface="+mn-ea"/>
              </a:rPr>
              <a:t>手套、口罩、防护眼镜等：用于保护实验人员安全</a:t>
            </a:r>
            <a:endParaRPr lang="zh-CN" altLang="en-US" sz="1000" b="1" spc="100">
              <a:solidFill>
                <a:schemeClr val="accent1">
                  <a:alpha val="5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94" name="任意多边形 21"/>
          <p:cNvSpPr/>
          <p:nvPr>
            <p:custDataLst>
              <p:tags r:id="rId10"/>
            </p:custDataLst>
          </p:nvPr>
        </p:nvSpPr>
        <p:spPr>
          <a:xfrm>
            <a:off x="9733147" y="3070908"/>
            <a:ext cx="1906918" cy="658087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860" h="985">
                <a:moveTo>
                  <a:pt x="398" y="0"/>
                </a:moveTo>
                <a:lnTo>
                  <a:pt x="2463" y="0"/>
                </a:lnTo>
                <a:cubicBezTo>
                  <a:pt x="2682" y="0"/>
                  <a:pt x="2860" y="178"/>
                  <a:pt x="2860" y="398"/>
                </a:cubicBezTo>
                <a:cubicBezTo>
                  <a:pt x="2860" y="617"/>
                  <a:pt x="2682" y="795"/>
                  <a:pt x="2463" y="795"/>
                </a:cubicBezTo>
                <a:lnTo>
                  <a:pt x="774" y="795"/>
                </a:lnTo>
                <a:lnTo>
                  <a:pt x="582" y="987"/>
                </a:lnTo>
                <a:lnTo>
                  <a:pt x="582" y="795"/>
                </a:lnTo>
                <a:lnTo>
                  <a:pt x="398" y="795"/>
                </a:lnTo>
                <a:cubicBezTo>
                  <a:pt x="178" y="795"/>
                  <a:pt x="0" y="617"/>
                  <a:pt x="0" y="398"/>
                </a:cubicBezTo>
                <a:cubicBezTo>
                  <a:pt x="0" y="178"/>
                  <a:pt x="178" y="0"/>
                  <a:pt x="398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17970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50000"/>
                  </a:schemeClr>
                </a:solidFill>
                <a:latin typeface="+mj-ea"/>
                <a:ea typeface="+mj-ea"/>
                <a:sym typeface="+mn-ea"/>
              </a:rPr>
              <a:t>显微镜：用于观察凝胶结构</a:t>
            </a:r>
            <a:endParaRPr lang="zh-CN" altLang="en-US" sz="1000" b="1" spc="100">
              <a:solidFill>
                <a:schemeClr val="accent1">
                  <a:alpha val="5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96" name="任意多边形 6"/>
          <p:cNvSpPr/>
          <p:nvPr>
            <p:custDataLst>
              <p:tags r:id="rId11"/>
            </p:custDataLst>
          </p:nvPr>
        </p:nvSpPr>
        <p:spPr>
          <a:xfrm>
            <a:off x="2823568" y="4785801"/>
            <a:ext cx="2021600" cy="669422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32" h="1004">
                <a:moveTo>
                  <a:pt x="392" y="0"/>
                </a:moveTo>
                <a:lnTo>
                  <a:pt x="2641" y="0"/>
                </a:lnTo>
                <a:cubicBezTo>
                  <a:pt x="2857" y="0"/>
                  <a:pt x="3032" y="175"/>
                  <a:pt x="3032" y="392"/>
                </a:cubicBezTo>
                <a:cubicBezTo>
                  <a:pt x="3032" y="608"/>
                  <a:pt x="2857" y="783"/>
                  <a:pt x="2641" y="783"/>
                </a:cubicBezTo>
                <a:lnTo>
                  <a:pt x="818" y="783"/>
                </a:lnTo>
                <a:lnTo>
                  <a:pt x="597" y="1004"/>
                </a:lnTo>
                <a:lnTo>
                  <a:pt x="597" y="783"/>
                </a:lnTo>
                <a:lnTo>
                  <a:pt x="392" y="783"/>
                </a:lnTo>
                <a:cubicBezTo>
                  <a:pt x="175" y="783"/>
                  <a:pt x="0" y="608"/>
                  <a:pt x="0" y="392"/>
                </a:cubicBezTo>
                <a:cubicBezTo>
                  <a:pt x="0" y="175"/>
                  <a:pt x="175" y="0"/>
                  <a:pt x="392" y="0"/>
                </a:cubicBezTo>
                <a:close/>
              </a:path>
            </a:pathLst>
          </a:custGeom>
          <a:solidFill>
            <a:srgbClr val="FFFFFF">
              <a:alpha val="4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5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21590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60000"/>
                  </a:schemeClr>
                </a:solidFill>
                <a:latin typeface="+mj-ea"/>
                <a:ea typeface="+mj-ea"/>
                <a:sym typeface="+mn-ea"/>
              </a:rPr>
              <a:t>电子天平：用于称量材料</a:t>
            </a:r>
            <a:endParaRPr lang="zh-CN" altLang="en-US" sz="1000" b="1" spc="100">
              <a:solidFill>
                <a:schemeClr val="accent1">
                  <a:alpha val="6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98" name="任意多边形 52"/>
          <p:cNvSpPr/>
          <p:nvPr>
            <p:custDataLst>
              <p:tags r:id="rId12"/>
            </p:custDataLst>
          </p:nvPr>
        </p:nvSpPr>
        <p:spPr>
          <a:xfrm>
            <a:off x="3708352" y="5296535"/>
            <a:ext cx="3147749" cy="793438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721" h="1190">
                <a:moveTo>
                  <a:pt x="445" y="0"/>
                </a:moveTo>
                <a:lnTo>
                  <a:pt x="4276" y="0"/>
                </a:lnTo>
                <a:cubicBezTo>
                  <a:pt x="4522" y="0"/>
                  <a:pt x="4721" y="199"/>
                  <a:pt x="4721" y="445"/>
                </a:cubicBezTo>
                <a:cubicBezTo>
                  <a:pt x="4721" y="691"/>
                  <a:pt x="4522" y="890"/>
                  <a:pt x="4276" y="890"/>
                </a:cubicBezTo>
                <a:lnTo>
                  <a:pt x="1213" y="890"/>
                </a:lnTo>
                <a:lnTo>
                  <a:pt x="913" y="1190"/>
                </a:lnTo>
                <a:lnTo>
                  <a:pt x="913" y="890"/>
                </a:lnTo>
                <a:lnTo>
                  <a:pt x="445" y="890"/>
                </a:lnTo>
                <a:cubicBezTo>
                  <a:pt x="199" y="890"/>
                  <a:pt x="0" y="691"/>
                  <a:pt x="0" y="445"/>
                </a:cubicBezTo>
                <a:cubicBezTo>
                  <a:pt x="0" y="199"/>
                  <a:pt x="199" y="0"/>
                  <a:pt x="445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07950" rIns="107950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80000"/>
                  </a:schemeClr>
                </a:solidFill>
                <a:latin typeface="+mj-ea"/>
                <a:ea typeface="+mj-ea"/>
                <a:sym typeface="+mn-ea"/>
              </a:rPr>
              <a:t>搅拌器：用于搅拌溶液</a:t>
            </a:r>
            <a:endParaRPr lang="zh-CN" altLang="en-US" sz="1000" b="1" spc="100">
              <a:solidFill>
                <a:schemeClr val="accent1">
                  <a:alpha val="80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300" name="任意多边形 9"/>
          <p:cNvSpPr/>
          <p:nvPr>
            <p:custDataLst>
              <p:tags r:id="rId13"/>
            </p:custDataLst>
          </p:nvPr>
        </p:nvSpPr>
        <p:spPr>
          <a:xfrm flipH="1">
            <a:off x="5623938" y="4604443"/>
            <a:ext cx="2731694" cy="643418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solidFill>
            <a:srgbClr val="FFFFFF">
              <a:alpha val="4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44145" rIns="107950" bIns="179705" numCol="1" spcCol="0" rtlCol="0" fromWordArt="0" anchor="t" anchorCtr="0" forceAA="0" compatLnSpc="1">
            <a:normAutofit fontScale="7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 spc="100">
                <a:solidFill>
                  <a:schemeClr val="accent1">
                    <a:alpha val="50000"/>
                  </a:schemeClr>
                </a:solidFill>
                <a:latin typeface="+mj-ea"/>
                <a:ea typeface="+mj-ea"/>
                <a:sym typeface="+mn-ea"/>
              </a:rPr>
              <a:t>烧杯、试管、量筒等：用于配制溶液和反应容器</a:t>
            </a:r>
            <a:endParaRPr lang="zh-CN" altLang="en-US" sz="1400" b="1" spc="100">
              <a:solidFill>
                <a:schemeClr val="accent1">
                  <a:alpha val="50000"/>
                </a:schemeClr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实验设备</a:t>
            </a:r>
            <a:endParaRPr lang="zh-CN" altLang="en-US"/>
          </a:p>
        </p:txBody>
      </p:sp>
      <p:sp>
        <p:nvSpPr>
          <p:cNvPr id="104934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溶胶凝胶设备：包括搅拌器、加热器、冷却器等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实验容器：包括烧杯、试管、量筒等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实验试剂：包括溶胶、催化剂、稳定剂等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实验仪器：包括温度计、压力表、流量计等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实验试剂</a:t>
            </a:r>
            <a:endParaRPr lang="zh-CN" altLang="en-US"/>
          </a:p>
        </p:txBody>
      </p:sp>
      <p:sp>
        <p:nvSpPr>
          <p:cNvPr id="1049402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4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6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8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0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催化剂：如氢氧化钠、氢氧化钾等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2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溶胶凝胶：主要成分为硅酸盐、氧化铝等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4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溶剂：如乙醇、丙酮等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6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辅助材料：如玻璃棒、烧杯等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溶胶凝胶实验步骤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溶胶制备</a:t>
            </a:r>
            <a:endParaRPr lang="zh-CN" altLang="en-US"/>
          </a:p>
        </p:txBody>
      </p:sp>
      <p:sp>
        <p:nvSpPr>
          <p:cNvPr id="1049500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材料准备：硅酸钠、水、盐酸、乙醇等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配制溶液：将硅酸钠和水混合，搅拌均匀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加热溶液：将溶液加热至沸腾，持续搅拌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加入盐酸：缓慢加入盐酸，保持溶液沸腾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冷却溶液：将溶液冷却至室温，静置沉淀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过滤溶液：将沉淀物过滤，得到溶胶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凝胶形成</a:t>
            </a:r>
            <a:endParaRPr lang="zh-CN" altLang="en-US"/>
          </a:p>
        </p:txBody>
      </p:sp>
      <p:sp>
        <p:nvSpPr>
          <p:cNvPr id="10495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溶胶凝胶实验步骤：准备溶胶、凝胶化、固化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溶胶制备：将原料混合，形成均匀的溶胶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凝胶化：将溶胶加热至一定温度，使其凝固成凝胶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固化：将凝胶冷却至室温，使其固化成型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https://d.book118.com/678030107142006036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91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4000000059604645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此处添加项标题"/>
  <p:tag name="KSO_WM_UNIT_TEXT_FILL_FORE_SCHEMECOLOR_INDEX" val="5"/>
  <p:tag name="KSO_WM_UNIT_TYPE" val="l_h_a"/>
  <p:tag name="KSO_WM_UNIT_VALUE" val="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4000000059604645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此处添加项标题"/>
  <p:tag name="KSO_WM_UNIT_TEXT_FILL_FORE_SCHEMECOLOR_INDEX" val="5"/>
  <p:tag name="KSO_WM_UNIT_TYPE" val="l_h_a"/>
  <p:tag name="KSO_WM_UNIT_VALUE" val="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600000023841857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此处添加项标题"/>
  <p:tag name="KSO_WM_UNIT_TEXT_FILL_FORE_SCHEMECOLOR_INDEX" val="5"/>
  <p:tag name="KSO_WM_UNIT_TYPE" val="l_h_a"/>
  <p:tag name="KSO_WM_UNIT_VALUE" val="1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7200000286102295,&quot;transparency&quot;:0},{&quot;brightness&quot;:0.10000000149011612,&quot;colorType&quot;:1,&quot;foreColorIndex&quot;:5,&quot;pos&quot;:0,&quot;transparency&quot;:0}],&quot;type&quot;:3},&quot;glow&quot;:{&quot;colorType&quot;:0},&quot;line&quot;:{&quot;gradient&quot;:[{&quot;brightness&quot;:0,&quot;colorType&quot;:2,&quot;pos&quot;:0,&quot;rgb&quot;:&quot;#ffffff&quot;,&quot;transparency&quot;:0},{&quot;brightness&quot;:0,&quot;colorType&quot;:2,&quot;pos&quot;:1,&quot;rgb&quot;:&quot;#ffffff&quot;,&quot;transparency&quot;:0},{&quot;brightness&quot;:0.699999988079071,&quot;colorType&quot;:1,&quot;foreColorIndex&quot;:5,&quot;pos&quot;:0.5,&quot;transparency&quot;:0}],&quot;type&quot;:2},&quot;shadow&quot;:{&quot;brightness&quot;:-0.25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32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内容"/>
  <p:tag name="KSO_WM_UNIT_TYPE" val="l_h_a"/>
  <p:tag name="KSO_WM_UNIT_VALUE" val="3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30000001192092896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内容"/>
  <p:tag name="KSO_WM_UNIT_TEXT_FILL_FORE_SCHEMECOLOR_INDEX" val="5"/>
  <p:tag name="KSO_WM_UNIT_TYPE" val="l_h_a"/>
  <p:tag name="KSO_WM_UNIT_VALUE" val="32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30000001192092896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5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5"/>
  <p:tag name="KSO_WM_UNIT_TYPE" val="l_h_a"/>
  <p:tag name="KSO_WM_UNIT_VALUE" val="24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8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12_1"/>
  <p:tag name="KSO_WM_UNIT_INDEX" val="1_1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9_1"/>
  <p:tag name="KSO_WM_UNIT_INDEX" val="1_9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8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600000023841857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5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10_1"/>
  <p:tag name="KSO_WM_UNIT_INDEX" val="1_10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4000000059604645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项标题内容"/>
  <p:tag name="KSO_WM_UNIT_TEXT_FILL_FORE_SCHEMECOLOR_INDEX" val="5"/>
  <p:tag name="KSO_WM_UNIT_TYPE" val="l_h_a"/>
  <p:tag name="KSO_WM_UNIT_VALUE" val="12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600000023841857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8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11_1"/>
  <p:tag name="KSO_WM_UNIT_INDEX" val="1_11_1"/>
  <p:tag name="KSO_WM_UNIT_ISCONTENTSTITLE" val="0"/>
  <p:tag name="KSO_WM_UNIT_ISNUMDGMTITLE" val="0"/>
  <p:tag name="KSO_WM_UNIT_LAYERLEVEL" val="1_1_1"/>
  <p:tag name="KSO_WM_UNIT_NOCLEAR" val="0"/>
  <p:tag name="KSO_WM_UNIT_PRESET_TEXT" val="此处添加项标题"/>
  <p:tag name="KSO_WM_UNIT_TEXT_FILL_FORE_SCHEMECOLOR_INDEX" val="5"/>
  <p:tag name="KSO_WM_UNIT_TYPE" val="l_h_a"/>
  <p:tag name="KSO_WM_UNIT_VALUE" val="1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2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+中文正文</vt:lpstr>
      <vt:lpstr>Office Theme</vt:lpstr>
      <vt:lpstr>ZT溶胶凝胶实验PPT课件</vt:lpstr>
      <vt:lpstr>目录</vt:lpstr>
      <vt:lpstr>添加章节标题</vt:lpstr>
      <vt:lpstr>溶胶凝胶实验简介</vt:lpstr>
      <vt:lpstr>溶胶凝胶实验的概念</vt:lpstr>
      <vt:lpstr>溶胶凝胶实验的原理</vt:lpstr>
      <vt:lpstr>溶胶凝胶实验的应用</vt:lpstr>
      <vt:lpstr>实验材料与设备</vt:lpstr>
      <vt:lpstr>实验材料</vt:lpstr>
      <vt:lpstr>实验设备</vt:lpstr>
      <vt:lpstr>实验试剂</vt:lpstr>
      <vt:lpstr>溶胶凝胶实验步骤</vt:lpstr>
      <vt:lpstr>溶胶制备</vt:lpstr>
      <vt:lpstr>凝胶形成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2024-09-16T12:45:19.485</cp:lastPrinted>
  <dcterms:created xsi:type="dcterms:W3CDTF">2024-09-16T04:45:19Z</dcterms:created>
  <dcterms:modified xsi:type="dcterms:W3CDTF">2024-09-16T04:45:21Z</dcterms:modified>
</cp:coreProperties>
</file>