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9144000" cy="51435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912400-6A91-4962-88CA-B97CA5084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FD1CE7-A439-4503-84A2-F1A3A6599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BC8BF6-BA9C-4A58-8B33-428591A49A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6E6EA6-6F19-40CB-ACC3-6E3DE7752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D11FD6-930A-4113-9F4D-807E1C8D4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93116D-9729-4761-A62E-20E4E9731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437804-27B4-445E-9C6D-7FDC07D47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86C997-AB13-48D3-AC72-0CB5195A1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4811F1-5641-48DE-844D-F2008FF5E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A8203A-A262-4C65-85D2-95C39CC91A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E164D1-6525-46EC-8D3E-749D87A15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Cover_slides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Image 0" descr="https://assets.mindshow.fun/themes/white_work_chart_business_summary_vplus_standard_en_20240112/Cover-bg.jpg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Catalog_slides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Image 0" descr="https://assets.mindshow.fun/themes/white_work_chart_business_summary_vplus_standard_en_20240112/Catalog-bg.jpg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Session_slides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Image 0" descr="https://assets.mindshow.fun/themes/white_work_chart_business_summary_vplus_standard_en_20240112/Session-bg.jpg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Content_slides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End_slides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Image 0" descr="https://assets.mindshow.fun/themes/white_work_chart_business_summary_vplus_standard_en_20240112/End-bg.jpg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5.png" /><Relationship Id="rId4" Type="http://schemas.openxmlformats.org/officeDocument/2006/relationships/image" Target="../media/image6.sv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7.png" /><Relationship Id="rId4" Type="http://schemas.openxmlformats.org/officeDocument/2006/relationships/image" Target="../media/image8.svg" /><Relationship Id="rId5" Type="http://schemas.openxmlformats.org/officeDocument/2006/relationships/image" Target="../media/image9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0.png" /><Relationship Id="rId4" Type="http://schemas.openxmlformats.org/officeDocument/2006/relationships/image" Target="../media/image11.svg" /><Relationship Id="rId5" Type="http://schemas.openxmlformats.org/officeDocument/2006/relationships/image" Target="../media/image1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13.png" /><Relationship Id="rId4" Type="http://schemas.openxmlformats.org/officeDocument/2006/relationships/image" Target="../media/image14.sv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15.png" /><Relationship Id="rId4" Type="http://schemas.openxmlformats.org/officeDocument/2006/relationships/image" Target="../media/image16.svg" /><Relationship Id="rId5" Type="http://schemas.openxmlformats.org/officeDocument/2006/relationships/image" Target="../media/image1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1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052100037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 0"/>
          <p:cNvSpPr/>
          <p:nvPr/>
        </p:nvSpPr>
        <p:spPr>
          <a:xfrm>
            <a:off x="4729163" y="857250"/>
            <a:ext cx="4106228" cy="2028825"/>
          </a:xfrm>
          <a:prstGeom prst="rect">
            <a:avLst/>
          </a:prstGeom>
          <a:noFill/>
        </p:spPr>
        <p:txBody>
          <a:bodyPr wrap="square" rtlCol="0" anchor="b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en-US" sz="3500" b="1">
                <a:solidFill>
                  <a:srgbClr val="46388F"/>
                </a:solidFill>
                <a:latin typeface="Noto Serif SC" pitchFamily="34" charset="0"/>
                <a:ea typeface="Noto Serif SC" pitchFamily="34" charset="-122"/>
                <a:cs typeface="Noto Serif SC" pitchFamily="34" charset="-120"/>
              </a:rPr>
              <a:t>大一毛概学习方法与技巧解析</a:t>
            </a:r>
            <a:endParaRPr lang="en-US" sz="3500"/>
          </a:p>
        </p:txBody>
      </p:sp>
      <p:sp>
        <p:nvSpPr>
          <p:cNvPr id="3" name="Text 1"/>
          <p:cNvSpPr/>
          <p:nvPr/>
        </p:nvSpPr>
        <p:spPr>
          <a:xfrm>
            <a:off x="4233863" y="3124200"/>
            <a:ext cx="4601528" cy="428625"/>
          </a:xfrm>
          <a:prstGeom prst="rect">
            <a:avLst/>
          </a:prstGeom>
          <a:noFill/>
        </p:spPr>
        <p:txBody>
          <a:bodyPr wrap="square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en-US" sz="2100">
                <a:solidFill>
                  <a:srgbClr val="646464"/>
                </a:solidFill>
                <a:latin typeface="Noto Serif SC" pitchFamily="34" charset="0"/>
                <a:ea typeface="Noto Serif SC" pitchFamily="34" charset="-122"/>
                <a:cs typeface="Noto Serif SC" pitchFamily="34" charset="-120"/>
              </a:rPr>
              <a:t>SUBTITLE HERE</a:t>
            </a:r>
            <a:endParaRPr lang="en-US" sz="2100"/>
          </a:p>
        </p:txBody>
      </p:sp>
      <p:sp>
        <p:nvSpPr>
          <p:cNvPr id="4" name="Text 2"/>
          <p:cNvSpPr/>
          <p:nvPr/>
        </p:nvSpPr>
        <p:spPr>
          <a:xfrm>
            <a:off x="6800850" y="4162425"/>
            <a:ext cx="1943100" cy="276225"/>
          </a:xfrm>
          <a:prstGeom prst="rect">
            <a:avLst/>
          </a:prstGeom>
          <a:noFill/>
        </p:spPr>
        <p:txBody>
          <a:bodyPr wrap="square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en-US" sz="1400">
                <a:solidFill>
                  <a:srgbClr val="000000"/>
                </a:solidFill>
                <a:latin typeface="Noto Serif SC" pitchFamily="34" charset="0"/>
                <a:ea typeface="Noto Serif SC" pitchFamily="34" charset="-122"/>
                <a:cs typeface="Noto Serif SC" pitchFamily="34" charset="-120"/>
              </a:rPr>
              <a:t>MindShow.fun</a:t>
            </a:r>
            <a:endParaRPr lang="en-US" sz="1400"/>
          </a:p>
        </p:txBody>
      </p:sp>
      <p:sp>
        <p:nvSpPr>
          <p:cNvPr id="5" name="Text 3"/>
          <p:cNvSpPr/>
          <p:nvPr/>
        </p:nvSpPr>
        <p:spPr>
          <a:xfrm>
            <a:off x="4729163" y="4162425"/>
            <a:ext cx="1943100" cy="276225"/>
          </a:xfrm>
          <a:prstGeom prst="rect">
            <a:avLst/>
          </a:prstGeom>
          <a:noFill/>
        </p:spPr>
        <p:txBody>
          <a:bodyPr wrap="square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buNone/>
            </a:pPr>
            <a:r>
              <a:rPr lang="en-US" sz="1400">
                <a:solidFill>
                  <a:srgbClr val="000000"/>
                </a:solidFill>
                <a:latin typeface="Noto Serif SC" pitchFamily="34" charset="0"/>
                <a:ea typeface="Noto Serif SC" pitchFamily="34" charset="-122"/>
                <a:cs typeface="Noto Serif SC" pitchFamily="34" charset="-120"/>
              </a:rPr>
              <a:t>2024-02-23</a:t>
            </a:r>
            <a:endParaRPr lang="en-US" sz="14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 0"/>
          <p:cNvSpPr/>
          <p:nvPr/>
        </p:nvSpPr>
        <p:spPr>
          <a:xfrm>
            <a:off x="2662238" y="919163"/>
            <a:ext cx="5162550" cy="828675"/>
          </a:xfrm>
          <a:prstGeom prst="rect">
            <a:avLst/>
          </a:prstGeom>
          <a:noFill/>
        </p:spPr>
        <p:txBody>
          <a:bodyPr wrap="square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buNone/>
            </a:pPr>
            <a:r>
              <a:rPr lang="en-US" sz="3840" b="1">
                <a:solidFill>
                  <a:srgbClr val="46388F"/>
                </a:solidFill>
                <a:latin typeface="Noto Serif SC" pitchFamily="34" charset="0"/>
                <a:ea typeface="Noto Serif SC" pitchFamily="34" charset="-122"/>
                <a:cs typeface="Noto Serif SC" pitchFamily="34" charset="-120"/>
              </a:rPr>
              <a:t> CONTENTS </a:t>
            </a:r>
            <a:endParaRPr lang="en-US" sz="3840"/>
          </a:p>
        </p:txBody>
      </p:sp>
      <p:sp>
        <p:nvSpPr>
          <p:cNvPr id="3" name="Text 1"/>
          <p:cNvSpPr/>
          <p:nvPr/>
        </p:nvSpPr>
        <p:spPr>
          <a:xfrm>
            <a:off x="2662238" y="1838325"/>
            <a:ext cx="5386388" cy="3219450"/>
          </a:xfrm>
          <a:prstGeom prst="rect">
            <a:avLst/>
          </a:prstGeom>
          <a:noFill/>
        </p:spPr>
        <p:txBody>
          <a:bodyPr wrap="square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lnSpc>
                <a:spcPct val="150000"/>
              </a:lnSpc>
              <a:buSzTx/>
              <a:buChar char="•"/>
            </a:pPr>
            <a:r>
              <a:rPr lang="en-US" sz="1750">
                <a:solidFill>
                  <a:srgbClr val="000000"/>
                </a:solidFill>
                <a:latin typeface="Noto Serif SC" pitchFamily="34" charset="0"/>
                <a:ea typeface="Noto Serif SC" pitchFamily="34" charset="-122"/>
                <a:cs typeface="Noto Serif SC" pitchFamily="34" charset="-120"/>
              </a:rPr>
              <a:t>前期准备</a:t>
            </a:r>
            <a:endParaRPr lang="en-US" sz="1750"/>
          </a:p>
          <a:p>
            <a:pPr marL="342900" indent="-342900" algn="l">
              <a:lnSpc>
                <a:spcPct val="150000"/>
              </a:lnSpc>
              <a:buSzTx/>
              <a:buChar char="•"/>
            </a:pPr>
            <a:r>
              <a:rPr lang="en-US" sz="1750">
                <a:solidFill>
                  <a:srgbClr val="000000"/>
                </a:solidFill>
                <a:latin typeface="Noto Serif SC" pitchFamily="34" charset="0"/>
                <a:ea typeface="Noto Serif SC" pitchFamily="34" charset="-122"/>
                <a:cs typeface="Noto Serif SC" pitchFamily="34" charset="-120"/>
              </a:rPr>
              <a:t>学习方法</a:t>
            </a:r>
            <a:endParaRPr lang="en-US" sz="1750"/>
          </a:p>
          <a:p>
            <a:pPr marL="342900" indent="-342900" algn="l">
              <a:lnSpc>
                <a:spcPct val="150000"/>
              </a:lnSpc>
              <a:buSzTx/>
              <a:buChar char="•"/>
            </a:pPr>
            <a:r>
              <a:rPr lang="en-US" sz="1750">
                <a:solidFill>
                  <a:srgbClr val="000000"/>
                </a:solidFill>
                <a:latin typeface="Noto Serif SC" pitchFamily="34" charset="0"/>
                <a:ea typeface="Noto Serif SC" pitchFamily="34" charset="-122"/>
                <a:cs typeface="Noto Serif SC" pitchFamily="34" charset="-120"/>
              </a:rPr>
              <a:t>备考技巧</a:t>
            </a:r>
            <a:endParaRPr lang="en-US" sz="1750"/>
          </a:p>
          <a:p>
            <a:pPr marL="342900" indent="-342900" algn="l">
              <a:lnSpc>
                <a:spcPct val="150000"/>
              </a:lnSpc>
              <a:buSzTx/>
              <a:buChar char="•"/>
            </a:pPr>
            <a:r>
              <a:rPr lang="en-US" sz="1750">
                <a:solidFill>
                  <a:srgbClr val="000000"/>
                </a:solidFill>
                <a:latin typeface="Noto Serif SC" pitchFamily="34" charset="0"/>
                <a:ea typeface="Noto Serif SC" pitchFamily="34" charset="-122"/>
                <a:cs typeface="Noto Serif SC" pitchFamily="34" charset="-120"/>
              </a:rPr>
              <a:t>辅助工具</a:t>
            </a:r>
            <a:endParaRPr lang="en-US" sz="175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 0"/>
          <p:cNvSpPr/>
          <p:nvPr/>
        </p:nvSpPr>
        <p:spPr>
          <a:xfrm>
            <a:off x="1190625" y="2005013"/>
            <a:ext cx="1452563" cy="1243013"/>
          </a:xfrm>
          <a:prstGeom prst="rect">
            <a:avLst/>
          </a:prstGeom>
          <a:noFill/>
        </p:spPr>
        <p:txBody>
          <a:bodyPr wrap="square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5760" b="1">
                <a:solidFill>
                  <a:srgbClr val="FFFFFF"/>
                </a:solidFill>
                <a:latin typeface="Noto Serif SC" pitchFamily="34" charset="0"/>
                <a:ea typeface="Noto Serif SC" pitchFamily="34" charset="-122"/>
                <a:cs typeface="Noto Serif SC" pitchFamily="34" charset="-120"/>
              </a:rPr>
              <a:t>01</a:t>
            </a:r>
            <a:endParaRPr lang="en-US" sz="5760"/>
          </a:p>
        </p:txBody>
      </p:sp>
      <p:sp>
        <p:nvSpPr>
          <p:cNvPr id="3" name="Text 1"/>
          <p:cNvSpPr/>
          <p:nvPr/>
        </p:nvSpPr>
        <p:spPr>
          <a:xfrm>
            <a:off x="3576638" y="2243138"/>
            <a:ext cx="5101590" cy="890587"/>
          </a:xfrm>
          <a:prstGeom prst="rect">
            <a:avLst/>
          </a:prstGeom>
          <a:noFill/>
        </p:spPr>
        <p:txBody>
          <a:bodyPr wrap="square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en-US" sz="3500" b="1">
                <a:solidFill>
                  <a:srgbClr val="FFFFFF"/>
                </a:solidFill>
                <a:latin typeface="Noto Serif SC" pitchFamily="34" charset="0"/>
                <a:ea typeface="Noto Serif SC" pitchFamily="34" charset="-122"/>
                <a:cs typeface="Noto Serif SC" pitchFamily="34" charset="-120"/>
              </a:rPr>
              <a:t>前期准备</a:t>
            </a:r>
            <a:endParaRPr lang="en-US" sz="35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3376613" y="1328738"/>
            <a:ext cx="2386013" cy="2481263"/>
          </a:xfrm>
          <a:prstGeom prst="rect">
            <a:avLst/>
          </a:prstGeom>
          <a:noFill/>
        </p:spPr>
        <p:txBody>
          <a:bodyPr wrap="square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50000"/>
              </a:lnSpc>
              <a:buNone/>
            </a:pPr>
            <a:r>
              <a:rPr lang="en-US" sz="1400" b="1">
                <a:solidFill>
                  <a:srgbClr val="000000"/>
                </a:solidFill>
                <a:latin typeface="Noto Serif SC" pitchFamily="34" charset="0"/>
                <a:ea typeface="Noto Serif SC" pitchFamily="34" charset="-122"/>
                <a:cs typeface="Noto Serif SC" pitchFamily="34" charset="-120"/>
              </a:rPr>
              <a:t>选课分析</a:t>
            </a:r>
            <a:r>
              <a:rPr lang="en-US" sz="1400">
                <a:solidFill>
                  <a:srgbClr val="000000"/>
                </a:solidFill>
                <a:latin typeface="Noto Serif SC" pitchFamily="34" charset="0"/>
                <a:ea typeface="Noto Serif SC" pitchFamily="34" charset="-122"/>
                <a:cs typeface="Noto Serif SC" pitchFamily="34" charset="-120"/>
              </a:rPr>
              <a:t>：</a:t>
            </a:r>
            <a:br/>
            <a:r>
              <a:rPr lang="en-US" sz="1400">
                <a:solidFill>
                  <a:srgbClr val="000000"/>
                </a:solidFill>
                <a:latin typeface="Noto Serif SC" pitchFamily="34" charset="0"/>
                <a:ea typeface="Noto Serif SC" pitchFamily="34" charset="-122"/>
                <a:cs typeface="Noto Serif SC" pitchFamily="34" charset="-120"/>
              </a:rPr>
              <a:t>如何选择适合自己的毛概课程。
</a:t>
            </a:r>
            <a:endParaRPr lang="en-US" sz="1400"/>
          </a:p>
          <a:p>
            <a:pPr marL="0" indent="0" algn="l">
              <a:lnSpc>
                <a:spcPct val="150000"/>
              </a:lnSpc>
              <a:buNone/>
            </a:pPr>
            <a:r>
              <a:rPr lang="en-US" sz="1400" b="1">
                <a:solidFill>
                  <a:srgbClr val="000000"/>
                </a:solidFill>
                <a:latin typeface="Noto Serif SC" pitchFamily="34" charset="0"/>
                <a:ea typeface="Noto Serif SC" pitchFamily="34" charset="-122"/>
                <a:cs typeface="Noto Serif SC" pitchFamily="34" charset="-120"/>
              </a:rPr>
              <a:t>课程介绍</a:t>
            </a:r>
            <a:r>
              <a:rPr lang="en-US" sz="1400">
                <a:solidFill>
                  <a:srgbClr val="000000"/>
                </a:solidFill>
                <a:latin typeface="Noto Serif SC" pitchFamily="34" charset="0"/>
                <a:ea typeface="Noto Serif SC" pitchFamily="34" charset="-122"/>
                <a:cs typeface="Noto Serif SC" pitchFamily="34" charset="-120"/>
              </a:rPr>
              <a:t>：</a:t>
            </a:r>
            <a:br/>
            <a:r>
              <a:rPr lang="en-US" sz="1400">
                <a:solidFill>
                  <a:srgbClr val="000000"/>
                </a:solidFill>
                <a:latin typeface="Noto Serif SC" pitchFamily="34" charset="0"/>
                <a:ea typeface="Noto Serif SC" pitchFamily="34" charset="-122"/>
                <a:cs typeface="Noto Serif SC" pitchFamily="34" charset="-120"/>
              </a:rPr>
              <a:t>了解毛概课程的内容和要求。</a:t>
            </a:r>
            <a:endParaRPr lang="en-US" sz="14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561975" y="238125"/>
            <a:ext cx="3200400" cy="552450"/>
          </a:xfrm>
          <a:prstGeom prst="rect">
            <a:avLst/>
          </a:prstGeom>
          <a:noFill/>
        </p:spPr>
        <p:txBody>
          <a:bodyPr wrap="square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240" b="1">
                <a:solidFill>
                  <a:srgbClr val="383838"/>
                </a:solidFill>
                <a:latin typeface="Noto Serif SC" pitchFamily="34" charset="0"/>
                <a:ea typeface="Noto Serif SC" pitchFamily="34" charset="-122"/>
                <a:cs typeface="Noto Serif SC" pitchFamily="34" charset="-120"/>
              </a:rPr>
              <a:t>选课分析</a:t>
            </a:r>
            <a:endParaRPr lang="en-US" sz="2240"/>
          </a:p>
        </p:txBody>
      </p:sp>
      <p:sp>
        <p:nvSpPr>
          <p:cNvPr id="4" name="Text 1"/>
          <p:cNvSpPr/>
          <p:nvPr/>
        </p:nvSpPr>
        <p:spPr>
          <a:xfrm>
            <a:off x="4929188" y="2638425"/>
            <a:ext cx="3429000" cy="1657350"/>
          </a:xfrm>
          <a:prstGeom prst="rect">
            <a:avLst/>
          </a:prstGeom>
          <a:noFill/>
        </p:spPr>
        <p:txBody>
          <a:bodyPr wrap="square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50000"/>
              </a:lnSpc>
              <a:buNone/>
            </a:pPr>
            <a:r>
              <a:rPr lang="en-US" sz="910" b="1">
                <a:solidFill>
                  <a:srgbClr val="000000"/>
                </a:solidFill>
                <a:latin typeface="Noto Serif SC" pitchFamily="34" charset="0"/>
                <a:ea typeface="Noto Serif SC" pitchFamily="34" charset="-122"/>
                <a:cs typeface="Noto Serif SC" pitchFamily="34" charset="-120"/>
              </a:rPr>
              <a:t>了解课程</a:t>
            </a:r>
            <a:r>
              <a:rPr lang="en-US" sz="910">
                <a:solidFill>
                  <a:srgbClr val="000000"/>
                </a:solidFill>
                <a:latin typeface="Noto Serif SC" pitchFamily="34" charset="0"/>
                <a:ea typeface="Noto Serif SC" pitchFamily="34" charset="-122"/>
                <a:cs typeface="Noto Serif SC" pitchFamily="34" charset="-120"/>
              </a:rPr>
              <a:t>:</a:t>
            </a:r>
            <a:br/>
            <a:r>
              <a:rPr lang="en-US" sz="910">
                <a:solidFill>
                  <a:srgbClr val="000000"/>
                </a:solidFill>
                <a:latin typeface="Noto Serif SC" pitchFamily="34" charset="0"/>
                <a:ea typeface="Noto Serif SC" pitchFamily="34" charset="-122"/>
                <a:cs typeface="Noto Serif SC" pitchFamily="34" charset="-120"/>
              </a:rPr>
              <a:t> 查看课程大纲和教师评价，选择适合自己的授课方式。
</a:t>
            </a:r>
            <a:endParaRPr lang="en-US" sz="910"/>
          </a:p>
          <a:p>
            <a:pPr marL="0" indent="0" algn="l">
              <a:lnSpc>
                <a:spcPct val="150000"/>
              </a:lnSpc>
              <a:buNone/>
            </a:pPr>
            <a:r>
              <a:rPr lang="en-US" sz="910" b="1">
                <a:solidFill>
                  <a:srgbClr val="000000"/>
                </a:solidFill>
                <a:latin typeface="Noto Serif SC" pitchFamily="34" charset="0"/>
                <a:ea typeface="Noto Serif SC" pitchFamily="34" charset="-122"/>
                <a:cs typeface="Noto Serif SC" pitchFamily="34" charset="-120"/>
              </a:rPr>
              <a:t>学习资料</a:t>
            </a:r>
            <a:r>
              <a:rPr lang="en-US" sz="910">
                <a:solidFill>
                  <a:srgbClr val="000000"/>
                </a:solidFill>
                <a:latin typeface="Noto Serif SC" pitchFamily="34" charset="0"/>
                <a:ea typeface="Noto Serif SC" pitchFamily="34" charset="-122"/>
                <a:cs typeface="Noto Serif SC" pitchFamily="34" charset="-120"/>
              </a:rPr>
              <a:t>:</a:t>
            </a:r>
            <a:br/>
            <a:r>
              <a:rPr lang="en-US" sz="910">
                <a:solidFill>
                  <a:srgbClr val="000000"/>
                </a:solidFill>
                <a:latin typeface="Noto Serif SC" pitchFamily="34" charset="0"/>
                <a:ea typeface="Noto Serif SC" pitchFamily="34" charset="-122"/>
                <a:cs typeface="Noto Serif SC" pitchFamily="34" charset="-120"/>
              </a:rPr>
              <a:t> 获取适合的教材和参考资料，为学习做准备。
</a:t>
            </a:r>
            <a:endParaRPr lang="en-US" sz="910"/>
          </a:p>
          <a:p>
            <a:pPr marL="0" indent="0" algn="l">
              <a:lnSpc>
                <a:spcPct val="150000"/>
              </a:lnSpc>
              <a:buNone/>
            </a:pPr>
            <a:r>
              <a:rPr lang="en-US" sz="910" b="1">
                <a:solidFill>
                  <a:srgbClr val="000000"/>
                </a:solidFill>
                <a:latin typeface="Noto Serif SC" pitchFamily="34" charset="0"/>
                <a:ea typeface="Noto Serif SC" pitchFamily="34" charset="-122"/>
                <a:cs typeface="Noto Serif SC" pitchFamily="34" charset="-120"/>
              </a:rPr>
              <a:t>时间规划</a:t>
            </a:r>
            <a:r>
              <a:rPr lang="en-US" sz="910">
                <a:solidFill>
                  <a:srgbClr val="000000"/>
                </a:solidFill>
                <a:latin typeface="Noto Serif SC" pitchFamily="34" charset="0"/>
                <a:ea typeface="Noto Serif SC" pitchFamily="34" charset="-122"/>
                <a:cs typeface="Noto Serif SC" pitchFamily="34" charset="-120"/>
              </a:rPr>
              <a:t>:</a:t>
            </a:r>
            <a:br/>
            <a:r>
              <a:rPr lang="en-US" sz="910">
                <a:solidFill>
                  <a:srgbClr val="000000"/>
                </a:solidFill>
                <a:latin typeface="Noto Serif SC" pitchFamily="34" charset="0"/>
                <a:ea typeface="Noto Serif SC" pitchFamily="34" charset="-122"/>
                <a:cs typeface="Noto Serif SC" pitchFamily="34" charset="-120"/>
              </a:rPr>
              <a:t> 合理安排学习时间，确保有足够时间复习和总结课程内容。</a:t>
            </a:r>
            <a:endParaRPr lang="en-US" sz="910"/>
          </a:p>
        </p:txBody>
      </p:sp>
      <p:pic>
        <p:nvPicPr>
          <p:cNvPr id="5" name="Image 1" descr="https://assets.mindshow.fun/file/7276108/3b5d5d163ab84a5bbdef36a944d5790d?x-oss-process=style/img"/>
          <p:cNvPicPr>
            <a:picLocks noChangeAspect="1"/>
          </p:cNvPicPr>
          <p:nvPr/>
        </p:nvPicPr>
        <p:blipFill>
          <a:blip r:embed="rId5"/>
          <a:srcRect l="36200" r="36200"/>
          <a:stretch>
            <a:fillRect/>
          </a:stretch>
        </p:blipFill>
        <p:spPr>
          <a:xfrm>
            <a:off x="561975" y="1166813"/>
            <a:ext cx="1295400" cy="312896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585788" y="285750"/>
            <a:ext cx="4410075" cy="514350"/>
          </a:xfrm>
          <a:prstGeom prst="rect">
            <a:avLst/>
          </a:prstGeom>
          <a:noFill/>
        </p:spPr>
        <p:txBody>
          <a:bodyPr wrap="square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030" b="1">
                <a:solidFill>
                  <a:srgbClr val="383838"/>
                </a:solidFill>
                <a:latin typeface="Noto Serif SC" pitchFamily="34" charset="0"/>
                <a:ea typeface="Noto Serif SC" pitchFamily="34" charset="-122"/>
                <a:cs typeface="Noto Serif SC" pitchFamily="34" charset="-120"/>
              </a:rPr>
              <a:t>课程介绍</a:t>
            </a:r>
            <a:endParaRPr lang="en-US" sz="2030"/>
          </a:p>
        </p:txBody>
      </p:sp>
      <p:sp>
        <p:nvSpPr>
          <p:cNvPr id="4" name="Text 1"/>
          <p:cNvSpPr/>
          <p:nvPr/>
        </p:nvSpPr>
        <p:spPr>
          <a:xfrm>
            <a:off x="585788" y="1228725"/>
            <a:ext cx="4410075" cy="3476625"/>
          </a:xfrm>
          <a:prstGeom prst="rect">
            <a:avLst/>
          </a:prstGeom>
          <a:noFill/>
        </p:spPr>
        <p:txBody>
          <a:bodyPr wrap="square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50000"/>
              </a:lnSpc>
              <a:buNone/>
            </a:pPr>
            <a:r>
              <a:rPr lang="en-US" sz="1400" b="1">
                <a:solidFill>
                  <a:srgbClr val="383838"/>
                </a:solidFill>
                <a:latin typeface="Noto Serif SC" pitchFamily="34" charset="0"/>
                <a:ea typeface="Noto Serif SC" pitchFamily="34" charset="-122"/>
                <a:cs typeface="Noto Serif SC" pitchFamily="34" charset="-120"/>
              </a:rPr>
              <a:t>知识概要</a:t>
            </a:r>
            <a:r>
              <a:rPr lang="en-US" sz="1400">
                <a:solidFill>
                  <a:srgbClr val="383838"/>
                </a:solidFill>
                <a:latin typeface="Noto Serif SC" pitchFamily="34" charset="0"/>
                <a:ea typeface="Noto Serif SC" pitchFamily="34" charset="-122"/>
                <a:cs typeface="Noto Serif SC" pitchFamily="34" charset="-120"/>
              </a:rPr>
              <a:t>:</a:t>
            </a:r>
            <a:br/>
            <a:r>
              <a:rPr lang="en-US" sz="1400">
                <a:solidFill>
                  <a:srgbClr val="383838"/>
                </a:solidFill>
                <a:latin typeface="Noto Serif SC" pitchFamily="34" charset="0"/>
                <a:ea typeface="Noto Serif SC" pitchFamily="34" charset="-122"/>
                <a:cs typeface="Noto Serif SC" pitchFamily="34" charset="-120"/>
              </a:rPr>
              <a:t> 简要介绍毛泽东思想和中国特色社会主义理论体系。
</a:t>
            </a:r>
            <a:endParaRPr lang="en-US" sz="1400"/>
          </a:p>
          <a:p>
            <a:pPr marL="0" indent="0" algn="l">
              <a:lnSpc>
                <a:spcPct val="150000"/>
              </a:lnSpc>
              <a:buNone/>
            </a:pPr>
            <a:r>
              <a:rPr lang="en-US" sz="1400" b="1">
                <a:solidFill>
                  <a:srgbClr val="383838"/>
                </a:solidFill>
                <a:latin typeface="Noto Serif SC" pitchFamily="34" charset="0"/>
                <a:ea typeface="Noto Serif SC" pitchFamily="34" charset="-122"/>
                <a:cs typeface="Noto Serif SC" pitchFamily="34" charset="-120"/>
              </a:rPr>
              <a:t>学习方法</a:t>
            </a:r>
            <a:r>
              <a:rPr lang="en-US" sz="1400">
                <a:solidFill>
                  <a:srgbClr val="383838"/>
                </a:solidFill>
                <a:latin typeface="Noto Serif SC" pitchFamily="34" charset="0"/>
                <a:ea typeface="Noto Serif SC" pitchFamily="34" charset="-122"/>
                <a:cs typeface="Noto Serif SC" pitchFamily="34" charset="-120"/>
              </a:rPr>
              <a:t>:</a:t>
            </a:r>
            <a:br/>
            <a:r>
              <a:rPr lang="en-US" sz="1400">
                <a:solidFill>
                  <a:srgbClr val="383838"/>
                </a:solidFill>
                <a:latin typeface="Noto Serif SC" pitchFamily="34" charset="0"/>
                <a:ea typeface="Noto Serif SC" pitchFamily="34" charset="-122"/>
                <a:cs typeface="Noto Serif SC" pitchFamily="34" charset="-120"/>
              </a:rPr>
              <a:t> 探讨学习毛概的有效方法和技巧。
</a:t>
            </a:r>
            <a:endParaRPr lang="en-US" sz="1400"/>
          </a:p>
          <a:p>
            <a:pPr marL="0" indent="0" algn="l">
              <a:lnSpc>
                <a:spcPct val="150000"/>
              </a:lnSpc>
              <a:buNone/>
            </a:pPr>
            <a:r>
              <a:rPr lang="en-US" sz="1400" b="1">
                <a:solidFill>
                  <a:srgbClr val="383838"/>
                </a:solidFill>
                <a:latin typeface="Noto Serif SC" pitchFamily="34" charset="0"/>
                <a:ea typeface="Noto Serif SC" pitchFamily="34" charset="-122"/>
                <a:cs typeface="Noto Serif SC" pitchFamily="34" charset="-120"/>
              </a:rPr>
              <a:t>考试安排</a:t>
            </a:r>
            <a:r>
              <a:rPr lang="en-US" sz="1400">
                <a:solidFill>
                  <a:srgbClr val="383838"/>
                </a:solidFill>
                <a:latin typeface="Noto Serif SC" pitchFamily="34" charset="0"/>
                <a:ea typeface="Noto Serif SC" pitchFamily="34" charset="-122"/>
                <a:cs typeface="Noto Serif SC" pitchFamily="34" charset="-120"/>
              </a:rPr>
              <a:t>:</a:t>
            </a:r>
            <a:br/>
            <a:r>
              <a:rPr lang="en-US" sz="1400">
                <a:solidFill>
                  <a:srgbClr val="383838"/>
                </a:solidFill>
                <a:latin typeface="Noto Serif SC" pitchFamily="34" charset="0"/>
                <a:ea typeface="Noto Serif SC" pitchFamily="34" charset="-122"/>
                <a:cs typeface="Noto Serif SC" pitchFamily="34" charset="-120"/>
              </a:rPr>
              <a:t> 了解考试形式和要求，有针对性地进行学习准备。</a:t>
            </a:r>
            <a:endParaRPr lang="en-US" sz="1400"/>
          </a:p>
        </p:txBody>
      </p:sp>
      <p:pic>
        <p:nvPicPr>
          <p:cNvPr id="5" name="Image 1" descr="https://assets.mindshow.fun/file/7276108/a01f7279504f47d8811e9d271766adf2?x-oss-process=style/img"/>
          <p:cNvPicPr>
            <a:picLocks noChangeAspect="1"/>
          </p:cNvPicPr>
          <p:nvPr/>
        </p:nvPicPr>
        <p:blipFill>
          <a:blip r:embed="rId5"/>
          <a:srcRect t="69" b="69"/>
          <a:stretch>
            <a:fillRect/>
          </a:stretch>
        </p:blipFill>
        <p:spPr>
          <a:xfrm>
            <a:off x="5710238" y="0"/>
            <a:ext cx="3433763" cy="51435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 0"/>
          <p:cNvSpPr/>
          <p:nvPr/>
        </p:nvSpPr>
        <p:spPr>
          <a:xfrm>
            <a:off x="1190625" y="2005013"/>
            <a:ext cx="1452563" cy="1243013"/>
          </a:xfrm>
          <a:prstGeom prst="rect">
            <a:avLst/>
          </a:prstGeom>
          <a:noFill/>
        </p:spPr>
        <p:txBody>
          <a:bodyPr wrap="square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5760" b="1">
                <a:solidFill>
                  <a:srgbClr val="FFFFFF"/>
                </a:solidFill>
                <a:latin typeface="Noto Serif SC" pitchFamily="34" charset="0"/>
                <a:ea typeface="Noto Serif SC" pitchFamily="34" charset="-122"/>
                <a:cs typeface="Noto Serif SC" pitchFamily="34" charset="-120"/>
              </a:rPr>
              <a:t>02</a:t>
            </a:r>
            <a:endParaRPr lang="en-US" sz="5760"/>
          </a:p>
        </p:txBody>
      </p:sp>
      <p:sp>
        <p:nvSpPr>
          <p:cNvPr id="3" name="Text 1"/>
          <p:cNvSpPr/>
          <p:nvPr/>
        </p:nvSpPr>
        <p:spPr>
          <a:xfrm>
            <a:off x="3576638" y="2243138"/>
            <a:ext cx="5101590" cy="890587"/>
          </a:xfrm>
          <a:prstGeom prst="rect">
            <a:avLst/>
          </a:prstGeom>
          <a:noFill/>
        </p:spPr>
        <p:txBody>
          <a:bodyPr wrap="square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en-US" sz="3500" b="1">
                <a:solidFill>
                  <a:srgbClr val="FFFFFF"/>
                </a:solidFill>
                <a:latin typeface="Noto Serif SC" pitchFamily="34" charset="0"/>
                <a:ea typeface="Noto Serif SC" pitchFamily="34" charset="-122"/>
                <a:cs typeface="Noto Serif SC" pitchFamily="34" charset="-120"/>
              </a:rPr>
              <a:t>学习方法</a:t>
            </a:r>
            <a:endParaRPr lang="en-US" sz="35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 0"/>
          <p:cNvSpPr/>
          <p:nvPr/>
        </p:nvSpPr>
        <p:spPr>
          <a:xfrm>
            <a:off x="714375" y="314325"/>
            <a:ext cx="7806690" cy="552450"/>
          </a:xfrm>
          <a:prstGeom prst="rect">
            <a:avLst/>
          </a:prstGeom>
          <a:noFill/>
        </p:spPr>
        <p:txBody>
          <a:bodyPr wrap="square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buNone/>
            </a:pPr>
            <a:r>
              <a:rPr lang="en-US" sz="2660" b="1">
                <a:solidFill>
                  <a:srgbClr val="46388F"/>
                </a:solidFill>
                <a:latin typeface="Noto Serif SC" pitchFamily="34" charset="0"/>
                <a:ea typeface="Noto Serif SC" pitchFamily="34" charset="-122"/>
                <a:cs typeface="Noto Serif SC" pitchFamily="34" charset="-120"/>
              </a:rPr>
              <a:t>学习方法</a:t>
            </a:r>
            <a:endParaRPr lang="en-US" sz="266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62000" y="1363037"/>
            <a:ext cx="7715250" cy="3217527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869089" y="2487467"/>
            <a:ext cx="1854581" cy="1742624"/>
          </a:xfrm>
          <a:prstGeom prst="rect">
            <a:avLst/>
          </a:prstGeom>
          <a:noFill/>
        </p:spPr>
        <p:txBody>
          <a:bodyPr wrap="square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50000"/>
              </a:lnSpc>
              <a:buNone/>
            </a:pPr>
            <a:r>
              <a:rPr lang="en-US" sz="1431" b="1">
                <a:solidFill>
                  <a:srgbClr val="FFFFFF"/>
                </a:solidFill>
                <a:latin typeface="Noto Serif SC" pitchFamily="34" charset="0"/>
                <a:ea typeface="Noto Serif SC" pitchFamily="34" charset="-122"/>
                <a:cs typeface="Noto Serif SC" pitchFamily="34" charset="-120"/>
              </a:rPr>
              <a:t>课堂笔记</a:t>
            </a:r>
            <a:r>
              <a:rPr lang="en-US" sz="1431">
                <a:solidFill>
                  <a:srgbClr val="FFFFFF"/>
                </a:solidFill>
                <a:latin typeface="Noto Serif SC" pitchFamily="34" charset="0"/>
                <a:ea typeface="Noto Serif SC" pitchFamily="34" charset="-122"/>
                <a:cs typeface="Noto Serif SC" pitchFamily="34" charset="-120"/>
              </a:rPr>
              <a:t>：</a:t>
            </a:r>
            <a:br/>
            <a:r>
              <a:rPr lang="en-US" sz="1431">
                <a:solidFill>
                  <a:srgbClr val="FFFFFF"/>
                </a:solidFill>
                <a:latin typeface="Noto Serif SC" pitchFamily="34" charset="0"/>
                <a:ea typeface="Noto Serif SC" pitchFamily="34" charset="-122"/>
                <a:cs typeface="Noto Serif SC" pitchFamily="34" charset="-120"/>
              </a:rPr>
              <a:t>有效记录课堂重点内容。</a:t>
            </a:r>
            <a:endParaRPr lang="en-US" sz="1431"/>
          </a:p>
        </p:txBody>
      </p:sp>
      <p:sp>
        <p:nvSpPr>
          <p:cNvPr id="5" name="Text 2"/>
          <p:cNvSpPr/>
          <p:nvPr/>
        </p:nvSpPr>
        <p:spPr>
          <a:xfrm>
            <a:off x="3692335" y="2487467"/>
            <a:ext cx="1854581" cy="1742624"/>
          </a:xfrm>
          <a:prstGeom prst="rect">
            <a:avLst/>
          </a:prstGeom>
          <a:noFill/>
        </p:spPr>
        <p:txBody>
          <a:bodyPr wrap="square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50000"/>
              </a:lnSpc>
              <a:buNone/>
            </a:pPr>
            <a:r>
              <a:rPr lang="en-US" sz="1431" b="1">
                <a:solidFill>
                  <a:srgbClr val="FFFFFF"/>
                </a:solidFill>
                <a:latin typeface="Noto Serif SC" pitchFamily="34" charset="0"/>
                <a:ea typeface="Noto Serif SC" pitchFamily="34" charset="-122"/>
                <a:cs typeface="Noto Serif SC" pitchFamily="34" charset="-120"/>
              </a:rPr>
              <a:t>阅读技巧</a:t>
            </a:r>
            <a:r>
              <a:rPr lang="en-US" sz="1431">
                <a:solidFill>
                  <a:srgbClr val="FFFFFF"/>
                </a:solidFill>
                <a:latin typeface="Noto Serif SC" pitchFamily="34" charset="0"/>
                <a:ea typeface="Noto Serif SC" pitchFamily="34" charset="-122"/>
                <a:cs typeface="Noto Serif SC" pitchFamily="34" charset="-120"/>
              </a:rPr>
              <a:t>：</a:t>
            </a:r>
            <a:br/>
            <a:r>
              <a:rPr lang="en-US" sz="1431">
                <a:solidFill>
                  <a:srgbClr val="FFFFFF"/>
                </a:solidFill>
                <a:latin typeface="Noto Serif SC" pitchFamily="34" charset="0"/>
                <a:ea typeface="Noto Serif SC" pitchFamily="34" charset="-122"/>
                <a:cs typeface="Noto Serif SC" pitchFamily="34" charset="-120"/>
              </a:rPr>
              <a:t>高效阅读文献和资料。</a:t>
            </a:r>
            <a:endParaRPr lang="en-US" sz="1431"/>
          </a:p>
        </p:txBody>
      </p:sp>
      <p:sp>
        <p:nvSpPr>
          <p:cNvPr id="6" name="Text 3"/>
          <p:cNvSpPr/>
          <p:nvPr/>
        </p:nvSpPr>
        <p:spPr>
          <a:xfrm>
            <a:off x="6520448" y="2487467"/>
            <a:ext cx="1854581" cy="1742624"/>
          </a:xfrm>
          <a:prstGeom prst="rect">
            <a:avLst/>
          </a:prstGeom>
          <a:noFill/>
        </p:spPr>
        <p:txBody>
          <a:bodyPr wrap="square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50000"/>
              </a:lnSpc>
              <a:buNone/>
            </a:pPr>
            <a:r>
              <a:rPr lang="en-US" sz="1431" b="1">
                <a:solidFill>
                  <a:srgbClr val="FFFFFF"/>
                </a:solidFill>
                <a:latin typeface="Noto Serif SC" pitchFamily="34" charset="0"/>
                <a:ea typeface="Noto Serif SC" pitchFamily="34" charset="-122"/>
                <a:cs typeface="Noto Serif SC" pitchFamily="34" charset="-120"/>
              </a:rPr>
              <a:t>复习方法</a:t>
            </a:r>
            <a:r>
              <a:rPr lang="en-US" sz="1431">
                <a:solidFill>
                  <a:srgbClr val="FFFFFF"/>
                </a:solidFill>
                <a:latin typeface="Noto Serif SC" pitchFamily="34" charset="0"/>
                <a:ea typeface="Noto Serif SC" pitchFamily="34" charset="-122"/>
                <a:cs typeface="Noto Serif SC" pitchFamily="34" charset="-120"/>
              </a:rPr>
              <a:t>：</a:t>
            </a:r>
            <a:br/>
            <a:r>
              <a:rPr lang="en-US" sz="1431">
                <a:solidFill>
                  <a:srgbClr val="FFFFFF"/>
                </a:solidFill>
                <a:latin typeface="Noto Serif SC" pitchFamily="34" charset="0"/>
                <a:ea typeface="Noto Serif SC" pitchFamily="34" charset="-122"/>
                <a:cs typeface="Noto Serif SC" pitchFamily="34" charset="-120"/>
              </a:rPr>
              <a:t>高效复习课程内容。</a:t>
            </a:r>
            <a:endParaRPr lang="en-US" sz="1431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585788" y="285750"/>
            <a:ext cx="4410075" cy="514350"/>
          </a:xfrm>
          <a:prstGeom prst="rect">
            <a:avLst/>
          </a:prstGeom>
          <a:noFill/>
        </p:spPr>
        <p:txBody>
          <a:bodyPr wrap="square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030" b="1">
                <a:solidFill>
                  <a:srgbClr val="383838"/>
                </a:solidFill>
                <a:latin typeface="Noto Serif SC" pitchFamily="34" charset="0"/>
                <a:ea typeface="Noto Serif SC" pitchFamily="34" charset="-122"/>
                <a:cs typeface="Noto Serif SC" pitchFamily="34" charset="-120"/>
              </a:rPr>
              <a:t>课堂笔记</a:t>
            </a:r>
            <a:endParaRPr lang="en-US" sz="2030"/>
          </a:p>
        </p:txBody>
      </p:sp>
      <p:sp>
        <p:nvSpPr>
          <p:cNvPr id="4" name="Text 1"/>
          <p:cNvSpPr/>
          <p:nvPr/>
        </p:nvSpPr>
        <p:spPr>
          <a:xfrm>
            <a:off x="585788" y="1228725"/>
            <a:ext cx="4410075" cy="3476625"/>
          </a:xfrm>
          <a:prstGeom prst="rect">
            <a:avLst/>
          </a:prstGeom>
          <a:noFill/>
        </p:spPr>
        <p:txBody>
          <a:bodyPr wrap="square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50000"/>
              </a:lnSpc>
              <a:buNone/>
            </a:pPr>
            <a:r>
              <a:rPr lang="en-US" sz="1400" b="1">
                <a:solidFill>
                  <a:srgbClr val="383838"/>
                </a:solidFill>
                <a:latin typeface="Noto Serif SC" pitchFamily="34" charset="0"/>
                <a:ea typeface="Noto Serif SC" pitchFamily="34" charset="-122"/>
                <a:cs typeface="Noto Serif SC" pitchFamily="34" charset="-120"/>
              </a:rPr>
              <a:t>主题概括</a:t>
            </a:r>
            <a:r>
              <a:rPr lang="en-US" sz="1400">
                <a:solidFill>
                  <a:srgbClr val="383838"/>
                </a:solidFill>
                <a:latin typeface="Noto Serif SC" pitchFamily="34" charset="0"/>
                <a:ea typeface="Noto Serif SC" pitchFamily="34" charset="-122"/>
                <a:cs typeface="Noto Serif SC" pitchFamily="34" charset="-120"/>
              </a:rPr>
              <a:t>:</a:t>
            </a:r>
            <a:br/>
            <a:r>
              <a:rPr lang="en-US" sz="1400">
                <a:solidFill>
                  <a:srgbClr val="383838"/>
                </a:solidFill>
                <a:latin typeface="Noto Serif SC" pitchFamily="34" charset="0"/>
                <a:ea typeface="Noto Serif SC" pitchFamily="34" charset="-122"/>
                <a:cs typeface="Noto Serif SC" pitchFamily="34" charset="-120"/>
              </a:rPr>
              <a:t> 每节课开始前先浏览一遍要讲授的主题内容。
</a:t>
            </a:r>
            <a:endParaRPr lang="en-US" sz="1400"/>
          </a:p>
          <a:p>
            <a:pPr marL="0" indent="0" algn="l">
              <a:lnSpc>
                <a:spcPct val="150000"/>
              </a:lnSpc>
              <a:buNone/>
            </a:pPr>
            <a:r>
              <a:rPr lang="en-US" sz="1400" b="1">
                <a:solidFill>
                  <a:srgbClr val="383838"/>
                </a:solidFill>
                <a:latin typeface="Noto Serif SC" pitchFamily="34" charset="0"/>
                <a:ea typeface="Noto Serif SC" pitchFamily="34" charset="-122"/>
                <a:cs typeface="Noto Serif SC" pitchFamily="34" charset="-120"/>
              </a:rPr>
              <a:t>重点标记</a:t>
            </a:r>
            <a:r>
              <a:rPr lang="en-US" sz="1400">
                <a:solidFill>
                  <a:srgbClr val="383838"/>
                </a:solidFill>
                <a:latin typeface="Noto Serif SC" pitchFamily="34" charset="0"/>
                <a:ea typeface="Noto Serif SC" pitchFamily="34" charset="-122"/>
                <a:cs typeface="Noto Serif SC" pitchFamily="34" charset="-120"/>
              </a:rPr>
              <a:t>:</a:t>
            </a:r>
            <a:br/>
            <a:r>
              <a:rPr lang="en-US" sz="1400">
                <a:solidFill>
                  <a:srgbClr val="383838"/>
                </a:solidFill>
                <a:latin typeface="Noto Serif SC" pitchFamily="34" charset="0"/>
                <a:ea typeface="Noto Serif SC" pitchFamily="34" charset="-122"/>
                <a:cs typeface="Noto Serif SC" pitchFamily="34" charset="-120"/>
              </a:rPr>
              <a:t> 对重要观点、名词、事件进行重点标注和记忆。
</a:t>
            </a:r>
            <a:endParaRPr lang="en-US" sz="1400"/>
          </a:p>
          <a:p>
            <a:pPr marL="0" indent="0" algn="l">
              <a:lnSpc>
                <a:spcPct val="150000"/>
              </a:lnSpc>
              <a:buNone/>
            </a:pPr>
            <a:r>
              <a:rPr lang="en-US" sz="1400" b="1">
                <a:solidFill>
                  <a:srgbClr val="383838"/>
                </a:solidFill>
                <a:latin typeface="Noto Serif SC" pitchFamily="34" charset="0"/>
                <a:ea typeface="Noto Serif SC" pitchFamily="34" charset="-122"/>
                <a:cs typeface="Noto Serif SC" pitchFamily="34" charset="-120"/>
              </a:rPr>
              <a:t>整理归纳</a:t>
            </a:r>
            <a:r>
              <a:rPr lang="en-US" sz="1400">
                <a:solidFill>
                  <a:srgbClr val="383838"/>
                </a:solidFill>
                <a:latin typeface="Noto Serif SC" pitchFamily="34" charset="0"/>
                <a:ea typeface="Noto Serif SC" pitchFamily="34" charset="-122"/>
                <a:cs typeface="Noto Serif SC" pitchFamily="34" charset="-120"/>
              </a:rPr>
              <a:t>:</a:t>
            </a:r>
            <a:br/>
            <a:r>
              <a:rPr lang="en-US" sz="1400">
                <a:solidFill>
                  <a:srgbClr val="383838"/>
                </a:solidFill>
                <a:latin typeface="Noto Serif SC" pitchFamily="34" charset="0"/>
                <a:ea typeface="Noto Serif SC" pitchFamily="34" charset="-122"/>
                <a:cs typeface="Noto Serif SC" pitchFamily="34" charset="-120"/>
              </a:rPr>
              <a:t> 课后对笔记进行整理，并做个人理解的归纳总结。</a:t>
            </a:r>
            <a:endParaRPr lang="en-US" sz="1400"/>
          </a:p>
        </p:txBody>
      </p:sp>
      <p:pic>
        <p:nvPicPr>
          <p:cNvPr id="5" name="Image 1" descr="https://assets.mindshow.fun/file/7276108/56199f2b7e484b62bea8fa6be6ea3da0?x-oss-process=style/img"/>
          <p:cNvPicPr>
            <a:picLocks noChangeAspect="1"/>
          </p:cNvPicPr>
          <p:nvPr/>
        </p:nvPicPr>
        <p:blipFill>
          <a:blip r:embed="rId5"/>
          <a:srcRect l="27716" r="27716"/>
          <a:stretch>
            <a:fillRect/>
          </a:stretch>
        </p:blipFill>
        <p:spPr>
          <a:xfrm>
            <a:off x="5710238" y="0"/>
            <a:ext cx="3433763" cy="51435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 0"/>
          <p:cNvSpPr/>
          <p:nvPr/>
        </p:nvSpPr>
        <p:spPr>
          <a:xfrm>
            <a:off x="714375" y="314325"/>
            <a:ext cx="7806690" cy="552450"/>
          </a:xfrm>
          <a:prstGeom prst="rect">
            <a:avLst/>
          </a:prstGeom>
          <a:noFill/>
        </p:spPr>
        <p:txBody>
          <a:bodyPr wrap="square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buNone/>
            </a:pPr>
            <a:r>
              <a:rPr lang="en-US" sz="2660" b="1">
                <a:solidFill>
                  <a:srgbClr val="46388F"/>
                </a:solidFill>
                <a:latin typeface="Noto Serif SC" pitchFamily="34" charset="0"/>
                <a:ea typeface="Noto Serif SC" pitchFamily="34" charset="-122"/>
                <a:cs typeface="Noto Serif SC" pitchFamily="34" charset="-120"/>
              </a:rPr>
              <a:t>阅读技巧</a:t>
            </a:r>
            <a:endParaRPr lang="en-US" sz="2660"/>
          </a:p>
        </p:txBody>
      </p:sp>
      <p:sp>
        <p:nvSpPr>
          <p:cNvPr id="3" name="Text 1"/>
          <p:cNvSpPr/>
          <p:nvPr/>
        </p:nvSpPr>
        <p:spPr>
          <a:xfrm>
            <a:off x="762000" y="1304925"/>
            <a:ext cx="3786188" cy="3452813"/>
          </a:xfrm>
          <a:prstGeom prst="rect">
            <a:avLst/>
          </a:prstGeom>
          <a:noFill/>
        </p:spPr>
        <p:txBody>
          <a:bodyPr wrap="square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50000"/>
              </a:lnSpc>
              <a:buNone/>
            </a:pPr>
            <a:r>
              <a:rPr lang="en-US" sz="1680" b="1">
                <a:solidFill>
                  <a:srgbClr val="000000"/>
                </a:solidFill>
                <a:latin typeface="Noto Serif SC" pitchFamily="34" charset="0"/>
                <a:ea typeface="Noto Serif SC" pitchFamily="34" charset="-122"/>
                <a:cs typeface="Noto Serif SC" pitchFamily="34" charset="-120"/>
              </a:rPr>
              <a:t>快速预览</a:t>
            </a:r>
            <a:r>
              <a:rPr lang="en-US" sz="1680">
                <a:solidFill>
                  <a:srgbClr val="000000"/>
                </a:solidFill>
                <a:latin typeface="Noto Serif SC" pitchFamily="34" charset="0"/>
                <a:ea typeface="Noto Serif SC" pitchFamily="34" charset="-122"/>
                <a:cs typeface="Noto Serif SC" pitchFamily="34" charset="-120"/>
              </a:rPr>
              <a:t>:</a:t>
            </a:r>
            <a:br/>
            <a:r>
              <a:rPr lang="en-US" sz="1680">
                <a:solidFill>
                  <a:srgbClr val="000000"/>
                </a:solidFill>
                <a:latin typeface="Noto Serif SC" pitchFamily="34" charset="0"/>
                <a:ea typeface="Noto Serif SC" pitchFamily="34" charset="-122"/>
                <a:cs typeface="Noto Serif SC" pitchFamily="34" charset="-120"/>
              </a:rPr>
              <a:t> 在阅读前花几分钟快速预览全文，了解大意和结构。</a:t>
            </a:r>
            <a:endParaRPr lang="en-US" sz="1680"/>
          </a:p>
          <a:p>
            <a:pPr marL="0" indent="0" algn="l">
              <a:lnSpc>
                <a:spcPct val="150000"/>
              </a:lnSpc>
              <a:buNone/>
            </a:pPr>
            <a:r>
              <a:rPr lang="en-US" sz="1680" b="1">
                <a:solidFill>
                  <a:srgbClr val="000000"/>
                </a:solidFill>
                <a:latin typeface="Noto Serif SC" pitchFamily="34" charset="0"/>
                <a:ea typeface="Noto Serif SC" pitchFamily="34" charset="-122"/>
                <a:cs typeface="Noto Serif SC" pitchFamily="34" charset="-120"/>
              </a:rPr>
              <a:t>重点标记</a:t>
            </a:r>
            <a:r>
              <a:rPr lang="en-US" sz="1680">
                <a:solidFill>
                  <a:srgbClr val="000000"/>
                </a:solidFill>
                <a:latin typeface="Noto Serif SC" pitchFamily="34" charset="0"/>
                <a:ea typeface="Noto Serif SC" pitchFamily="34" charset="-122"/>
                <a:cs typeface="Noto Serif SC" pitchFamily="34" charset="-120"/>
              </a:rPr>
              <a:t>:</a:t>
            </a:r>
            <a:br/>
            <a:r>
              <a:rPr lang="en-US" sz="1680">
                <a:solidFill>
                  <a:srgbClr val="000000"/>
                </a:solidFill>
                <a:latin typeface="Noto Serif SC" pitchFamily="34" charset="0"/>
                <a:ea typeface="Noto Serif SC" pitchFamily="34" charset="-122"/>
                <a:cs typeface="Noto Serif SC" pitchFamily="34" charset="-120"/>
              </a:rPr>
              <a:t> 重点标注关键词、名词解释、作者观点等重点内容。</a:t>
            </a:r>
            <a:endParaRPr lang="en-US" sz="1680"/>
          </a:p>
          <a:p>
            <a:pPr marL="0" indent="0" algn="l">
              <a:lnSpc>
                <a:spcPct val="150000"/>
              </a:lnSpc>
              <a:buNone/>
            </a:pPr>
            <a:r>
              <a:rPr lang="en-US" sz="1680" b="1">
                <a:solidFill>
                  <a:srgbClr val="000000"/>
                </a:solidFill>
                <a:latin typeface="Noto Serif SC" pitchFamily="34" charset="0"/>
                <a:ea typeface="Noto Serif SC" pitchFamily="34" charset="-122"/>
                <a:cs typeface="Noto Serif SC" pitchFamily="34" charset="-120"/>
              </a:rPr>
              <a:t>深度阅读</a:t>
            </a:r>
            <a:r>
              <a:rPr lang="en-US" sz="1680">
                <a:solidFill>
                  <a:srgbClr val="000000"/>
                </a:solidFill>
                <a:latin typeface="Noto Serif SC" pitchFamily="34" charset="0"/>
                <a:ea typeface="Noto Serif SC" pitchFamily="34" charset="-122"/>
                <a:cs typeface="Noto Serif SC" pitchFamily="34" charset="-120"/>
              </a:rPr>
              <a:t>:</a:t>
            </a:r>
            <a:br/>
            <a:r>
              <a:rPr lang="en-US" sz="1680">
                <a:solidFill>
                  <a:srgbClr val="000000"/>
                </a:solidFill>
                <a:latin typeface="Noto Serif SC" pitchFamily="34" charset="0"/>
                <a:ea typeface="Noto Serif SC" pitchFamily="34" charset="-122"/>
                <a:cs typeface="Noto Serif SC" pitchFamily="34" charset="-120"/>
              </a:rPr>
              <a:t> 对重点部分进行深度阅读，理解作者论述的核心观点。</a:t>
            </a:r>
            <a:endParaRPr lang="en-US" sz="1680"/>
          </a:p>
        </p:txBody>
      </p:sp>
      <p:pic>
        <p:nvPicPr>
          <p:cNvPr id="4" name="Image 0" descr="https://assets.mindshow.fun/file/7276108/c71fd0b8acdc437ba33e888c2c309788?x-oss-process=style/im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1063" y="1304925"/>
            <a:ext cx="3786188" cy="283845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https://d.book118.com/678052100037006040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Calibri Light" panose="020f0302020204030204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Calibri" panose="020f0502020204030204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Calibri Light" panose="020f0302020204030204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Calibri" panose="020f0502020204030204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11</Slides>
  <Notes>10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Calibri Light</vt:lpstr>
      <vt:lpstr>Noto Serif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2024-09-18T13:25:49.982</cp:lastPrinted>
  <dcterms:created xsi:type="dcterms:W3CDTF">2024-09-18T05:25:50Z</dcterms:created>
  <dcterms:modified xsi:type="dcterms:W3CDTF">2024-09-18T05:25:51Z</dcterms:modified>
</cp:coreProperties>
</file>