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JHWTA+MS-UIGothic"/>
      <p:regular r:id="rId15"/>
    </p:embeddedFont>
    <p:embeddedFont>
      <p:font typeface="PEEWIL+OUBVHR+ArialMT"/>
      <p:regular r:id="rId16"/>
    </p:embeddedFont>
    <p:embeddedFont>
      <p:font typeface="VFGUHL+KWKKHK+MicrosoftYaHei-Bold"/>
      <p:regular r:id="rId17"/>
    </p:embeddedFont>
    <p:embeddedFont>
      <p:font typeface="FVVIHD+JIDAGH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94CED-B688-407B-A7AB-012E39EA4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00505-D6DC-4011-B90E-554832DA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2AF17-D11F-44C8-9A7B-CC9ABE3FC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ED996-1C53-471F-8DE9-042EFF948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DDD320-958D-489A-A567-1C39F09EE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637BE-6F6A-46B7-8602-FCC96822C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77E0CF-C129-4A8E-98D6-88F4133B8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17D0C-5839-41C2-A149-278EB871D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44637-B214-44B0-AC83-1481A0A93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9883C-3557-4715-9787-CB0D32650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11CAD-647C-4780-856F-9C65FBE65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55007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36900" y="194960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词</a:t>
            </a:r>
            <a:r>
              <a:rPr sz="5150" spc="25">
                <a:solidFill>
                  <a:srgbClr val="8D3300"/>
                </a:solidFill>
                <a:latin typeface="PJHWTA+MS-UIGothic"/>
                <a:cs typeface="PJHWTA+MS-UIGothic"/>
              </a:rPr>
              <a:t>的本</a:t>
            </a:r>
            <a:r>
              <a:rPr sz="5150" spc="20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5150" spc="25">
                <a:solidFill>
                  <a:srgbClr val="8D3300"/>
                </a:solidFill>
                <a:latin typeface="PJHWTA+MS-UIGothic"/>
                <a:cs typeface="PJHWTA+MS-UIGothic"/>
              </a:rPr>
              <a:t>引申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义课</a:t>
            </a:r>
            <a:r>
              <a:rPr sz="5150">
                <a:solidFill>
                  <a:srgbClr val="8D3300"/>
                </a:solidFill>
                <a:latin typeface="PJHWTA+MS-UIGothic"/>
                <a:cs typeface="PJHWT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46929" y="19432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PEEWIL+OUBVHR+ArialMT"/>
                <a:cs typeface="PEEWIL+OUBVHR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的本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PJHWTA+MS-UIGothic"/>
                <a:cs typeface="PJHWTA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46929" y="3040570"/>
            <a:ext cx="5491421" cy="24098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PEEWIL+OUBVHR+ArialMT"/>
                <a:cs typeface="PEEWIL+OUBVHR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本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与引申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PEEWIL+OUBVHR+ArialMT"/>
                <a:cs typeface="PEEWIL+OUBVHR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如何理解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的本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和引申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PEEWIL+OUBVHR+ArialMT"/>
                <a:cs typeface="PEEWIL+OUBVHR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的本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引申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在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言学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中的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应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8D3300"/>
                </a:solidFill>
                <a:latin typeface="PJHWTA+MS-UIGothic"/>
                <a:cs typeface="PJHWTA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VFGUHL+KWKKHK+MicrosoftYaHei-Bold"/>
                <a:cs typeface="VFGUHL+KWKKH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VFGUHL+KWKKHK+MicrosoftYaHei-Bold"/>
                <a:cs typeface="VFGUHL+KWKKHK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35854" y="3584809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词</a:t>
            </a:r>
            <a:r>
              <a:rPr sz="4550" spc="25">
                <a:solidFill>
                  <a:srgbClr val="8D3300"/>
                </a:solidFill>
                <a:latin typeface="PJHWTA+MS-UIGothic"/>
                <a:cs typeface="PJHWTA+MS-UIGothic"/>
              </a:rPr>
              <a:t>的本</a:t>
            </a:r>
            <a:r>
              <a:rPr sz="4550">
                <a:solidFill>
                  <a:srgbClr val="8D3300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JHWTA+MS-UIGothic"/>
                <a:cs typeface="PJHWTA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220575" cy="7526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PEEWIL+OUBVHR+ArialMT"/>
                <a:cs typeface="PEEWIL+OUBVHR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的本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最初的含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，也就是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的原始意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。它是基于</a:t>
            </a:r>
          </a:p>
          <a:p>
            <a:pPr marL="203200" marR="0">
              <a:lnSpc>
                <a:spcPts val="1500"/>
              </a:lnSpc>
              <a:spcBef>
                <a:spcPts val="664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事物的直接感知和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概括和抽象而形成的。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JHWTA+MS-UIGothic"/>
                <a:cs typeface="PJHWTA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FGUHL+KWKKHK+MicrosoftYaHei-Bold"/>
                <a:cs typeface="VFGUHL+KWKKH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FGUHL+KWKKHK+MicrosoftYaHei-Bold"/>
                <a:cs typeface="VFGUHL+KWKKH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FGUHL+KWKKHK+MicrosoftYaHei-Bold"/>
                <a:cs typeface="VFGUHL+KWKKH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PJHWTA+MS-UIGothic"/>
                <a:cs typeface="PJHWTA+MS-UIGothic"/>
              </a:rPr>
              <a:t>客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FF6D1B"/>
                </a:solidFill>
                <a:latin typeface="PJHWTA+MS-UIGothic"/>
                <a:cs typeface="PJHWTA+MS-UIGothic"/>
              </a:rPr>
              <a:t>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PJHWTA+MS-UIGothic"/>
                <a:cs typeface="PJHWTA+MS-UIGothic"/>
              </a:rPr>
              <a:t>原始性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PJHWTA+MS-UIGothic"/>
                <a:cs typeface="PJHWTA+MS-UIGothic"/>
              </a:rPr>
              <a:t>概括性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是人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事物的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直接反映，因此具有客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的最初含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，因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此具有原始性。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事物本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特征的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概括，因此具有概括性。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举</a:t>
            </a:r>
            <a:r>
              <a:rPr sz="3000">
                <a:solidFill>
                  <a:srgbClr val="FF6D1B"/>
                </a:solidFill>
                <a:latin typeface="PJHWTA+MS-UIGothic"/>
                <a:cs typeface="PJHWTA+MS-UIGothic"/>
              </a:rPr>
              <a:t>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074460" cy="7093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PEEWIL+OUBVHR+ArialMT"/>
                <a:cs typeface="PEEWIL+OUBVHR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的本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是</a:t>
            </a:r>
            <a:r>
              <a:rPr sz="1500">
                <a:solidFill>
                  <a:srgbClr val="000000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哺乳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物，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小，中脊隆起，面部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，耳壳直立；四肢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健，善跑；尾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而下垂；毛一般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褐色，有淡</a:t>
            </a:r>
          </a:p>
          <a:p>
            <a:pPr marL="20320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黄色、黑色或赤棕色者</a:t>
            </a:r>
            <a:r>
              <a:rPr sz="1500">
                <a:solidFill>
                  <a:srgbClr val="000000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对马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的客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描述，是</a:t>
            </a:r>
            <a:r>
              <a:rPr sz="1500">
                <a:solidFill>
                  <a:srgbClr val="000000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的最早含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JHWTA+MS-UIGothic"/>
                <a:cs typeface="PJHWT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VFGUHL+KWKKHK+MicrosoftYaHei-Bold"/>
                <a:cs typeface="VFGUHL+KWKKH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VFGUHL+KWKKHK+MicrosoftYaHei-Bold"/>
                <a:cs typeface="VFGUHL+KWKKHK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26684" y="3584809"/>
            <a:ext cx="2606681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PJHWTA+MS-UIGothic"/>
                <a:cs typeface="PJHWTA+MS-UIGothic"/>
              </a:rPr>
              <a:t>引申</a:t>
            </a:r>
            <a:r>
              <a:rPr sz="4550">
                <a:solidFill>
                  <a:srgbClr val="8D3300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JHWTA+MS-UIGothic"/>
                <a:cs typeface="PJHWTA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FGUHL+KWKKHK+MicrosoftYaHei-Bold"/>
                <a:cs typeface="VFGUHL+KWKKH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引申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是指从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的基本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过联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想、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比等思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方式，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一步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展出来的意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FGUHL+KWKKHK+MicrosoftYaHei-Bold"/>
                <a:cs typeface="VFGUHL+KWKKHK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引申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的基本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存在一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定的关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，但并不是直接从基本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PJHWTA+MS-UIGothic"/>
                <a:cs typeface="PJHWTA+MS-UIGothic"/>
              </a:rPr>
              <a:t>派生出来的。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JHWTA+MS-UIGothic"/>
                <a:cs typeface="PJHWTA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引申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与基本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存在内在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系，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系可以是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上的、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上的或文化上的。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3514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引申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通常是由基本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的比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、借代、夸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等修辞手法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展而来的。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引申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可以是一个或多个，其数量和具体含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取决于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言使用者的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举</a:t>
            </a:r>
            <a:r>
              <a:rPr sz="3000">
                <a:solidFill>
                  <a:srgbClr val="FF6D1B"/>
                </a:solidFill>
                <a:latin typeface="PJHWTA+MS-UIGothic"/>
                <a:cs typeface="PJHWTA+MS-UIGothic"/>
              </a:rPr>
              <a:t>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311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水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的基本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是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无色、无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味、无臭的液体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，引申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包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括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、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清澈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、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平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静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火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的基本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是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象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，引申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情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力量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、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心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的基本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是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人体器官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，引申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情感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、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思想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、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FVVIHD+JIDAGH+MicrosoftYaHei"/>
                <a:cs typeface="FVVIHD+JIDAGH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PJHWTA+MS-UIGothic"/>
                <a:cs typeface="PJHWTA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https://d.book118.com/678055007017006047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PJHWTA+MS-UIGothic</vt:lpstr>
      <vt:lpstr>PEEWIL+OUBVHR+ArialMT</vt:lpstr>
      <vt:lpstr>Times New Roman</vt:lpstr>
      <vt:lpstr>VFGUHL+KWKKHK+MicrosoftYaHei-Bold</vt:lpstr>
      <vt:lpstr>FVVIHD+JIDAGH+MicrosoftYaHei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2024-09-28T07:34:20.401</cp:lastPrinted>
  <dcterms:created xsi:type="dcterms:W3CDTF">2024-09-27T23:34:20Z</dcterms:created>
  <dcterms:modified xsi:type="dcterms:W3CDTF">2024-09-27T23:34:21Z</dcterms:modified>
</cp:coreProperties>
</file>