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CDAB5-B545-4BBC-AFBB-5F415B7CB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B8956-1430-4EE4-AC22-81A9ACD01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764F-E704-46F2-889A-F49C922E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A3444-149F-41F8-ADFC-6512BB8BC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CE89C8-C615-4C86-922A-2AD2B7784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DB98C-F163-4DFB-A529-FC4BF9C5A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1EAA7-0843-401D-8085-95AD856E4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249A4-4D33-4824-B036-CADF5BF3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FD338-8FD0-4F98-A5ED-E56E518E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956BA-867E-422E-81AF-B550C012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DE14F-40BB-4346-B4A3-CD4C56EC1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533506" name=""/>
          <p:cNvSpPr/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33507" name=""/>
          <p:cNvSpPr/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None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None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533508" name=""/>
          <p:cNvSpPr/>
          <p:nvPr>
            <p:ph type="dt" sz="half" idx="2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eaLnBrk="1" hangingPunct="1"/>
            <a:fld id="{953CFF29-8DB1-4AD9-B00C-F6AE50099D26}" type="datetime1">
              <a:rPr kumimoji="0" lang="zh-CN" altLang="en-US" sz="1400">
                <a:latin typeface="Arial" pitchFamily="34" charset="0"/>
              </a:rPr>
              <a:t>*</a:t>
            </a:fld>
            <a:endParaRPr kumimoji="0" lang="en-US" altLang="zh-CN" sz="1400">
              <a:latin typeface="Arial" pitchFamily="34" charset="0"/>
            </a:endParaRPr>
          </a:p>
        </p:txBody>
      </p:sp>
      <p:sp>
        <p:nvSpPr>
          <p:cNvPr id="533509" name=""/>
          <p:cNvSpPr/>
          <p:nvPr>
            <p:ph type="ftr" sz="quarter" idx="3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 eaLnBrk="1" hangingPunct="1"/>
            <a:fld id="{5DC02F72-E8CB-409B-A811-554EDC77D54C}" type="footer">
              <a:rPr kumimoji="0" lang="zh-CN" altLang="en-US" sz="1400">
                <a:latin typeface="Arial" pitchFamily="34" charset="0"/>
              </a:rPr>
              <a:t>*</a:t>
            </a:fld>
            <a:endParaRPr kumimoji="0" lang="en-US" altLang="zh-CN" sz="1400">
              <a:latin typeface="Arial" pitchFamily="34" charset="0"/>
            </a:endParaRPr>
          </a:p>
        </p:txBody>
      </p:sp>
      <p:sp>
        <p:nvSpPr>
          <p:cNvPr id="533510" name=""/>
          <p:cNvSpPr/>
          <p:nvPr>
            <p:ph type="sldNum" sz="quarter" idx="4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 eaLnBrk="1" hangingPunct="1"/>
            <a:fld id="{4DC93A09-8014-4AD1-8772-EFE6D20431D3}" type="slidenum">
              <a:rPr kumimoji="0" lang="zh-CN" altLang="en-US" sz="1400">
                <a:latin typeface="Arial" pitchFamily="34" charset="0"/>
              </a:rPr>
              <a:t>*</a:t>
            </a:fld>
            <a:endParaRPr kumimoji="0"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eaLnBrk="1" hangingPunct="1"/>
            <a:fld id="{6045DAE7-07A4-41EE-AB66-596D127FC28D}" type="datetime1">
              <a:rPr kumimoji="0" lang="zh-CN" altLang="en-US" sz="1400">
                <a:latin typeface="Arial" pitchFamily="34" charset="0"/>
              </a:rPr>
              <a:t>*</a:t>
            </a:fld>
            <a:endParaRPr kumimoji="0" lang="en-US" altLang="zh-CN" sz="1400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 eaLnBrk="1" hangingPunct="1"/>
            <a:fld id="{9DE86782-5241-408B-A180-D8DE12E256E8}" type="footer">
              <a:rPr kumimoji="0" lang="zh-CN" altLang="en-US" sz="1400">
                <a:latin typeface="Arial" pitchFamily="34" charset="0"/>
              </a:rPr>
              <a:t>*</a:t>
            </a:fld>
            <a:endParaRPr kumimoji="0" lang="en-US" altLang="zh-CN" sz="1400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kumimoji="0" lang="zh-CN" altLang="en-US" sz="1400">
                <a:latin typeface="Arial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2.jpe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532482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32483" name=""/>
          <p:cNvSpPr/>
          <p:nvPr>
            <p:ph type="body"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32484" name=""/>
          <p:cNvSpPr/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fld id="{D181B363-AA8A-405D-AACB-FD79E40ABC0F}" type="datetime1">
              <a:rPr kumimoji="0" lang="zh-CN" altLang="en-US" sz="1400">
                <a:latin typeface="Arial" pitchFamily="34" charset="0"/>
              </a:rPr>
              <a:t>*</a:t>
            </a:fld>
            <a:endParaRPr kumimoji="0" lang="en-US" altLang="zh-CN" sz="1400">
              <a:latin typeface="Arial" pitchFamily="34" charset="0"/>
            </a:endParaRPr>
          </a:p>
        </p:txBody>
      </p:sp>
      <p:sp>
        <p:nvSpPr>
          <p:cNvPr id="532485" name=""/>
          <p:cNvSpPr/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fld id="{A767A916-98A0-46A1-918F-F74BB13DA35F}" type="footer">
              <a:rPr kumimoji="0" lang="zh-CN" altLang="en-US" sz="1400">
                <a:latin typeface="Arial" pitchFamily="34" charset="0"/>
              </a:rPr>
              <a:t>*</a:t>
            </a:fld>
            <a:endParaRPr kumimoji="0" lang="en-US" altLang="zh-CN" sz="1400">
              <a:latin typeface="Arial" pitchFamily="34" charset="0"/>
            </a:endParaRPr>
          </a:p>
        </p:txBody>
      </p:sp>
      <p:sp>
        <p:nvSpPr>
          <p:cNvPr id="532486" name=""/>
          <p:cNvSpPr/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/>
            <a:fld id="{2CE7D418-7065-456A-A4ED-2B4CC6E5E28A}" type="slidenum">
              <a:rPr kumimoji="0" lang="zh-CN" altLang="en-US" sz="1400">
                <a:latin typeface="Arial" pitchFamily="34" charset="0"/>
              </a:rPr>
              <a:t>*</a:t>
            </a:fld>
            <a:endParaRPr kumimoji="0" lang="en-US" altLang="zh-CN" sz="1400">
              <a:latin typeface="Arial" pitchFamily="34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90" r:id="rId2"/>
  </p:sldLayoutIdLst>
  <p:transition/>
  <p:timing/>
  <p:hf hdr="0" ft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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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file:///C:/Documents%20and%20Settings/Microsoft/%E6%A1%8C%E9%9D%A2/%E8%84%91%E7%99%BD%E9%87%91.doc" TargetMode="External" /><Relationship Id="rId3" Type="http://schemas.openxmlformats.org/officeDocument/2006/relationships/audio" Target="../media/media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file:///C:/Documents%20and%20Settings/Microsoft/%E6%A1%8C%E9%9D%A2/%E7%BE%A4%E4%BD%93%E8%A7%84%E8%8C%83%E7%9A%84%E5%BD%A2%E6%88%90%E8%BF%87%E7%A8%8B.doc" TargetMode="Ex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6062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418" name=""/>
          <p:cNvSpPr/>
          <p:nvPr/>
        </p:nvSpPr>
        <p:spPr>
          <a:xfrm>
            <a:off x="685800" y="1981200"/>
            <a:ext cx="1524000" cy="609600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2800" b="1"/>
              <a:t>文化因素</a:t>
            </a:r>
            <a:endParaRPr lang="zh-CN" altLang="en-US" sz="3200"/>
          </a:p>
        </p:txBody>
      </p:sp>
      <p:sp>
        <p:nvSpPr>
          <p:cNvPr id="444419" name=""/>
          <p:cNvSpPr/>
          <p:nvPr/>
        </p:nvSpPr>
        <p:spPr>
          <a:xfrm>
            <a:off x="2362200" y="1981200"/>
            <a:ext cx="1828800" cy="609600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2800" b="1"/>
              <a:t>社会因素</a:t>
            </a:r>
            <a:endParaRPr lang="zh-CN" altLang="en-US" sz="3200"/>
          </a:p>
        </p:txBody>
      </p:sp>
      <p:sp>
        <p:nvSpPr>
          <p:cNvPr id="444420" name=""/>
          <p:cNvSpPr/>
          <p:nvPr/>
        </p:nvSpPr>
        <p:spPr>
          <a:xfrm>
            <a:off x="4648200" y="1981200"/>
            <a:ext cx="1524000" cy="609600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2800" b="1"/>
              <a:t>个人影响</a:t>
            </a:r>
            <a:endParaRPr lang="zh-CN" altLang="en-US" sz="3200"/>
          </a:p>
        </p:txBody>
      </p:sp>
      <p:sp>
        <p:nvSpPr>
          <p:cNvPr id="444421" name=""/>
          <p:cNvSpPr/>
          <p:nvPr/>
        </p:nvSpPr>
        <p:spPr>
          <a:xfrm>
            <a:off x="3886200" y="4038600"/>
            <a:ext cx="914400" cy="1752600"/>
          </a:xfrm>
          <a:prstGeom prst="rect">
            <a:avLst/>
          </a:prstGeom>
          <a:solidFill>
            <a:schemeClr val="hlink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/>
              <a:t>评价</a:t>
            </a:r>
            <a:endParaRPr lang="zh-CN" altLang="en-US" sz="3200" b="1"/>
          </a:p>
          <a:p>
            <a:pPr lvl="0" algn="ctr" eaLnBrk="1" hangingPunct="1"/>
            <a:r>
              <a:rPr lang="zh-CN" altLang="en-US" sz="3200" b="1"/>
              <a:t>方案</a:t>
            </a:r>
            <a:endParaRPr lang="zh-CN" altLang="en-US" sz="3200"/>
          </a:p>
        </p:txBody>
      </p:sp>
      <p:sp>
        <p:nvSpPr>
          <p:cNvPr id="444422" name=""/>
          <p:cNvSpPr/>
          <p:nvPr/>
        </p:nvSpPr>
        <p:spPr>
          <a:xfrm>
            <a:off x="7162800" y="4038600"/>
            <a:ext cx="990600" cy="1752600"/>
          </a:xfrm>
          <a:prstGeom prst="rect">
            <a:avLst/>
          </a:prstGeom>
          <a:solidFill>
            <a:schemeClr val="hlink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/>
              <a:t>购后</a:t>
            </a:r>
            <a:endParaRPr lang="zh-CN" altLang="en-US" sz="3200" b="1"/>
          </a:p>
          <a:p>
            <a:pPr lvl="0" algn="ctr" eaLnBrk="1" hangingPunct="1"/>
            <a:r>
              <a:rPr lang="zh-CN" altLang="en-US" sz="3200" b="1"/>
              <a:t>行为</a:t>
            </a:r>
            <a:endParaRPr lang="zh-CN" altLang="en-US" sz="3200"/>
          </a:p>
        </p:txBody>
      </p:sp>
      <p:sp>
        <p:nvSpPr>
          <p:cNvPr id="444423" name=""/>
          <p:cNvSpPr/>
          <p:nvPr/>
        </p:nvSpPr>
        <p:spPr>
          <a:xfrm>
            <a:off x="5562600" y="4038600"/>
            <a:ext cx="990600" cy="1752600"/>
          </a:xfrm>
          <a:prstGeom prst="rect">
            <a:avLst/>
          </a:prstGeom>
          <a:solidFill>
            <a:schemeClr val="hlink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/>
              <a:t>购买</a:t>
            </a:r>
            <a:endParaRPr lang="zh-CN" altLang="en-US" sz="3200" b="1"/>
          </a:p>
          <a:p>
            <a:pPr lvl="0" algn="ctr" eaLnBrk="1" hangingPunct="1"/>
            <a:r>
              <a:rPr lang="zh-CN" altLang="en-US" sz="3200" b="1"/>
              <a:t>决策</a:t>
            </a:r>
            <a:endParaRPr lang="zh-CN" altLang="en-US" sz="3200"/>
          </a:p>
        </p:txBody>
      </p:sp>
      <p:sp>
        <p:nvSpPr>
          <p:cNvPr id="444424" name=""/>
          <p:cNvSpPr/>
          <p:nvPr/>
        </p:nvSpPr>
        <p:spPr>
          <a:xfrm>
            <a:off x="914400" y="4038600"/>
            <a:ext cx="990600" cy="1752600"/>
          </a:xfrm>
          <a:prstGeom prst="rect">
            <a:avLst/>
          </a:prstGeom>
          <a:solidFill>
            <a:schemeClr val="hlink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/>
              <a:t>引起</a:t>
            </a:r>
            <a:endParaRPr lang="zh-CN" altLang="en-US" sz="3200" b="1"/>
          </a:p>
          <a:p>
            <a:pPr lvl="0" algn="ctr" eaLnBrk="1" hangingPunct="1"/>
            <a:r>
              <a:rPr lang="zh-CN" altLang="en-US" sz="3200" b="1"/>
              <a:t>需要</a:t>
            </a:r>
            <a:endParaRPr lang="zh-CN" altLang="en-US" sz="3200"/>
          </a:p>
        </p:txBody>
      </p:sp>
      <p:sp>
        <p:nvSpPr>
          <p:cNvPr id="444425" name=""/>
          <p:cNvSpPr/>
          <p:nvPr/>
        </p:nvSpPr>
        <p:spPr>
          <a:xfrm>
            <a:off x="2438400" y="4038600"/>
            <a:ext cx="914400" cy="1752600"/>
          </a:xfrm>
          <a:prstGeom prst="rect">
            <a:avLst/>
          </a:prstGeom>
          <a:solidFill>
            <a:schemeClr val="hlink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3200" b="1"/>
              <a:t>收集</a:t>
            </a:r>
            <a:endParaRPr lang="zh-CN" altLang="en-US" sz="3200" b="1"/>
          </a:p>
          <a:p>
            <a:pPr lvl="0" algn="ctr" eaLnBrk="1" hangingPunct="1"/>
            <a:r>
              <a:rPr lang="zh-CN" altLang="en-US" sz="3200" b="1"/>
              <a:t>信息</a:t>
            </a:r>
            <a:endParaRPr lang="zh-CN" altLang="en-US" sz="3200" b="1"/>
          </a:p>
        </p:txBody>
      </p:sp>
      <p:cxnSp>
        <p:nvCxnSpPr>
          <p:cNvPr id="444426" name=""/>
          <p:cNvCxnSpPr/>
          <p:nvPr/>
        </p:nvCxnSpPr>
        <p:spPr>
          <a:xfrm>
            <a:off x="1905000" y="4953000"/>
            <a:ext cx="533400" cy="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  <a:tailEnd type="triangle"/>
          </a:ln>
        </p:spPr>
      </p:cxnSp>
      <p:cxnSp>
        <p:nvCxnSpPr>
          <p:cNvPr id="444427" name=""/>
          <p:cNvCxnSpPr/>
          <p:nvPr/>
        </p:nvCxnSpPr>
        <p:spPr>
          <a:xfrm>
            <a:off x="3352800" y="4953000"/>
            <a:ext cx="533400" cy="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  <a:tailEnd type="triangle"/>
          </a:ln>
        </p:spPr>
      </p:cxnSp>
      <p:cxnSp>
        <p:nvCxnSpPr>
          <p:cNvPr id="444428" name=""/>
          <p:cNvCxnSpPr/>
          <p:nvPr/>
        </p:nvCxnSpPr>
        <p:spPr>
          <a:xfrm>
            <a:off x="4800600" y="4953000"/>
            <a:ext cx="762000" cy="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  <a:tailEnd type="triangle"/>
          </a:ln>
        </p:spPr>
      </p:cxnSp>
      <p:cxnSp>
        <p:nvCxnSpPr>
          <p:cNvPr id="444429" name=""/>
          <p:cNvCxnSpPr/>
          <p:nvPr/>
        </p:nvCxnSpPr>
        <p:spPr>
          <a:xfrm>
            <a:off x="6553200" y="4953000"/>
            <a:ext cx="609600" cy="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  <a:tailEnd type="triangle"/>
          </a:ln>
        </p:spPr>
      </p:cxnSp>
      <p:cxnSp>
        <p:nvCxnSpPr>
          <p:cNvPr id="444430" name=""/>
          <p:cNvCxnSpPr/>
          <p:nvPr/>
        </p:nvCxnSpPr>
        <p:spPr>
          <a:xfrm flipH="1">
            <a:off x="685800" y="3352800"/>
            <a:ext cx="0" cy="289560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</a:ln>
        </p:spPr>
      </p:cxnSp>
      <p:cxnSp>
        <p:nvCxnSpPr>
          <p:cNvPr id="444431" name=""/>
          <p:cNvCxnSpPr/>
          <p:nvPr/>
        </p:nvCxnSpPr>
        <p:spPr>
          <a:xfrm>
            <a:off x="685800" y="6248400"/>
            <a:ext cx="7620000" cy="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</a:ln>
        </p:spPr>
      </p:cxnSp>
      <p:cxnSp>
        <p:nvCxnSpPr>
          <p:cNvPr id="444433" name=""/>
          <p:cNvCxnSpPr/>
          <p:nvPr/>
        </p:nvCxnSpPr>
        <p:spPr>
          <a:xfrm flipH="1">
            <a:off x="8305800" y="3352800"/>
            <a:ext cx="0" cy="289560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</a:ln>
        </p:spPr>
      </p:cxnSp>
      <p:cxnSp>
        <p:nvCxnSpPr>
          <p:cNvPr id="444434" name=""/>
          <p:cNvCxnSpPr/>
          <p:nvPr/>
        </p:nvCxnSpPr>
        <p:spPr>
          <a:xfrm flipH="1">
            <a:off x="1447800" y="2590800"/>
            <a:ext cx="0" cy="76200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  <a:tailEnd type="triangle"/>
          </a:ln>
        </p:spPr>
      </p:cxnSp>
      <p:cxnSp>
        <p:nvCxnSpPr>
          <p:cNvPr id="444435" name=""/>
          <p:cNvCxnSpPr/>
          <p:nvPr/>
        </p:nvCxnSpPr>
        <p:spPr>
          <a:xfrm flipH="1">
            <a:off x="3352800" y="2590800"/>
            <a:ext cx="0" cy="76200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  <a:tailEnd type="triangle"/>
          </a:ln>
        </p:spPr>
      </p:cxnSp>
      <p:cxnSp>
        <p:nvCxnSpPr>
          <p:cNvPr id="444436" name=""/>
          <p:cNvCxnSpPr/>
          <p:nvPr/>
        </p:nvCxnSpPr>
        <p:spPr>
          <a:xfrm flipH="1">
            <a:off x="5334000" y="2590800"/>
            <a:ext cx="0" cy="76200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  <a:tailEnd type="triangle"/>
          </a:ln>
        </p:spPr>
      </p:cxnSp>
      <p:sp>
        <p:nvSpPr>
          <p:cNvPr id="444437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cxnSp>
        <p:nvCxnSpPr>
          <p:cNvPr id="444450" name=""/>
          <p:cNvCxnSpPr/>
          <p:nvPr/>
        </p:nvCxnSpPr>
        <p:spPr>
          <a:xfrm>
            <a:off x="685800" y="3352800"/>
            <a:ext cx="7620000" cy="0"/>
          </a:xfrm>
          <a:prstGeom prst="line">
            <a:avLst/>
          </a:prstGeom>
          <a:noFill/>
          <a:ln w="38100" cap="sq">
            <a:solidFill>
              <a:srgbClr val="FFFFFF"/>
            </a:solidFill>
            <a:miter lim="800000"/>
          </a:ln>
          <a:effectLst/>
        </p:spPr>
      </p:cxnSp>
      <p:sp>
        <p:nvSpPr>
          <p:cNvPr id="444452" name=""/>
          <p:cNvSpPr/>
          <p:nvPr/>
        </p:nvSpPr>
        <p:spPr>
          <a:xfrm>
            <a:off x="6477000" y="1981200"/>
            <a:ext cx="1676400" cy="609600"/>
          </a:xfrm>
          <a:prstGeom prst="rect">
            <a:avLst/>
          </a:prstGeom>
          <a:solidFill>
            <a:srgbClr val="FF9966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r>
              <a:rPr lang="zh-CN" altLang="en-US" sz="2800" b="1"/>
              <a:t>心理因素</a:t>
            </a:r>
            <a:endParaRPr lang="zh-CN" altLang="en-US" sz="3200"/>
          </a:p>
        </p:txBody>
      </p:sp>
      <p:cxnSp>
        <p:nvCxnSpPr>
          <p:cNvPr id="444453" name=""/>
          <p:cNvCxnSpPr/>
          <p:nvPr/>
        </p:nvCxnSpPr>
        <p:spPr>
          <a:xfrm flipH="1">
            <a:off x="7239000" y="2590800"/>
            <a:ext cx="0" cy="762000"/>
          </a:xfrm>
          <a:prstGeom prst="line">
            <a:avLst/>
          </a:prstGeom>
          <a:noFill/>
          <a:ln w="38100">
            <a:solidFill>
              <a:srgbClr val="FFFFFF"/>
            </a:solidFill>
            <a:miter lim="800000"/>
            <a:tailEnd type="triangle"/>
          </a:ln>
        </p:spPr>
      </p:cxnSp>
      <p:sp>
        <p:nvSpPr>
          <p:cNvPr id="44445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2D54024F-7C20-45C7-8233-41617F0607DD}" type="slidenum">
              <a:rPr kumimoji="0" lang="zh-CN" altLang="en-US" sz="1400">
                <a:latin typeface="Arial" pitchFamily="34" charset="0"/>
              </a:rPr>
              <a:t>1</a:t>
            </a:fld>
            <a:endParaRPr lang="en-US"/>
          </a:p>
        </p:txBody>
      </p:sp>
      <p:sp>
        <p:nvSpPr>
          <p:cNvPr id="444455" name="TextBox 4444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4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4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4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4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8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4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4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dur="500" fill="hold" grpId="6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44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4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8" dur="500" fill="hold" grpId="7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4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44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8" dur="500" fill="hold" grpId="3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4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44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5" presetID="2" presetClass="entr" presetSubtype="8" dur="500" fill="hold" grpId="5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44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44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dur="500" fill="hold" grpId="4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4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4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5" presetID="2" presetClass="entr" presetSubtype="8" dur="50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44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44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50" presetID="2" presetClass="entr" presetSubtype="8" dur="50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44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44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27500"/>
                            </p:stCondLst>
                            <p:childTnLst>
                              <p:par>
                                <p:cTn id="55" presetID="2" presetClass="entr" presetSubtype="8" dur="5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44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44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60" presetID="2" presetClass="entr" presetSubtype="8" dur="500" fill="hold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44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44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39000"/>
                            </p:stCondLst>
                            <p:childTnLst>
                              <p:par>
                                <p:cTn id="65" presetID="2" presetClass="entr" presetSubtype="8" dur="50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4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4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45500"/>
                            </p:stCondLst>
                            <p:childTnLst>
                              <p:par>
                                <p:cTn id="70" presetID="2" presetClass="entr" presetSubtype="8" dur="500" fill="hold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 additive="base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44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44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2500"/>
                            </p:stCondLst>
                            <p:childTnLst>
                              <p:par>
                                <p:cTn id="75" presetID="2" presetClass="entr" presetSubtype="8" dur="500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44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44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80" presetID="2" presetClass="entr" presetSubtype="8" dur="500" fill="hold" nodeType="after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 additive="base"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44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44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68000"/>
                            </p:stCondLst>
                            <p:childTnLst>
                              <p:par>
                                <p:cTn id="85" presetID="2" presetClass="entr" presetSubtype="8" dur="500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 additive="base"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44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44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76500"/>
                            </p:stCondLst>
                            <p:childTnLst>
                              <p:par>
                                <p:cTn id="90" presetID="2" presetClass="entr" presetSubtype="8" dur="500" fill="hold" nodeType="after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44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44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85500"/>
                            </p:stCondLst>
                            <p:childTnLst>
                              <p:par>
                                <p:cTn id="95" presetID="2" presetClass="entr" presetSubtype="8" dur="500" fill="hold" grpId="8" nodeType="after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44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44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95000"/>
                            </p:stCondLst>
                            <p:childTnLst>
                              <p:par>
                                <p:cTn id="100" presetID="2" presetClass="entr" presetSubtype="8" dur="500" fill="hold" nodeType="after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 additive="base"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44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44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05000"/>
                            </p:stCondLst>
                            <p:childTnLst>
                              <p:par>
                                <p:cTn id="105" presetID="2" presetClass="entr" presetSubtype="8" dur="500" fill="hold" grpId="9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 additive="base"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44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44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115500"/>
                            </p:stCondLst>
                            <p:childTnLst>
                              <p:par>
                                <p:cTn id="110" presetID="2" presetClass="entr" presetSubtype="8" dur="500" fill="hold" nodeType="after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 additive="base"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44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44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4418" grpId="0"/>
      <p:bldP spid="444419" grpId="1"/>
      <p:bldP spid="444420" grpId="2"/>
      <p:bldP spid="444421" grpId="3"/>
      <p:bldP spid="444422" grpId="4"/>
      <p:bldP spid="444423" grpId="5"/>
      <p:bldP spid="444424" grpId="6"/>
      <p:bldP spid="444425" grpId="7"/>
      <p:bldP spid="444437" grpId="8"/>
      <p:bldP spid="444452" grpId="9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7602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537603" name="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lang="zh-CN" altLang="en-US" sz="2400" b="1">
                <a:latin typeface="宋体" pitchFamily="2" charset="-122"/>
              </a:rPr>
              <a:t>（三）影响因素分析</a:t>
            </a:r>
            <a:endParaRPr lang="zh-CN" altLang="en-US" sz="2400" b="1">
              <a:latin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>
                <a:latin typeface="宋体" pitchFamily="2" charset="-122"/>
              </a:rPr>
              <a:t>1、文化因素</a:t>
            </a:r>
            <a:endParaRPr lang="zh-CN" altLang="en-US" sz="2400" b="1">
              <a:latin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（1）文化：价值观、风俗习惯、道德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 b="1">
                <a:solidFill>
                  <a:schemeClr val="tx2"/>
                </a:solidFill>
                <a:latin typeface="宋体" pitchFamily="2" charset="-122"/>
              </a:rPr>
              <a:t> （2）亚文化：</a:t>
            </a:r>
            <a:endParaRPr lang="zh-CN" altLang="en-US" sz="2800" b="1">
              <a:solidFill>
                <a:schemeClr val="tx2"/>
              </a:solidFill>
              <a:latin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sz="2400" b="1">
                <a:solidFill>
                  <a:schemeClr val="tx2"/>
                </a:solidFill>
              </a:rPr>
              <a:t>    (3)</a:t>
            </a:r>
            <a:r>
              <a:rPr lang="zh-CN" altLang="en-US" sz="2400" b="1">
                <a:solidFill>
                  <a:schemeClr val="tx2"/>
                </a:solidFill>
              </a:rPr>
              <a:t>文化价值观</a:t>
            </a:r>
            <a:endParaRPr lang="zh-CN" altLang="en-US" sz="2400" b="1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2"/>
                </a:solidFill>
              </a:rPr>
              <a:t>   社会成员间关系的价值观</a:t>
            </a:r>
            <a:endParaRPr lang="zh-CN" altLang="en-US" sz="2400" b="1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2"/>
                </a:solidFill>
              </a:rPr>
              <a:t>   有关环境的价值观</a:t>
            </a:r>
            <a:endParaRPr lang="zh-CN" altLang="en-US" sz="2400" b="1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2"/>
                </a:solidFill>
              </a:rPr>
              <a:t>   有关自我的价值观</a:t>
            </a:r>
            <a:endParaRPr lang="zh-CN" altLang="en-US" sz="2400" b="1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>
                <a:solidFill>
                  <a:schemeClr val="tx2"/>
                </a:solidFill>
              </a:rPr>
              <a:t>例</a:t>
            </a:r>
            <a:r>
              <a:rPr lang="en-US" altLang="zh-CN" sz="2400" b="1">
                <a:solidFill>
                  <a:schemeClr val="tx2"/>
                </a:solidFill>
              </a:rPr>
              <a:t>:</a:t>
            </a:r>
            <a:r>
              <a:rPr lang="zh-CN" altLang="en-US" sz="2400" b="1">
                <a:solidFill>
                  <a:schemeClr val="tx2"/>
                </a:solidFill>
              </a:rPr>
              <a:t>与营销有关的若干中国文化特征</a:t>
            </a:r>
            <a:r>
              <a:rPr lang="zh-CN" altLang="en-US" sz="2400" b="1">
                <a:solidFill>
                  <a:schemeClr val="tx2"/>
                </a:solidFill>
                <a:hlinkClick action="ppaction://noaction" tooltip="→"/>
              </a:rPr>
              <a:t>幻灯片 </a:t>
            </a:r>
            <a:r>
              <a:rPr lang="en-US" altLang="zh-CN" sz="2400" b="1">
                <a:solidFill>
                  <a:schemeClr val="tx2"/>
                </a:solidFill>
                <a:hlinkClick action="ppaction://noaction" tooltip="→"/>
              </a:rPr>
              <a:t>19</a:t>
            </a:r>
            <a:endParaRPr lang="en-US" altLang="zh-CN" sz="2400" b="1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buNone/>
            </a:pPr>
            <a:endParaRPr lang="zh-CN" altLang="en-US" sz="2400"/>
          </a:p>
          <a:p>
            <a:pPr lvl="0">
              <a:lnSpc>
                <a:spcPct val="90000"/>
              </a:lnSpc>
            </a:pPr>
            <a:endParaRPr lang="zh-CN" altLang="en-US" sz="2400"/>
          </a:p>
        </p:txBody>
      </p:sp>
      <p:sp>
        <p:nvSpPr>
          <p:cNvPr id="53760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AE1E5EBD-3DA6-445A-BE54-3307CF035976}" type="slidenum">
              <a:rPr kumimoji="0" lang="zh-CN" altLang="en-US" sz="1400">
                <a:latin typeface="Arial" pitchFamily="34" charset="0"/>
              </a:rPr>
              <a:t>2</a:t>
            </a:fld>
            <a:endParaRPr lang="en-US"/>
          </a:p>
        </p:txBody>
      </p:sp>
      <p:sp>
        <p:nvSpPr>
          <p:cNvPr id="537605" name="TextBox 5376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602" name=""/>
          <p:cNvSpPr/>
          <p:nvPr>
            <p:ph type="title"/>
          </p:nvPr>
        </p:nvSpPr>
        <p:spPr>
          <a:xfrm>
            <a:off x="381000" y="685800"/>
            <a:ext cx="8066088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 sz="4000" b="1">
                <a:latin typeface="黑体" pitchFamily="2" charset="-122"/>
                <a:ea typeface="黑体" pitchFamily="2" charset="-122"/>
                <a:hlinkClick r:id="rId2"/>
              </a:rPr>
              <a:t>案例</a:t>
            </a:r>
            <a:endParaRPr lang="zh-CN" altLang="en-US" sz="40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81603" name=""/>
          <p:cNvSpPr/>
          <p:nvPr>
            <p:ph type="body" idx="4294967295"/>
          </p:nvPr>
        </p:nvSpPr>
        <p:spPr>
          <a:xfrm>
            <a:off x="304800" y="1828800"/>
            <a:ext cx="8839200" cy="5029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endParaRPr lang="zh-CN" altLang="en-US" b="1">
              <a:solidFill>
                <a:schemeClr val="tx2"/>
              </a:solidFill>
            </a:endParaRPr>
          </a:p>
        </p:txBody>
      </p:sp>
      <p:sp>
        <p:nvSpPr>
          <p:cNvPr id="281604" name=""/>
          <p:cNvSpPr/>
          <p:nvPr/>
        </p:nvSpPr>
        <p:spPr>
          <a:xfrm>
            <a:off x="838200" y="2895600"/>
            <a:ext cx="7010400" cy="29718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ts val="4000"/>
              </a:lnSpc>
            </a:pPr>
            <a:r>
              <a:rPr lang="zh-CN" altLang="en-US" sz="2800" b="1">
                <a:solidFill>
                  <a:srgbClr val="CC3300"/>
                </a:solidFill>
              </a:rPr>
              <a:t>特征              相 关 的 营 销 活 动</a:t>
            </a:r>
            <a:r>
              <a:rPr lang="zh-CN" altLang="en-US" sz="2800" b="1">
                <a:solidFill>
                  <a:srgbClr val="3366FF"/>
                </a:solidFill>
              </a:rPr>
              <a:t>     </a:t>
            </a:r>
            <a:endParaRPr lang="zh-CN" altLang="en-US" sz="2800" b="1">
              <a:solidFill>
                <a:srgbClr val="3366FF"/>
              </a:solidFill>
            </a:endParaRPr>
          </a:p>
          <a:p>
            <a:pPr lvl="0">
              <a:lnSpc>
                <a:spcPts val="3800"/>
              </a:lnSpc>
            </a:pPr>
            <a:r>
              <a:rPr lang="zh-CN" altLang="en-US" sz="2800" b="1"/>
              <a:t>节省         强调价值超过价格</a:t>
            </a:r>
            <a:endParaRPr lang="zh-CN" altLang="en-US" sz="2800" b="1"/>
          </a:p>
          <a:p>
            <a:pPr lvl="0">
              <a:lnSpc>
                <a:spcPts val="3600"/>
              </a:lnSpc>
            </a:pPr>
            <a:r>
              <a:rPr lang="zh-CN" altLang="en-US" sz="2800" b="1"/>
              <a:t>共性         强调人群偏好而非个人偏好</a:t>
            </a:r>
            <a:endParaRPr lang="zh-CN" altLang="en-US" sz="2800" b="1"/>
          </a:p>
          <a:p>
            <a:pPr lvl="0">
              <a:lnSpc>
                <a:spcPts val="3800"/>
              </a:lnSpc>
            </a:pPr>
            <a:r>
              <a:rPr lang="zh-CN" altLang="en-US" sz="2800" b="1"/>
              <a:t>地位         强调高地位者的偏好</a:t>
            </a:r>
            <a:endParaRPr lang="zh-CN" altLang="en-US" sz="2800" b="1"/>
          </a:p>
          <a:p>
            <a:pPr lvl="0">
              <a:lnSpc>
                <a:spcPts val="3800"/>
              </a:lnSpc>
            </a:pPr>
            <a:r>
              <a:rPr lang="zh-CN" altLang="en-US" sz="2800" b="1"/>
              <a:t>面子         强调包装或外观</a:t>
            </a:r>
            <a:endParaRPr lang="zh-CN" altLang="en-US" sz="2800" b="1"/>
          </a:p>
        </p:txBody>
      </p:sp>
      <p:cxnSp>
        <p:nvCxnSpPr>
          <p:cNvPr id="281605" name=""/>
          <p:cNvCxnSpPr/>
          <p:nvPr/>
        </p:nvCxnSpPr>
        <p:spPr>
          <a:xfrm flipV="1">
            <a:off x="914400" y="3657600"/>
            <a:ext cx="69342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81606" name=""/>
          <p:cNvCxnSpPr/>
          <p:nvPr/>
        </p:nvCxnSpPr>
        <p:spPr>
          <a:xfrm>
            <a:off x="914400" y="4191000"/>
            <a:ext cx="69342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81607" name=""/>
          <p:cNvCxnSpPr/>
          <p:nvPr/>
        </p:nvCxnSpPr>
        <p:spPr>
          <a:xfrm>
            <a:off x="990600" y="4648200"/>
            <a:ext cx="6781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81608" name=""/>
          <p:cNvCxnSpPr/>
          <p:nvPr/>
        </p:nvCxnSpPr>
        <p:spPr>
          <a:xfrm>
            <a:off x="762000" y="5105400"/>
            <a:ext cx="70866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81609" name=""/>
          <p:cNvCxnSpPr/>
          <p:nvPr/>
        </p:nvCxnSpPr>
        <p:spPr>
          <a:xfrm flipH="1">
            <a:off x="2286000" y="2895600"/>
            <a:ext cx="0" cy="2971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28161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524F50DD-B463-4AA7-B2EA-528B62CDEFF2}" type="slidenum">
              <a:rPr kumimoji="0" lang="zh-CN" altLang="en-US" sz="1400">
                <a:latin typeface="Arial" pitchFamily="34" charset="0"/>
              </a:rPr>
              <a:t>3</a:t>
            </a:fld>
            <a:endParaRPr lang="en-US"/>
          </a:p>
        </p:txBody>
      </p:sp>
      <p:sp>
        <p:nvSpPr>
          <p:cNvPr id="281611" name="TextBox 2816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1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1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1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1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8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1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1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8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1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1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5" presetID="2" presetClass="entr" presetSubtype="8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1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1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3" grpId="0" build="p"/>
      <p:bldP spid="28160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650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lang="zh-CN" altLang="en-US" sz="40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83651" name=""/>
          <p:cNvSpPr/>
          <p:nvPr>
            <p:ph type="body" idx="4294967295"/>
          </p:nvPr>
        </p:nvSpPr>
        <p:spPr>
          <a:xfrm>
            <a:off x="685800" y="1905000"/>
            <a:ext cx="8458200" cy="495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lang="zh-CN" altLang="en-US" sz="2800" b="1">
                <a:latin typeface="宋体" pitchFamily="2" charset="-122"/>
              </a:rPr>
              <a:t>（2）社会其它因素</a:t>
            </a:r>
            <a:endParaRPr lang="zh-CN" altLang="en-US" sz="2800" b="1">
              <a:latin typeface="宋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 b="1">
                <a:latin typeface="宋体" pitchFamily="2" charset="-122"/>
              </a:rPr>
              <a:t> ①家庭的影响</a:t>
            </a:r>
            <a:endParaRPr lang="zh-CN" altLang="en-US" sz="2400" b="1">
              <a:latin typeface="宋体" pitchFamily="2" charset="-122"/>
            </a:endParaRPr>
          </a:p>
          <a:p>
            <a:pPr lvl="0">
              <a:lnSpc>
                <a:spcPct val="110000"/>
              </a:lnSpc>
              <a:buNone/>
            </a:pPr>
            <a:r>
              <a:rPr lang="zh-CN" altLang="en-US" sz="2800" b="1">
                <a:latin typeface="宋体" pitchFamily="2" charset="-122"/>
              </a:rPr>
              <a:t> ②</a:t>
            </a:r>
            <a:r>
              <a:rPr lang="zh-CN" altLang="en-US" sz="2400" b="1"/>
              <a:t>参考群体      </a:t>
            </a:r>
            <a:endParaRPr lang="zh-CN" altLang="en-US" sz="2400" b="1"/>
          </a:p>
          <a:p>
            <a:pPr lvl="0">
              <a:lnSpc>
                <a:spcPct val="110000"/>
              </a:lnSpc>
              <a:buNone/>
            </a:pPr>
            <a:r>
              <a:rPr lang="zh-CN" altLang="en-US" sz="2400" b="1"/>
              <a:t>                           主要群体：朋友、邻居等</a:t>
            </a:r>
            <a:endParaRPr lang="zh-CN" altLang="en-US" sz="2400" b="1"/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/>
              <a:t>         成员群体   次要群体：协会</a:t>
            </a:r>
            <a:endParaRPr lang="zh-CN" altLang="en-US" sz="2400" b="1"/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/>
              <a:t>                             </a:t>
            </a:r>
            <a:endParaRPr lang="zh-CN" altLang="en-US" sz="2400" b="1"/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/>
              <a:t>        非成员群体        崇拜性群体</a:t>
            </a:r>
            <a:endParaRPr lang="zh-CN" altLang="en-US" sz="2400" b="1"/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/>
              <a:t>                                    隔离群体</a:t>
            </a:r>
            <a:endParaRPr lang="zh-CN" altLang="en-US" sz="2400" b="1"/>
          </a:p>
          <a:p>
            <a:pPr lvl="0">
              <a:lnSpc>
                <a:spcPct val="90000"/>
              </a:lnSpc>
              <a:buNone/>
            </a:pPr>
            <a:r>
              <a:rPr lang="zh-CN" altLang="en-US" sz="2800" b="1">
                <a:latin typeface="宋体" pitchFamily="2" charset="-122"/>
              </a:rPr>
              <a:t>③角色与地位的影响</a:t>
            </a:r>
            <a:r>
              <a:rPr lang="zh-CN" altLang="en-US" sz="2400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  <a:endParaRPr lang="zh-CN" altLang="en-US" sz="2400">
              <a:solidFill>
                <a:srgbClr val="FFFFFF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sz="2400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  <a:hlinkClick r:id="rId2"/>
              </a:rPr>
              <a:t>C:\Documents and Settings\Microsoft\</a:t>
            </a:r>
            <a:r>
              <a:rPr lang="zh-CN" altLang="en-US" sz="2400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  <a:hlinkClick r:id="rId2"/>
              </a:rPr>
              <a:t>桌面</a:t>
            </a:r>
            <a:r>
              <a:rPr lang="en-US" altLang="zh-CN" sz="2400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  <a:hlinkClick r:id="rId2"/>
              </a:rPr>
              <a:t>\</a:t>
            </a:r>
            <a:r>
              <a:rPr lang="zh-CN" altLang="en-US" sz="2400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  <a:hlinkClick r:id="rId2"/>
              </a:rPr>
              <a:t>群体规范的形成过程</a:t>
            </a:r>
            <a:r>
              <a:rPr lang="en-US" altLang="zh-CN" sz="2400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  <a:hlinkClick r:id="rId2"/>
              </a:rPr>
              <a:t>.doc</a:t>
            </a:r>
            <a:r>
              <a:rPr lang="en-US" altLang="zh-CN" sz="2400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       </a:t>
            </a:r>
            <a:endParaRPr lang="en-US" altLang="zh-CN" sz="2400">
              <a:solidFill>
                <a:srgbClr val="FFFF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83652" name=""/>
          <p:cNvSpPr/>
          <p:nvPr/>
        </p:nvSpPr>
        <p:spPr>
          <a:xfrm>
            <a:off x="1066800" y="4343400"/>
            <a:ext cx="228600" cy="1066800"/>
          </a:xfrm>
          <a:prstGeom prst="leftBrace">
            <a:avLst>
              <a:gd name="adj1" fmla="val 38889"/>
              <a:gd name="adj2" fmla="val 50000"/>
            </a:avLst>
          </a:prstGeom>
          <a:noFill/>
          <a:ln w="38100" cap="sq">
            <a:solidFill>
              <a:schemeClr val="tx1"/>
            </a:solidFill>
            <a:round/>
          </a:ln>
          <a:effectLst/>
        </p:spPr>
        <p:txBody>
          <a:bodyPr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83653" name=""/>
          <p:cNvSpPr/>
          <p:nvPr/>
        </p:nvSpPr>
        <p:spPr>
          <a:xfrm>
            <a:off x="3048000" y="3733800"/>
            <a:ext cx="152400" cy="762000"/>
          </a:xfrm>
          <a:prstGeom prst="leftBrace">
            <a:avLst>
              <a:gd name="adj1" fmla="val 41667"/>
              <a:gd name="adj2" fmla="val 50000"/>
            </a:avLst>
          </a:prstGeom>
          <a:noFill/>
          <a:ln w="38100" cap="sq">
            <a:solidFill>
              <a:schemeClr val="tx1"/>
            </a:solidFill>
            <a:round/>
          </a:ln>
          <a:effectLst/>
        </p:spPr>
        <p:txBody>
          <a:bodyPr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83654" name=""/>
          <p:cNvSpPr/>
          <p:nvPr/>
        </p:nvSpPr>
        <p:spPr>
          <a:xfrm>
            <a:off x="3505200" y="5181600"/>
            <a:ext cx="304800" cy="762000"/>
          </a:xfrm>
          <a:prstGeom prst="leftBrace">
            <a:avLst>
              <a:gd name="adj1" fmla="val 20833"/>
              <a:gd name="adj2" fmla="val 50000"/>
            </a:avLst>
          </a:prstGeom>
          <a:noFill/>
          <a:ln w="38100" cap="sq">
            <a:solidFill>
              <a:schemeClr val="tx1"/>
            </a:solidFill>
            <a:round/>
          </a:ln>
          <a:effectLst/>
        </p:spPr>
        <p:txBody>
          <a:bodyPr/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8365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628CDF83-9AE1-4038-A712-FA687860967E}" type="slidenum">
              <a:rPr kumimoji="0" lang="zh-CN" altLang="en-US" sz="1400">
                <a:latin typeface="Arial" pitchFamily="34" charset="0"/>
              </a:rPr>
              <a:t>4</a:t>
            </a:fld>
            <a:endParaRPr lang="en-US"/>
          </a:p>
        </p:txBody>
      </p:sp>
      <p:sp>
        <p:nvSpPr>
          <p:cNvPr id="283656" name="TextBox 2836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7" dur="500"/>
                                        <p:tgtEl>
                                          <p:spTgt spid="283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6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11" dur="500"/>
                                        <p:tgtEl>
                                          <p:spTgt spid="283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6" presetClass="entr" presetSubtype="26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15" dur="500"/>
                                        <p:tgtEl>
                                          <p:spTgt spid="283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6" dur="5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19" dur="500"/>
                                        <p:tgtEl>
                                          <p:spTgt spid="283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6" presetClass="entr" presetSubtype="26" dur="5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23" dur="500"/>
                                        <p:tgtEl>
                                          <p:spTgt spid="283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6" presetClass="entr" presetSubtype="26" dur="50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27" dur="500"/>
                                        <p:tgtEl>
                                          <p:spTgt spid="283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16" presetClass="entr" presetSubtype="26" dur="50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31" dur="500"/>
                                        <p:tgtEl>
                                          <p:spTgt spid="283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6" presetClass="entr" presetSubtype="26" dur="50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35" dur="500"/>
                                        <p:tgtEl>
                                          <p:spTgt spid="283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7" presetID="16" presetClass="entr" presetSubtype="26" dur="50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39" dur="500"/>
                                        <p:tgtEl>
                                          <p:spTgt spid="283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41" presetID="16" presetClass="entr" presetSubtype="26" dur="500" fill="hold" grpId="0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43" dur="500"/>
                                        <p:tgtEl>
                                          <p:spTgt spid="283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7500"/>
                            </p:stCondLst>
                            <p:childTnLst>
                              <p:par>
                                <p:cTn id="45" presetID="2" presetClass="entr" presetSubtype="8" dur="5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3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3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50" presetID="2" presetClass="entr" presetSubtype="8" dur="500" fill="hold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39000"/>
                            </p:stCondLst>
                            <p:childTnLst>
                              <p:par>
                                <p:cTn id="55" presetID="15" presetClass="entr" presetSubtype="0" dur="100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283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83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83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83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3651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0674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540675" name="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/>
              <a:t>思考题</a:t>
            </a:r>
            <a:r>
              <a:rPr lang="en-US" altLang="zh-CN"/>
              <a:t>:</a:t>
            </a:r>
            <a:endParaRPr lang="en-US" altLang="zh-CN"/>
          </a:p>
          <a:p>
            <a:pPr lvl="0">
              <a:lnSpc>
                <a:spcPct val="90000"/>
              </a:lnSpc>
            </a:pPr>
            <a:r>
              <a:rPr lang="zh-CN" altLang="en-US"/>
              <a:t>以大学生为细分市场，描述最为相关的参照群体以及它们对下列购买决策可能产生的影响</a:t>
            </a:r>
            <a:endParaRPr lang="zh-CN" altLang="en-US"/>
          </a:p>
          <a:p>
            <a:pPr lvl="0">
              <a:lnSpc>
                <a:spcPct val="90000"/>
              </a:lnSpc>
            </a:pPr>
            <a:r>
              <a:rPr lang="en-US" altLang="zh-CN"/>
              <a:t>A  </a:t>
            </a:r>
            <a:r>
              <a:rPr lang="zh-CN" altLang="en-US"/>
              <a:t>牙膏品牌</a:t>
            </a:r>
            <a:endParaRPr lang="zh-CN" altLang="en-US"/>
          </a:p>
          <a:p>
            <a:pPr lvl="0">
              <a:lnSpc>
                <a:spcPct val="90000"/>
              </a:lnSpc>
            </a:pPr>
            <a:r>
              <a:rPr lang="en-US" altLang="zh-CN"/>
              <a:t>B </a:t>
            </a:r>
            <a:r>
              <a:rPr lang="zh-CN" altLang="en-US"/>
              <a:t>购买宠物</a:t>
            </a:r>
            <a:endParaRPr lang="zh-CN" altLang="en-US"/>
          </a:p>
          <a:p>
            <a:pPr lvl="0">
              <a:lnSpc>
                <a:spcPct val="90000"/>
              </a:lnSpc>
            </a:pPr>
            <a:r>
              <a:rPr lang="en-US" altLang="zh-CN"/>
              <a:t>C  </a:t>
            </a:r>
            <a:r>
              <a:rPr lang="zh-CN" altLang="en-US"/>
              <a:t>选择餐厅</a:t>
            </a:r>
            <a:endParaRPr lang="zh-CN" altLang="en-US"/>
          </a:p>
          <a:p>
            <a:pPr lvl="0">
              <a:lnSpc>
                <a:spcPct val="90000"/>
              </a:lnSpc>
            </a:pPr>
            <a:endParaRPr lang="zh-CN" altLang="en-US"/>
          </a:p>
        </p:txBody>
      </p:sp>
      <p:sp>
        <p:nvSpPr>
          <p:cNvPr id="54067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50D2EBE7-9FA5-414A-B2AC-6AEFFD8AE45F}" type="slidenum">
              <a:rPr kumimoji="0" lang="zh-CN" altLang="en-US" sz="1400">
                <a:latin typeface="Arial" pitchFamily="34" charset="0"/>
              </a:rPr>
              <a:t>5</a:t>
            </a:fld>
            <a:endParaRPr lang="en-US"/>
          </a:p>
        </p:txBody>
      </p:sp>
      <p:sp>
        <p:nvSpPr>
          <p:cNvPr id="540677" name="TextBox 54067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22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汽车调查分析</a:t>
            </a:r>
          </a:p>
        </p:txBody>
      </p:sp>
      <p:sp>
        <p:nvSpPr>
          <p:cNvPr id="542723" name="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/>
              <a:t>奔驰</a:t>
            </a:r>
            <a:r>
              <a:rPr lang="en-US" altLang="zh-CN" sz="2800"/>
              <a:t>:</a:t>
            </a:r>
            <a:r>
              <a:rPr lang="zh-CN" altLang="en-US" sz="2800"/>
              <a:t>尊贵的</a:t>
            </a:r>
            <a:r>
              <a:rPr lang="en-US" altLang="zh-CN" sz="2800"/>
              <a:t>.</a:t>
            </a:r>
            <a:r>
              <a:rPr lang="zh-CN" altLang="en-US" sz="2800"/>
              <a:t>技术领先的</a:t>
            </a:r>
            <a:r>
              <a:rPr lang="en-US" altLang="zh-CN" sz="2800"/>
              <a:t>.</a:t>
            </a:r>
            <a:r>
              <a:rPr lang="zh-CN" altLang="en-US" sz="2800"/>
              <a:t>有品位的</a:t>
            </a:r>
            <a:r>
              <a:rPr lang="en-US" altLang="zh-CN" sz="2800"/>
              <a:t>.</a:t>
            </a:r>
            <a:r>
              <a:rPr lang="zh-CN" altLang="en-US" sz="2800"/>
              <a:t>高品质的</a:t>
            </a:r>
            <a:r>
              <a:rPr lang="en-US" altLang="zh-CN" sz="2800"/>
              <a:t>,</a:t>
            </a:r>
            <a:r>
              <a:rPr lang="zh-CN" altLang="en-US" sz="2800"/>
              <a:t>经典的</a:t>
            </a:r>
            <a:r>
              <a:rPr lang="en-US" altLang="zh-CN" sz="2800"/>
              <a:t>.</a:t>
            </a:r>
            <a:endParaRPr lang="en-US" altLang="zh-CN" sz="2800"/>
          </a:p>
          <a:p>
            <a:pPr lvl="0"/>
            <a:r>
              <a:rPr lang="zh-CN" altLang="en-US" sz="2800"/>
              <a:t>宝马</a:t>
            </a:r>
            <a:r>
              <a:rPr lang="en-US" altLang="zh-CN" sz="2800"/>
              <a:t>:</a:t>
            </a:r>
            <a:r>
              <a:rPr lang="zh-CN" altLang="en-US" sz="2800"/>
              <a:t>现代的</a:t>
            </a:r>
            <a:r>
              <a:rPr lang="en-US" altLang="zh-CN" sz="2800"/>
              <a:t>.</a:t>
            </a:r>
            <a:r>
              <a:rPr lang="zh-CN" altLang="en-US" sz="2800"/>
              <a:t>有驾驶乐趣的</a:t>
            </a:r>
            <a:r>
              <a:rPr lang="en-US" altLang="zh-CN" sz="2800"/>
              <a:t>.</a:t>
            </a:r>
            <a:r>
              <a:rPr lang="zh-CN" altLang="en-US" sz="2800"/>
              <a:t>有活力的</a:t>
            </a:r>
            <a:r>
              <a:rPr lang="en-US" altLang="zh-CN" sz="2800"/>
              <a:t>.</a:t>
            </a:r>
            <a:r>
              <a:rPr lang="zh-CN" altLang="en-US" sz="2800"/>
              <a:t>时尚的</a:t>
            </a:r>
            <a:r>
              <a:rPr lang="en-US" altLang="zh-CN" sz="2800"/>
              <a:t>.</a:t>
            </a:r>
            <a:r>
              <a:rPr lang="zh-CN" altLang="en-US" sz="2800"/>
              <a:t>创新的</a:t>
            </a:r>
            <a:r>
              <a:rPr lang="en-US" altLang="zh-CN" sz="2800"/>
              <a:t>,</a:t>
            </a:r>
            <a:r>
              <a:rPr lang="zh-CN" altLang="en-US" sz="2800"/>
              <a:t>有个性的</a:t>
            </a:r>
            <a:r>
              <a:rPr lang="en-US" altLang="zh-CN" sz="2800"/>
              <a:t>.</a:t>
            </a:r>
            <a:endParaRPr lang="en-US" altLang="zh-CN" sz="2800"/>
          </a:p>
          <a:p>
            <a:pPr lvl="0"/>
            <a:r>
              <a:rPr lang="zh-CN" altLang="en-US" sz="2800"/>
              <a:t>奥迪</a:t>
            </a:r>
            <a:r>
              <a:rPr lang="en-US" altLang="zh-CN" sz="2800"/>
              <a:t>:</a:t>
            </a:r>
            <a:r>
              <a:rPr lang="zh-CN" altLang="en-US" sz="2800"/>
              <a:t>物有所值的</a:t>
            </a:r>
            <a:endParaRPr lang="zh-CN" altLang="en-US" sz="2800"/>
          </a:p>
          <a:p>
            <a:pPr lvl="0"/>
            <a:r>
              <a:rPr lang="zh-CN" altLang="en-US" sz="2800"/>
              <a:t>沃尔沃</a:t>
            </a:r>
            <a:r>
              <a:rPr lang="en-US" altLang="zh-CN" sz="2800"/>
              <a:t>:</a:t>
            </a:r>
            <a:r>
              <a:rPr lang="zh-CN" altLang="en-US" sz="2800"/>
              <a:t>安全的</a:t>
            </a:r>
            <a:r>
              <a:rPr lang="en-US" altLang="zh-CN" sz="2800"/>
              <a:t>,</a:t>
            </a:r>
            <a:r>
              <a:rPr lang="zh-CN" altLang="en-US" sz="2800"/>
              <a:t>含蓄的</a:t>
            </a:r>
            <a:endParaRPr lang="zh-CN" altLang="en-US" sz="2800"/>
          </a:p>
          <a:p>
            <a:pPr lvl="0"/>
            <a:r>
              <a:rPr lang="zh-CN" altLang="en-US" sz="2800"/>
              <a:t>在亲切这一点上</a:t>
            </a:r>
            <a:r>
              <a:rPr lang="en-US" altLang="zh-CN" sz="2800"/>
              <a:t>,</a:t>
            </a:r>
            <a:r>
              <a:rPr lang="zh-CN" altLang="en-US" sz="2800"/>
              <a:t>奔驰</a:t>
            </a:r>
            <a:r>
              <a:rPr lang="en-US" altLang="zh-CN" sz="2800"/>
              <a:t>,</a:t>
            </a:r>
            <a:r>
              <a:rPr lang="zh-CN" altLang="en-US" sz="2800"/>
              <a:t>宝马</a:t>
            </a:r>
            <a:r>
              <a:rPr lang="en-US" altLang="zh-CN" sz="2800"/>
              <a:t>,</a:t>
            </a:r>
            <a:r>
              <a:rPr lang="zh-CN" altLang="en-US" sz="2800"/>
              <a:t>奥迪三者不相上下</a:t>
            </a:r>
            <a:r>
              <a:rPr lang="en-US" altLang="zh-CN" sz="2800"/>
              <a:t>,</a:t>
            </a:r>
            <a:r>
              <a:rPr lang="zh-CN" altLang="en-US" sz="2800"/>
              <a:t>显示了中国消费者对这三个品牌的熟悉程度</a:t>
            </a:r>
            <a:r>
              <a:rPr lang="en-US" altLang="zh-CN" sz="2800"/>
              <a:t>.</a:t>
            </a:r>
            <a:endParaRPr lang="en-US" altLang="zh-CN" sz="2800"/>
          </a:p>
        </p:txBody>
      </p:sp>
      <p:sp>
        <p:nvSpPr>
          <p:cNvPr id="54272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A54C3A40-45C2-4F35-8A5D-3BFAF9B9922F}" type="slidenum">
              <a:rPr kumimoji="0" lang="zh-CN" altLang="en-US" sz="1400">
                <a:latin typeface="Arial" pitchFamily="34" charset="0"/>
              </a:rPr>
              <a:t>6</a:t>
            </a:fld>
            <a:endParaRPr lang="en-US"/>
          </a:p>
        </p:txBody>
      </p:sp>
      <p:sp>
        <p:nvSpPr>
          <p:cNvPr id="542725" name="TextBox 54272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6818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pic>
        <p:nvPicPr>
          <p:cNvPr id="546820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2411412" y="-674688"/>
            <a:ext cx="5545138" cy="71993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4682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51ABB49A-23A2-40CA-AE93-8CE434B67470}" type="slidenum">
              <a:rPr kumimoji="0" lang="zh-CN" altLang="en-US" sz="1400">
                <a:latin typeface="Arial" pitchFamily="34" charset="0"/>
              </a:rPr>
              <a:t>7</a:t>
            </a:fld>
            <a:endParaRPr lang="en-US"/>
          </a:p>
        </p:txBody>
      </p:sp>
      <p:sp>
        <p:nvSpPr>
          <p:cNvPr id="546822" name="TextBox 5468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3746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543747" name="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5000"/>
              </a:lnSpc>
              <a:buNone/>
            </a:pPr>
            <a:r>
              <a:rPr lang="zh-CN" altLang="en-US" sz="2400" b="1"/>
              <a:t>三、按消费者介入程度和所购商品的品牌差异程度</a:t>
            </a:r>
            <a:endParaRPr lang="zh-CN" altLang="en-US" sz="2400" b="1">
              <a:solidFill>
                <a:schemeClr val="tx2"/>
              </a:solidFill>
              <a:latin typeface="宋体" pitchFamily="2" charset="-122"/>
            </a:endParaRPr>
          </a:p>
          <a:p>
            <a:pPr lvl="0"/>
            <a:endParaRPr lang="zh-CN" altLang="en-US"/>
          </a:p>
        </p:txBody>
      </p:sp>
      <p:sp>
        <p:nvSpPr>
          <p:cNvPr id="543748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EE4DB343-253E-4B73-8C10-C4B282FDE927}" type="slidenum">
              <a:rPr kumimoji="0" lang="zh-CN" altLang="en-US" sz="1400">
                <a:latin typeface="Arial" pitchFamily="34" charset="0"/>
              </a:rPr>
              <a:t>8</a:t>
            </a:fld>
            <a:endParaRPr lang="en-US"/>
          </a:p>
        </p:txBody>
      </p:sp>
      <p:sp>
        <p:nvSpPr>
          <p:cNvPr id="543749" name="TextBox 5437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450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488451" name=""/>
          <p:cNvSpPr/>
          <p:nvPr>
            <p:ph type="body" idx="4294967295"/>
          </p:nvPr>
        </p:nvSpPr>
        <p:spPr>
          <a:xfrm>
            <a:off x="685800" y="1052512"/>
            <a:ext cx="8458200" cy="495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lang="zh-CN" altLang="en-US" b="1"/>
              <a:t>可实施的策略： （16页问题）</a:t>
            </a:r>
            <a:endParaRPr lang="zh-CN" altLang="en-US" b="1"/>
          </a:p>
          <a:p>
            <a:pPr lvl="0">
              <a:lnSpc>
                <a:spcPct val="90000"/>
              </a:lnSpc>
              <a:buNone/>
            </a:pPr>
            <a:r>
              <a:rPr lang="zh-CN" altLang="en-US" b="1"/>
              <a:t>1、改进现有产品（实际再定位）</a:t>
            </a:r>
            <a:endParaRPr lang="zh-CN" altLang="en-US" b="1"/>
          </a:p>
          <a:p>
            <a:pPr lvl="0">
              <a:lnSpc>
                <a:spcPct val="90000"/>
              </a:lnSpc>
              <a:buNone/>
            </a:pPr>
            <a:r>
              <a:rPr lang="zh-CN" altLang="en-US" b="1"/>
              <a:t>2、改变品牌信念（心理再定位）</a:t>
            </a:r>
            <a:endParaRPr lang="zh-CN" altLang="en-US" b="1"/>
          </a:p>
          <a:p>
            <a:pPr lvl="0">
              <a:lnSpc>
                <a:spcPct val="90000"/>
              </a:lnSpc>
              <a:buNone/>
            </a:pPr>
            <a:r>
              <a:rPr lang="zh-CN" altLang="en-US" b="1"/>
              <a:t>3、改变竞争对手品牌的信念（竞争性反定位）</a:t>
            </a:r>
            <a:endParaRPr lang="zh-CN" altLang="en-US" b="1"/>
          </a:p>
          <a:p>
            <a:pPr lvl="0">
              <a:lnSpc>
                <a:spcPct val="90000"/>
              </a:lnSpc>
              <a:buNone/>
            </a:pPr>
            <a:r>
              <a:rPr lang="zh-CN" altLang="en-US" b="1"/>
              <a:t>4、改变重要性权数</a:t>
            </a:r>
            <a:endParaRPr lang="zh-CN" altLang="en-US" b="1"/>
          </a:p>
          <a:p>
            <a:pPr lvl="0">
              <a:lnSpc>
                <a:spcPct val="90000"/>
              </a:lnSpc>
              <a:buNone/>
            </a:pPr>
            <a:r>
              <a:rPr lang="zh-CN" altLang="en-US" b="1"/>
              <a:t>5、唤起对被忽视属性的注意</a:t>
            </a:r>
            <a:endParaRPr lang="zh-CN" altLang="en-US" b="1"/>
          </a:p>
          <a:p>
            <a:pPr lvl="0">
              <a:lnSpc>
                <a:spcPct val="90000"/>
              </a:lnSpc>
              <a:buNone/>
            </a:pPr>
            <a:r>
              <a:rPr lang="zh-CN" altLang="en-US" b="1"/>
              <a:t>6、改变购买者的理想品牌</a:t>
            </a:r>
            <a:endParaRPr lang="zh-CN" altLang="en-US" b="1"/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hlinkClick action="ppaction://noaction" tooltip="→"/>
              </a:rPr>
              <a:t>幻灯片 </a:t>
            </a:r>
            <a:r>
              <a:rPr lang="en-US" altLang="zh-CN" b="1">
                <a:hlinkClick action="ppaction://noaction" tooltip="→"/>
              </a:rPr>
              <a:t>17</a:t>
            </a:r>
            <a:endParaRPr lang="en-US" altLang="zh-CN" b="1"/>
          </a:p>
        </p:txBody>
      </p:sp>
      <p:sp>
        <p:nvSpPr>
          <p:cNvPr id="488452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81D7925D-1BF7-4C90-8336-ACE366731241}" type="slidenum">
              <a:rPr kumimoji="0" lang="zh-CN" altLang="en-US" sz="1400">
                <a:latin typeface="Arial" pitchFamily="34" charset="0"/>
              </a:rPr>
              <a:t>9</a:t>
            </a:fld>
            <a:endParaRPr lang="en-US"/>
          </a:p>
        </p:txBody>
      </p:sp>
      <p:sp>
        <p:nvSpPr>
          <p:cNvPr id="488453" name="TextBox 48845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488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/>
                                        <p:tgtEl>
                                          <p:spTgt spid="488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5" dur="500"/>
                                        <p:tgtEl>
                                          <p:spTgt spid="488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" presetClass="entr" presetSubtype="10" dur="5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9" dur="500"/>
                                        <p:tgtEl>
                                          <p:spTgt spid="488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3" presetClass="entr" presetSubtype="10" dur="5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3" dur="500"/>
                                        <p:tgtEl>
                                          <p:spTgt spid="488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5" presetID="3" presetClass="entr" presetSubtype="10" dur="50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4884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3" presetClass="entr" presetSubtype="10" dur="50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1" dur="500"/>
                                        <p:tgtEl>
                                          <p:spTgt spid="488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3" presetClass="entr" presetSubtype="10" dur="50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5" dur="500"/>
                                        <p:tgtEl>
                                          <p:spTgt spid="4884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8451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658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lang="zh-CN" altLang="en-US" b="1">
              <a:ea typeface="黑体" pitchFamily="2" charset="-122"/>
            </a:endParaRPr>
          </a:p>
        </p:txBody>
      </p:sp>
      <p:sp>
        <p:nvSpPr>
          <p:cNvPr id="454659" name=""/>
          <p:cNvSpPr/>
          <p:nvPr>
            <p:ph type="body" idx="4294967295"/>
          </p:nvPr>
        </p:nvSpPr>
        <p:spPr>
          <a:xfrm>
            <a:off x="685800" y="1905000"/>
            <a:ext cx="8458200" cy="495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b="1">
                <a:latin typeface="宋体" pitchFamily="2" charset="-122"/>
              </a:rPr>
              <a:t>二、产业市场的购买特点</a:t>
            </a:r>
            <a:endParaRPr lang="zh-CN" altLang="en-US" b="1">
              <a:solidFill>
                <a:srgbClr val="FFFFFF"/>
              </a:solidFill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solidFill>
                  <a:srgbClr val="FFFFFF"/>
                </a:solidFill>
                <a:latin typeface="宋体" pitchFamily="2" charset="-122"/>
              </a:rPr>
              <a:t>（</a:t>
            </a:r>
            <a:r>
              <a:rPr lang="zh-CN" altLang="en-US" b="1">
                <a:latin typeface="宋体" pitchFamily="2" charset="-122"/>
              </a:rPr>
              <a:t>1）购买者人数较少，规模较大</a:t>
            </a:r>
            <a:endParaRPr lang="zh-CN" altLang="en-US" b="1"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宋体" pitchFamily="2" charset="-122"/>
              </a:rPr>
              <a:t>（2）供需双方关系密切</a:t>
            </a:r>
            <a:endParaRPr lang="zh-CN" altLang="en-US" b="1"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宋体" pitchFamily="2" charset="-122"/>
              </a:rPr>
              <a:t>（3）购买者在地理区域上集中</a:t>
            </a:r>
            <a:endParaRPr lang="zh-CN" altLang="en-US" b="1"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宋体" pitchFamily="2" charset="-122"/>
              </a:rPr>
              <a:t>（4）派生需求</a:t>
            </a:r>
            <a:endParaRPr lang="zh-CN" altLang="en-US" b="1"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宋体" pitchFamily="2" charset="-122"/>
              </a:rPr>
              <a:t>（5）需求缺乏弹性</a:t>
            </a:r>
            <a:endParaRPr lang="zh-CN" altLang="en-US" b="1"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宋体" pitchFamily="2" charset="-122"/>
              </a:rPr>
              <a:t>（6）需求波动大</a:t>
            </a:r>
            <a:endParaRPr lang="zh-CN" altLang="en-US" b="1"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宋体" pitchFamily="2" charset="-122"/>
              </a:rPr>
              <a:t>（7）专业性购买、直接采购、互惠、租赁</a:t>
            </a:r>
            <a:endParaRPr lang="zh-CN" altLang="en-US" b="1">
              <a:latin typeface="宋体" pitchFamily="2" charset="-122"/>
            </a:endParaRPr>
          </a:p>
        </p:txBody>
      </p:sp>
      <p:sp>
        <p:nvSpPr>
          <p:cNvPr id="45466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3C3A667E-89AF-4B9F-9099-BC7F9C47A064}" type="slidenum">
              <a:rPr kumimoji="0" lang="zh-CN" altLang="en-US" sz="1400">
                <a:latin typeface="Arial" pitchFamily="34" charset="0"/>
              </a:rPr>
              <a:t>10</a:t>
            </a:fld>
            <a:endParaRPr lang="en-US"/>
          </a:p>
        </p:txBody>
      </p:sp>
      <p:sp>
        <p:nvSpPr>
          <p:cNvPr id="454661" name="TextBox 4546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75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7" dur="75"/>
                                        <p:tgtEl>
                                          <p:spTgt spid="454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"/>
                            </p:stCondLst>
                            <p:childTnLst>
                              <p:par>
                                <p:cTn id="9" presetID="12" presetClass="entr" presetSubtype="4" dur="75" fill="hold" grpId="0" nodeType="afterEffect">
                                  <p:stCondLst>
                                    <p:cond delay="825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1" dur="75"/>
                                        <p:tgtEl>
                                          <p:spTgt spid="454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975"/>
                            </p:stCondLst>
                            <p:childTnLst>
                              <p:par>
                                <p:cTn id="13" presetID="12" presetClass="entr" presetSubtype="4" dur="75" fill="hold" grpId="0" nodeType="afterEffect">
                                  <p:stCondLst>
                                    <p:cond delay="195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5" dur="75"/>
                                        <p:tgtEl>
                                          <p:spTgt spid="454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2" presetClass="entr" presetSubtype="4" dur="75" fill="hold" grpId="0" nodeType="afterEffect">
                                  <p:stCondLst>
                                    <p:cond delay="2775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9" dur="75"/>
                                        <p:tgtEl>
                                          <p:spTgt spid="454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850"/>
                            </p:stCondLst>
                            <p:childTnLst>
                              <p:par>
                                <p:cTn id="21" presetID="12" presetClass="entr" presetSubtype="4" dur="75" fill="hold" grpId="0" nodeType="afterEffect">
                                  <p:stCondLst>
                                    <p:cond delay="3825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3" dur="75"/>
                                        <p:tgtEl>
                                          <p:spTgt spid="454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9750"/>
                            </p:stCondLst>
                            <p:childTnLst>
                              <p:par>
                                <p:cTn id="25" presetID="12" presetClass="entr" presetSubtype="4" dur="75" fill="hold" grpId="0" nodeType="afterEffect">
                                  <p:stCondLst>
                                    <p:cond delay="435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7" dur="75"/>
                                        <p:tgtEl>
                                          <p:spTgt spid="454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4175"/>
                            </p:stCondLst>
                            <p:childTnLst>
                              <p:par>
                                <p:cTn id="29" presetID="12" presetClass="entr" presetSubtype="4" dur="75" fill="hold" grpId="0" nodeType="afterEffect">
                                  <p:stCondLst>
                                    <p:cond delay="5025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1" dur="75"/>
                                        <p:tgtEl>
                                          <p:spTgt spid="454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9275"/>
                            </p:stCondLst>
                            <p:childTnLst>
                              <p:par>
                                <p:cTn id="33" presetID="12" presetClass="entr" presetSubtype="4" dur="75" fill="hold" grpId="0" nodeType="afterEffect">
                                  <p:stCondLst>
                                    <p:cond delay="5625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5" dur="75"/>
                                        <p:tgtEl>
                                          <p:spTgt spid="454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4659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730" name=""/>
          <p:cNvSpPr/>
          <p:nvPr>
            <p:ph type="title"/>
          </p:nvPr>
        </p:nvSpPr>
        <p:spPr>
          <a:xfrm>
            <a:off x="381000" y="304800"/>
            <a:ext cx="84582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lang="zh-CN" altLang="en-US" b="1">
              <a:ea typeface="黑体" pitchFamily="2" charset="-122"/>
            </a:endParaRPr>
          </a:p>
        </p:txBody>
      </p:sp>
      <p:sp>
        <p:nvSpPr>
          <p:cNvPr id="457731" name="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b="1">
                <a:latin typeface="宋体" pitchFamily="2" charset="-122"/>
              </a:rPr>
              <a:t>五、产业购买过程的参与者（采购中心）</a:t>
            </a:r>
            <a:endParaRPr lang="zh-CN" altLang="en-US" b="1">
              <a:solidFill>
                <a:schemeClr val="tx2"/>
              </a:solidFill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solidFill>
                  <a:schemeClr val="tx2"/>
                </a:solidFill>
                <a:latin typeface="宋体" pitchFamily="2" charset="-122"/>
              </a:rPr>
              <a:t>1、使用者</a:t>
            </a:r>
            <a:endParaRPr lang="zh-CN" altLang="en-US" b="1">
              <a:solidFill>
                <a:schemeClr val="tx2"/>
              </a:solidFill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solidFill>
                  <a:schemeClr val="tx2"/>
                </a:solidFill>
                <a:latin typeface="宋体" pitchFamily="2" charset="-122"/>
              </a:rPr>
              <a:t>2、影响者</a:t>
            </a:r>
            <a:endParaRPr lang="zh-CN" altLang="en-US" b="1">
              <a:solidFill>
                <a:schemeClr val="tx2"/>
              </a:solidFill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solidFill>
                  <a:schemeClr val="tx2"/>
                </a:solidFill>
                <a:latin typeface="宋体" pitchFamily="2" charset="-122"/>
              </a:rPr>
              <a:t>3、采购者</a:t>
            </a:r>
            <a:endParaRPr lang="zh-CN" altLang="en-US" b="1">
              <a:solidFill>
                <a:schemeClr val="tx2"/>
              </a:solidFill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solidFill>
                  <a:schemeClr val="tx2"/>
                </a:solidFill>
                <a:latin typeface="宋体" pitchFamily="2" charset="-122"/>
              </a:rPr>
              <a:t>4、决定者</a:t>
            </a:r>
            <a:endParaRPr lang="zh-CN" altLang="en-US" b="1">
              <a:solidFill>
                <a:schemeClr val="tx2"/>
              </a:solidFill>
              <a:latin typeface="宋体" pitchFamily="2" charset="-122"/>
            </a:endParaRPr>
          </a:p>
          <a:p>
            <a:pPr lvl="0">
              <a:buNone/>
            </a:pPr>
            <a:r>
              <a:rPr lang="zh-CN" altLang="en-US" b="1">
                <a:solidFill>
                  <a:schemeClr val="tx2"/>
                </a:solidFill>
                <a:latin typeface="宋体" pitchFamily="2" charset="-122"/>
              </a:rPr>
              <a:t>5、信息控制者</a:t>
            </a:r>
            <a:endParaRPr lang="zh-CN" altLang="en-US" b="1">
              <a:solidFill>
                <a:schemeClr val="tx2"/>
              </a:solidFill>
              <a:latin typeface="宋体" pitchFamily="2" charset="-122"/>
            </a:endParaRPr>
          </a:p>
        </p:txBody>
      </p:sp>
      <p:sp>
        <p:nvSpPr>
          <p:cNvPr id="457732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61A4E95E-6CC0-4BDE-98B2-F07A0A0386E3}" type="slidenum">
              <a:rPr kumimoji="0" lang="zh-CN" altLang="en-US" sz="1400">
                <a:latin typeface="Arial" pitchFamily="34" charset="0"/>
              </a:rPr>
              <a:t>11</a:t>
            </a:fld>
            <a:endParaRPr lang="en-US"/>
          </a:p>
        </p:txBody>
      </p:sp>
      <p:sp>
        <p:nvSpPr>
          <p:cNvPr id="457733" name="TextBox 4577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消费者行为学第二章购买者行为分析共24页，您现在浏览的是第11页!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75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7" dur="75"/>
                                        <p:tgtEl>
                                          <p:spTgt spid="457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"/>
                            </p:stCondLst>
                            <p:childTnLst>
                              <p:par>
                                <p:cTn id="9" presetID="18" presetClass="entr" presetSubtype="12" dur="75" fill="hold" grpId="0" nodeType="afterEffect">
                                  <p:stCondLst>
                                    <p:cond delay="135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1" dur="75"/>
                                        <p:tgtEl>
                                          <p:spTgt spid="457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8" presetClass="entr" presetSubtype="12" dur="75" fill="hold" grpId="0" nodeType="afterEffect">
                                  <p:stCondLst>
                                    <p:cond delay="1725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5" dur="75"/>
                                        <p:tgtEl>
                                          <p:spTgt spid="457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300"/>
                            </p:stCondLst>
                            <p:childTnLst>
                              <p:par>
                                <p:cTn id="17" presetID="18" presetClass="entr" presetSubtype="12" dur="75" fill="hold" grpId="0" nodeType="afterEffect">
                                  <p:stCondLst>
                                    <p:cond delay="21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9" dur="75"/>
                                        <p:tgtEl>
                                          <p:spTgt spid="457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475"/>
                            </p:stCondLst>
                            <p:childTnLst>
                              <p:par>
                                <p:cTn id="21" presetID="18" presetClass="entr" presetSubtype="12" dur="75" fill="hold" grpId="0" nodeType="afterEffect">
                                  <p:stCondLst>
                                    <p:cond delay="2475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23" dur="75"/>
                                        <p:tgtEl>
                                          <p:spTgt spid="457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8025"/>
                            </p:stCondLst>
                            <p:childTnLst>
                              <p:par>
                                <p:cTn id="25" presetID="18" presetClass="entr" presetSubtype="12" dur="75" fill="hold" grpId="0" nodeType="afterEffect">
                                  <p:stCondLst>
                                    <p:cond delay="285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27" dur="75"/>
                                        <p:tgtEl>
                                          <p:spTgt spid="457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7731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5618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 b="1" i="1">
                <a:ea typeface="隶书" pitchFamily="49" charset="-122"/>
              </a:rPr>
              <a:t>案例</a:t>
            </a:r>
            <a:endParaRPr lang="zh-CN" altLang="en-US" b="1" i="1">
              <a:ea typeface="隶书" pitchFamily="49" charset="-122"/>
            </a:endParaRPr>
          </a:p>
        </p:txBody>
      </p:sp>
      <p:sp>
        <p:nvSpPr>
          <p:cNvPr id="495619" name=""/>
          <p:cNvSpPr/>
          <p:nvPr>
            <p:ph type="body" idx="4294967295"/>
          </p:nvPr>
        </p:nvSpPr>
        <p:spPr>
          <a:xfrm>
            <a:off x="685800" y="1905000"/>
            <a:ext cx="8458200" cy="495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spcBef>
                <a:spcPct val="50000"/>
              </a:spcBef>
              <a:buNone/>
            </a:pPr>
            <a:r>
              <a:rPr lang="zh-CN" altLang="en-US" sz="2800" b="1"/>
              <a:t>                                  </a:t>
            </a:r>
            <a:r>
              <a:rPr lang="zh-CN" altLang="en-US" b="1" i="1">
                <a:solidFill>
                  <a:schemeClr val="hlink"/>
                </a:solidFill>
                <a:ea typeface="隶书" pitchFamily="49" charset="-122"/>
              </a:rPr>
              <a:t>崇洋消费今不如昔</a:t>
            </a:r>
            <a:endParaRPr lang="zh-CN" altLang="en-US" b="1" i="1">
              <a:solidFill>
                <a:schemeClr val="hlink"/>
              </a:solidFill>
              <a:ea typeface="隶书" pitchFamily="49" charset="-122"/>
            </a:endParaRPr>
          </a:p>
          <a:p>
            <a:pPr lvl="0">
              <a:lnSpc>
                <a:spcPct val="90000"/>
              </a:lnSpc>
              <a:spcBef>
                <a:spcPct val="50000"/>
              </a:spcBef>
              <a:buSzTx/>
              <a:buNone/>
            </a:pPr>
            <a:r>
              <a:rPr lang="zh-CN" altLang="en-US" sz="2800"/>
              <a:t>       </a:t>
            </a:r>
            <a:r>
              <a:rPr lang="zh-CN" altLang="en-US" sz="2800" b="1"/>
              <a:t>仅仅在10年之前，中国的进口商品还物以稀为贵，但在众多外国品牌充斥中国市场、国内品牌日益强大的今天，富起来的中国人开始以一种“上帝”的气度审视进口商品。同时，国产与外来品牌之间的界限在消费者心目中不再那么突出分明。调查结果表明，消费者偏爱的品牌是“全球的”、“中国的”。一方面要融入中国的价值，另一方面要能影响国际风潮，也就是中西结合的品牌更容易受到消费者青睐。跨国品牌不能再以“西方的”而赢得市场。“适合我”一直是消费者评价品牌的标准。</a:t>
            </a:r>
            <a:endParaRPr lang="zh-CN" altLang="en-US" sz="2800" b="1"/>
          </a:p>
          <a:p>
            <a:pPr lvl="0">
              <a:lnSpc>
                <a:spcPct val="90000"/>
              </a:lnSpc>
              <a:spcBef>
                <a:spcPct val="50000"/>
              </a:spcBef>
              <a:buSzTx/>
              <a:buNone/>
            </a:pPr>
            <a:endParaRPr lang="zh-CN" altLang="en-US" sz="2800" b="1">
              <a:solidFill>
                <a:srgbClr val="0000FF"/>
              </a:solidFill>
            </a:endParaRPr>
          </a:p>
        </p:txBody>
      </p:sp>
      <p:sp>
        <p:nvSpPr>
          <p:cNvPr id="49562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2DB7875C-2F52-40AE-A5D9-7C53FE7C21CD}" type="slidenum">
              <a:rPr kumimoji="0" lang="zh-CN" altLang="en-US" sz="1400">
                <a:latin typeface="Arial" pitchFamily="34" charset="0"/>
              </a:rPr>
              <a:t>12</a:t>
            </a:fld>
            <a:endParaRPr lang="en-US"/>
          </a:p>
        </p:txBody>
      </p:sp>
      <p:sp>
        <p:nvSpPr>
          <p:cNvPr id="495621" name="TextBox 49562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1800">
                <a:latin typeface="Arial" pitchFamily="34" charset="0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消费者行为学第二章购买者行为分析共24页，您现在浏览的是第12页!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https://d.book118.com/678056062116006030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">
      <a:dk1>
        <a:srgbClr val="FFFFFF"/>
      </a:dk1>
      <a:lt1>
        <a:srgbClr val="0033CC"/>
      </a:lt1>
      <a:dk2>
        <a:srgbClr val="C0C0C0"/>
      </a:dk2>
      <a:lt2>
        <a:srgbClr val="007572"/>
      </a:lt2>
      <a:accent1>
        <a:srgbClr val="CCECFF"/>
      </a:accent1>
      <a:accent2>
        <a:srgbClr val="3399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0066"/>
      </a:hlink>
      <a:folHlink>
        <a:srgbClr val="7D7DA9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33CC"/>
        </a:lt1>
        <a:dk2>
          <a:srgbClr val="C0C0C0"/>
        </a:dk2>
        <a:lt2>
          <a:srgbClr val="007572"/>
        </a:lt2>
        <a:accent1>
          <a:srgbClr val="CCECFF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7D7DA9"/>
        </a:folHlink>
      </a:clrScheme>
    </a:extraClrScheme>
    <a:extraClrScheme>
      <a:clrScheme name="">
        <a:dk1>
          <a:srgbClr val="EFF6EE"/>
        </a:dk1>
        <a:lt1>
          <a:srgbClr val="007A77"/>
        </a:lt1>
        <a:dk2>
          <a:srgbClr val="C0C0C0"/>
        </a:dk2>
        <a:lt2>
          <a:srgbClr val="0066CC"/>
        </a:lt2>
        <a:accent1>
          <a:srgbClr val="E7EEE6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6395"/>
        </a:hlink>
        <a:folHlink>
          <a:srgbClr val="CC3300"/>
        </a:folHlink>
      </a:clrScheme>
    </a:extraClrScheme>
    <a:extraClrScheme>
      <a:clrScheme name="">
        <a:dk1>
          <a:srgbClr val="CCFFCC"/>
        </a:dk1>
        <a:lt1>
          <a:srgbClr val="000000"/>
        </a:lt1>
        <a:dk2>
          <a:srgbClr val="C0C0C0"/>
        </a:dk2>
        <a:lt2>
          <a:srgbClr val="E88A00"/>
        </a:lt2>
        <a:accent1>
          <a:srgbClr val="CCECFF"/>
        </a:accent1>
        <a:accent2>
          <a:srgbClr val="33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3399FF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C0C0C0"/>
        </a:dk2>
        <a:lt2>
          <a:srgbClr val="CC3300"/>
        </a:lt2>
        <a:accent1>
          <a:srgbClr val="FFFFCC"/>
        </a:accent1>
        <a:accent2>
          <a:srgbClr val="33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6F6F9F"/>
        </a:folHlink>
      </a:clrScheme>
    </a:extraClrScheme>
    <a:extraClrScheme>
      <a:clrScheme name="">
        <a:dk1>
          <a:srgbClr val="FFE2C5"/>
        </a:dk1>
        <a:lt1>
          <a:srgbClr val="636395"/>
        </a:lt1>
        <a:dk2>
          <a:srgbClr val="C0C0C0"/>
        </a:dk2>
        <a:lt2>
          <a:srgbClr val="000000"/>
        </a:lt2>
        <a:accent1>
          <a:srgbClr val="FFE1E1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3399FF"/>
        </a:folHlink>
      </a:clrScheme>
    </a:extraClrScheme>
    <a:extraClrScheme>
      <a:clrScheme name="">
        <a:dk1>
          <a:srgbClr val="CCECFF"/>
        </a:dk1>
        <a:lt1>
          <a:srgbClr val="626292"/>
        </a:lt1>
        <a:dk2>
          <a:srgbClr val="C0C0C0"/>
        </a:dk2>
        <a:lt2>
          <a:srgbClr val="3333CC"/>
        </a:lt2>
        <a:accent1>
          <a:srgbClr val="D9F1FF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9999"/>
        </a:folHlink>
      </a:clrScheme>
    </a:extraClrScheme>
    <a:extraClrScheme>
      <a:clrScheme name="">
        <a:dk1>
          <a:srgbClr val="FFE1E1"/>
        </a:dk1>
        <a:lt1>
          <a:srgbClr val="0066CC"/>
        </a:lt1>
        <a:dk2>
          <a:srgbClr val="C0C0C0"/>
        </a:dk2>
        <a:lt2>
          <a:srgbClr val="006600"/>
        </a:lt2>
        <a:accent1>
          <a:srgbClr val="FFFFCC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C0000"/>
        </a:hlink>
        <a:folHlink>
          <a:srgbClr val="0099FF"/>
        </a:folHlink>
      </a:clrScheme>
    </a:extraClrScheme>
    <a:extraClrScheme>
      <a:clrScheme name="">
        <a:dk1>
          <a:srgbClr val="DDDDDD"/>
        </a:dk1>
        <a:lt1>
          <a:srgbClr val="292929"/>
        </a:lt1>
        <a:dk2>
          <a:srgbClr val="B2B2B2"/>
        </a:dk2>
        <a:lt2>
          <a:srgbClr val="0066CC"/>
        </a:lt2>
        <a:accent1>
          <a:srgbClr val="CACADC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D7DA9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宋体</vt:lpstr>
      <vt:lpstr>Wingdings</vt:lpstr>
      <vt:lpstr>Times New Roman</vt:lpstr>
      <vt:lpstr>黑体</vt:lpstr>
      <vt:lpstr>楷体_GB2312</vt:lpstr>
      <vt:lpstr>隶书</vt:lpstr>
      <vt:lpstr>Office Theme</vt:lpstr>
      <vt:lpstr>PowerPoint Presentation</vt:lpstr>
      <vt:lpstr>PowerPoint Presentation</vt:lpstr>
      <vt:lpstr>案例</vt:lpstr>
      <vt:lpstr>PowerPoint Presentation</vt:lpstr>
      <vt:lpstr>PowerPoint Presentation</vt:lpstr>
      <vt:lpstr>汽车调查分析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2024-09-07T08:15:30.182</cp:lastPrinted>
  <dcterms:created xsi:type="dcterms:W3CDTF">2024-09-07T00:15:30Z</dcterms:created>
  <dcterms:modified xsi:type="dcterms:W3CDTF">2024-09-07T00:15:31Z</dcterms:modified>
</cp:coreProperties>
</file>