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4"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tags" Target="tags/tag6.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notesMaster" Target="notesMasters/notesMaster1.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7226D9-4BBF-4D91-9E65-A617B2E9F4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B1069C-48C5-4E10-8E0E-105B60EA08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6E13FB-B9DF-4A27-AB65-D28483FD59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EF07F5-8B52-4107-8704-1C28B3EEF0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D7727C-5CB6-44E3-A477-2E4C96E7E4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52D09A1-E139-4FBF-8665-BBCE7C01CE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024D39-7FE3-432B-A95D-0F8D635D90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C77CCA-0793-421B-B527-FAD25377E1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D46A08-0E85-4F48-B25F-D9D8D8D280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7B69F8-9B35-4D28-9504-89AEF55607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08C047-3D0F-4993-97B7-1E1078EFD7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DEFAULT">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hexin?subject=chemistry#pid=65894e7a8670777726d6a894#tid=658bf8c382b24d00097ac5cf#sourcefrom=">
    <p:spTree>
      <p:nvGrpSpPr>
        <p:cNvPr id="1" name=""/>
        <p:cNvGrpSpPr/>
        <p:nvPr/>
      </p:nvGrpSpPr>
      <p:grpSpPr>
        <a:xfrm>
          <a:off x="0" y="0"/>
          <a:ext cx="0" cy="0"/>
        </a:xfrm>
      </p:grpSpPr>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Cover">
    <p:spTree>
      <p:nvGrpSpPr>
        <p:cNvPr id="1" name=""/>
        <p:cNvGrpSpPr/>
        <p:nvPr/>
      </p:nvGrpSpPr>
      <p:grpSpPr>
        <a:xfrm>
          <a:off x="0" y="0"/>
          <a:ext cx="0" cy="0"/>
        </a:xfrm>
      </p:grpSpPr>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内容">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image" Target="file:///D:\qq&#25991;&#20214;\712321467\Image\C2C\Image2\%7b75232B38-A165-1FB7-499C-2E1C792CACB5%7d.png" TargetMode="External" /><Relationship Id="rId6" Type="http://schemas.openxmlformats.org/officeDocument/2006/relationships/image" Target="../media/image1.png" /><Relationship Id="rId7" Type="http://schemas.openxmlformats.org/officeDocument/2006/relationships/image" Target="../media/image2.jpeg"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7">
            <a:lum/>
          </a:blip>
          <a:stretch>
            <a:fillRect l="-22000" r="-22000"/>
          </a:stretch>
        </a:blipFill>
        <a:effectLst/>
      </p:bgPr>
    </p:bg>
    <p:spTree>
      <p:nvGrpSpPr>
        <p:cNvPr id="1" name=""/>
        <p:cNvGrpSpPr/>
        <p:nvPr/>
      </p:nvGrpSpPr>
      <p:grpSpPr>
        <a:xfrm>
          <a:off x="0" y="0"/>
          <a:ext cx="0" cy="0"/>
        </a:xfrm>
      </p:grpSpPr>
      <p:pic>
        <p:nvPicPr>
          <p:cNvPr id="2" name="图片 1073743875" descr="学科网 zxxk.com" title=""/>
          <p:cNvPicPr>
            <a:picLocks noChangeAspect="1"/>
          </p:cNvPicPr>
          <p:nvPr/>
        </p:nvPicPr>
        <p:blipFill>
          <a:blip r:embed="rId6" r:link="rId5"/>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2.xml"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image" Target="../media/image4.jpeg" /><Relationship Id="rId4" Type="http://schemas.openxmlformats.org/officeDocument/2006/relationships/image" Target="../media/image5.png" /><Relationship Id="rId5" Type="http://schemas.openxmlformats.org/officeDocument/2006/relationships/image" Target="../media/image6.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6.xml" /><Relationship Id="rId3" Type="http://schemas.openxmlformats.org/officeDocument/2006/relationships/image" Target="../media/image7.jpeg" /><Relationship Id="rId4" Type="http://schemas.openxmlformats.org/officeDocument/2006/relationships/tags" Target="../tags/tag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7.xml" /><Relationship Id="rId3" Type="http://schemas.openxmlformats.org/officeDocument/2006/relationships/image" Target="../media/image8.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9.xml" /><Relationship Id="rId3" Type="http://schemas.openxmlformats.org/officeDocument/2006/relationships/image" Target="../media/image9.png" /><Relationship Id="rId4" Type="http://schemas.openxmlformats.org/officeDocument/2006/relationships/tags" Target="../tags/tag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0.xml" /><Relationship Id="rId3" Type="http://schemas.openxmlformats.org/officeDocument/2006/relationships/image" Target="../media/image10.png" /><Relationship Id="rId4" Type="http://schemas.openxmlformats.org/officeDocument/2006/relationships/image" Target="../media/image11.png" /><Relationship Id="rId5" Type="http://schemas.openxmlformats.org/officeDocument/2006/relationships/image" Target="../media/image12.png" /><Relationship Id="rId6" Type="http://schemas.openxmlformats.org/officeDocument/2006/relationships/image" Target="../media/image13.jpeg" /><Relationship Id="rId7" Type="http://schemas.openxmlformats.org/officeDocument/2006/relationships/tags" Target="../tags/tag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1.xml" /><Relationship Id="rId3" Type="http://schemas.openxmlformats.org/officeDocument/2006/relationships/image" Target="../media/image14.png" /><Relationship Id="rId4" Type="http://schemas.openxmlformats.org/officeDocument/2006/relationships/image" Target="../media/image1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3.xml" /><Relationship Id="rId3" Type="http://schemas.openxmlformats.org/officeDocument/2006/relationships/image" Target="../media/image16.png" /><Relationship Id="rId4" Type="http://schemas.openxmlformats.org/officeDocument/2006/relationships/image" Target="../media/image17.png" /><Relationship Id="rId5" Type="http://schemas.openxmlformats.org/officeDocument/2006/relationships/image" Target="../media/image18.png" /><Relationship Id="rId6" Type="http://schemas.openxmlformats.org/officeDocument/2006/relationships/image" Target="../media/image19.png" /><Relationship Id="rId7" Type="http://schemas.openxmlformats.org/officeDocument/2006/relationships/image" Target="../media/image20.png" /><Relationship Id="rId8" Type="http://schemas.openxmlformats.org/officeDocument/2006/relationships/image" Target="../media/image21.png" /><Relationship Id="rId9" Type="http://schemas.openxmlformats.org/officeDocument/2006/relationships/image" Target="../media/image2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4.xml" /><Relationship Id="rId3" Type="http://schemas.openxmlformats.org/officeDocument/2006/relationships/image" Target="../media/image23.png" /><Relationship Id="rId4" Type="http://schemas.openxmlformats.org/officeDocument/2006/relationships/image" Target="../media/image24.png" /><Relationship Id="rId5" Type="http://schemas.openxmlformats.org/officeDocument/2006/relationships/image" Target="../media/image25.png" /><Relationship Id="rId6" Type="http://schemas.openxmlformats.org/officeDocument/2006/relationships/image" Target="../media/image26.png" /><Relationship Id="rId7" Type="http://schemas.openxmlformats.org/officeDocument/2006/relationships/image" Target="../media/image27.png" /><Relationship Id="rId8" Type="http://schemas.openxmlformats.org/officeDocument/2006/relationships/image" Target="../media/image28.png" /><Relationship Id="rId9" Type="http://schemas.openxmlformats.org/officeDocument/2006/relationships/image" Target="../media/image29.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0.png" /><Relationship Id="rId3" Type="http://schemas.openxmlformats.org/officeDocument/2006/relationships/image" Target="../media/image3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5.xml" /><Relationship Id="rId3" Type="http://schemas.openxmlformats.org/officeDocument/2006/relationships/image" Target="../media/image32.png" /><Relationship Id="rId4" Type="http://schemas.openxmlformats.org/officeDocument/2006/relationships/image" Target="../media/image33.png" /><Relationship Id="rId5" Type="http://schemas.openxmlformats.org/officeDocument/2006/relationships/image" Target="../media/image34.png" /><Relationship Id="rId6" Type="http://schemas.openxmlformats.org/officeDocument/2006/relationships/tags" Target="../tags/tag4.xml" /><Relationship Id="rId7" Type="http://schemas.openxmlformats.org/officeDocument/2006/relationships/tags" Target="../tags/tag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6.xml" /><Relationship Id="rId3" Type="http://schemas.openxmlformats.org/officeDocument/2006/relationships/image" Target="../media/image3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7.xml" /><Relationship Id="rId3" Type="http://schemas.openxmlformats.org/officeDocument/2006/relationships/image" Target="../media/image36.png" /><Relationship Id="rId4" Type="http://schemas.openxmlformats.org/officeDocument/2006/relationships/image" Target="../media/image37.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8.xml" /><Relationship Id="rId3" Type="http://schemas.openxmlformats.org/officeDocument/2006/relationships/image" Target="../media/image38.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9.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20.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21.xml" /><Relationship Id="rId3" Type="http://schemas.openxmlformats.org/officeDocument/2006/relationships/image" Target="../media/image39.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8064066127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C_2#50f9c5d33.fixed?vbadefaultcenterpage=1&amp;parentnodeid=712554efa&amp;vbahtmlprocessed=1" title=""/>
          <p:cNvSpPr/>
          <p:nvPr/>
        </p:nvSpPr>
        <p:spPr>
          <a:xfrm>
            <a:off x="0" y="1792224"/>
            <a:ext cx="12188952" cy="1161288"/>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ct val="150000"/>
              </a:lnSpc>
            </a:pPr>
            <a:r>
              <a:rPr lang="en-US" altLang="zh-CN" sz="4800" b="1" i="0">
                <a:solidFill>
                  <a:srgbClr val="F47921"/>
                </a:solidFill>
                <a:latin typeface="Times New Roman" panose="02020603050405020304" pitchFamily="34" charset="0"/>
                <a:ea typeface="宋体" panose="02010600030101010101" pitchFamily="2" charset="-122"/>
                <a:cs typeface="Times New Roman" panose="02020603050405020304" pitchFamily="34" charset="-120"/>
              </a:rPr>
              <a:t>第一部分</a:t>
            </a:r>
            <a:r>
              <a:rPr lang="en-US" altLang="zh-CN" sz="4800" b="1" i="0">
                <a:solidFill>
                  <a:srgbClr val="F47921"/>
                </a:solidFill>
                <a:latin typeface="宋体" panose="02010600030101010101" pitchFamily="2" charset="-122"/>
                <a:ea typeface="宋体" panose="02010600030101010101" pitchFamily="2" charset="-122"/>
                <a:cs typeface="宋体" panose="02010600030101010101" pitchFamily="34" charset="-120"/>
              </a:rPr>
              <a:t> </a:t>
            </a:r>
            <a:r>
              <a:rPr lang="en-US" altLang="zh-CN" sz="4800" b="1" i="0">
                <a:solidFill>
                  <a:srgbClr val="F47921"/>
                </a:solidFill>
                <a:latin typeface="Times New Roman" panose="02020603050405020304" pitchFamily="34" charset="0"/>
                <a:ea typeface="宋体" panose="02010600030101010101" pitchFamily="2" charset="-122"/>
                <a:cs typeface="Times New Roman" panose="02020603050405020304" pitchFamily="34" charset="-120"/>
              </a:rPr>
              <a:t>单元整合</a:t>
            </a:r>
            <a:endParaRPr lang="en-US" altLang="zh-CN" sz="4800"/>
          </a:p>
        </p:txBody>
      </p:sp>
      <p:sp>
        <p:nvSpPr>
          <p:cNvPr id="3" name="C_2#50f9c5d33.fixed?vbadefaultcenterpage=1&amp;parentnodeid=712554efa&amp;vbahtmlprocessed=1" title=""/>
          <p:cNvSpPr/>
          <p:nvPr/>
        </p:nvSpPr>
        <p:spPr>
          <a:xfrm>
            <a:off x="0" y="3029839"/>
            <a:ext cx="12188952" cy="972058"/>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ct val="150000"/>
              </a:lnSpc>
            </a:pPr>
            <a:r>
              <a:rPr lang="en-US" altLang="zh-CN" sz="4800" b="1" i="0">
                <a:solidFill>
                  <a:srgbClr val="F47921"/>
                </a:solidFill>
                <a:latin typeface="Times New Roman" panose="02020603050405020304" pitchFamily="34" charset="0"/>
                <a:ea typeface="宋体" panose="02010600030101010101" pitchFamily="2" charset="-122"/>
                <a:cs typeface="Times New Roman" panose="02020603050405020304" pitchFamily="34" charset="-120"/>
              </a:rPr>
              <a:t>第四单元</a:t>
            </a:r>
            <a:r>
              <a:rPr lang="en-US" altLang="zh-CN" sz="4800" b="1" i="0">
                <a:solidFill>
                  <a:srgbClr val="F47921"/>
                </a:solidFill>
                <a:latin typeface="宋体" panose="02010600030101010101" pitchFamily="2" charset="-122"/>
                <a:ea typeface="宋体" panose="02010600030101010101" pitchFamily="2" charset="-122"/>
                <a:cs typeface="宋体" panose="02010600030101010101" pitchFamily="34" charset="-120"/>
              </a:rPr>
              <a:t> </a:t>
            </a:r>
            <a:r>
              <a:rPr lang="en-US" altLang="zh-CN" sz="4800" b="1" i="0">
                <a:solidFill>
                  <a:srgbClr val="F47921"/>
                </a:solidFill>
                <a:latin typeface="Times New Roman" panose="02020603050405020304" pitchFamily="34" charset="0"/>
                <a:ea typeface="宋体" panose="02010600030101010101" pitchFamily="2" charset="-122"/>
                <a:cs typeface="Times New Roman" panose="02020603050405020304" pitchFamily="34" charset="-120"/>
              </a:rPr>
              <a:t>自然界的水</a:t>
            </a:r>
            <a:endParaRPr lang="en-US" altLang="zh-CN" sz="4800"/>
          </a:p>
        </p:txBody>
      </p:sp>
    </p:spTree>
  </p:cSld>
  <p:clrMapOvr>
    <a:masterClrMapping/>
  </p:clrMapOvr>
  <p:transition>
    <p:split dir="in"/>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P_4_BD#d0594af0c?colgroup=7,20,6&amp;vbadefaultcenterpage=1&amp;parentnodeid=89113e23e&amp;vbahtmlprocessed=1&amp;bbb=1&amp;hasbroken=1" title=""/>
          <p:cNvGraphicFramePr>
            <a:graphicFrameLocks noGrp="1"/>
          </p:cNvGraphicFramePr>
          <p:nvPr/>
        </p:nvGraphicFramePr>
        <p:xfrm>
          <a:off x="548640" y="1306300"/>
          <a:ext cx="11064240" cy="4279392"/>
        </p:xfrm>
        <a:graphic>
          <a:graphicData uri="http://schemas.openxmlformats.org/drawingml/2006/table">
            <a:tbl>
              <a:tblPr/>
              <a:tblGrid>
                <a:gridCol w="2286000"/>
                <a:gridCol w="6501384"/>
                <a:gridCol w="2276856"/>
              </a:tblGrid>
              <a:tr h="408051">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命题点</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命题方式</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考查热度</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1408176">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爱护水资源</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本命题点常出现在单项选择题或填空与说明题</a:t>
                      </a:r>
                    </a:p>
                    <a:p>
                      <a:pPr mar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中，通常考查水资源的污染源、爱护水资源的</a:t>
                      </a:r>
                    </a:p>
                    <a:p>
                      <a:pPr marL="0" lv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措施、水资源的储量或节水图标等</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ct val="130000"/>
                        </a:lnSpc>
                      </a:pPr>
                      <a:r>
                        <a:rPr lang="en-US" altLang="zh-CN" sz="295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_</a:t>
                      </a:r>
                      <a:r>
                        <a:rPr lang="en-US" altLang="zh-CN" sz="900" b="1" i="0" kern="0" spc="0">
                          <a:solidFill>
                            <a:srgbClr val="FFFFFF"/>
                          </a:solidFill>
                          <a:latin typeface="宋体" panose="02010600030101010101" pitchFamily="2" charset="-122"/>
                          <a:ea typeface="宋体" panose="02010600030101010101" pitchFamily="2" charset="-122"/>
                          <a:cs typeface="Calibri" panose="020f0502020204030204" pitchFamily="34" charset="-120"/>
                        </a:rPr>
                        <a:t>________</a:t>
                      </a:r>
                      <a:r>
                        <a:rPr lang="en-US" altLang="zh-CN" sz="24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_</a:t>
                      </a:r>
                      <a:r>
                        <a:rPr lang="en-US" altLang="zh-CN" sz="900" b="1" i="0" kern="0" spc="0">
                          <a:solidFill>
                            <a:srgbClr val="FFFFFF"/>
                          </a:solidFill>
                          <a:latin typeface="宋体" panose="02010600030101010101" pitchFamily="2" charset="-122"/>
                          <a:ea typeface="宋体" panose="02010600030101010101" pitchFamily="2" charset="-122"/>
                          <a:cs typeface="Calibri" panose="020f0502020204030204" pitchFamily="34" charset="-120"/>
                        </a:rPr>
                        <a:t>________</a:t>
                      </a:r>
                      <a:r>
                        <a:rPr lang="en-US" altLang="zh-CN" sz="24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_</a:t>
                      </a:r>
                      <a:r>
                        <a:rPr lang="en-US" altLang="zh-CN" sz="900" b="1" i="0" kern="0" spc="0">
                          <a:solidFill>
                            <a:srgbClr val="FFFFFF"/>
                          </a:solidFill>
                          <a:latin typeface="宋体" panose="02010600030101010101" pitchFamily="2" charset="-122"/>
                          <a:ea typeface="宋体" panose="02010600030101010101" pitchFamily="2" charset="-122"/>
                          <a:cs typeface="Calibri" panose="020f0502020204030204" pitchFamily="34" charset="-120"/>
                        </a:rPr>
                        <a:t>________</a:t>
                      </a:r>
                      <a:endParaRPr lang="en-US" altLang="zh-CN" sz="900" spc="0">
                        <a:latin typeface="宋体" panose="02010600030101010101" pitchFamily="2" charset="-122"/>
                      </a:endParaRPr>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941832">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水的净化</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本命题点常出现在单项选择题或填空与说明题</a:t>
                      </a:r>
                    </a:p>
                    <a:p>
                      <a:pPr marL="0" lv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中，通常考查水的净化方法及原理</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ct val="130000"/>
                        </a:lnSpc>
                      </a:pPr>
                      <a:r>
                        <a:rPr lang="en-US" altLang="zh-CN" sz="295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_</a:t>
                      </a:r>
                      <a:r>
                        <a:rPr lang="en-US" altLang="zh-CN" sz="900" b="1" i="0" kern="0" spc="0">
                          <a:solidFill>
                            <a:srgbClr val="FFFFFF"/>
                          </a:solidFill>
                          <a:latin typeface="宋体" panose="02010600030101010101" pitchFamily="2" charset="-122"/>
                          <a:ea typeface="宋体" panose="02010600030101010101" pitchFamily="2" charset="-122"/>
                          <a:cs typeface="Calibri" panose="020f0502020204030204" pitchFamily="34" charset="-120"/>
                        </a:rPr>
                        <a:t>________</a:t>
                      </a:r>
                      <a:r>
                        <a:rPr lang="en-US" altLang="zh-CN" sz="24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_</a:t>
                      </a:r>
                      <a:r>
                        <a:rPr lang="en-US" altLang="zh-CN" sz="900" b="1" i="0" kern="0" spc="0">
                          <a:solidFill>
                            <a:srgbClr val="FFFFFF"/>
                          </a:solidFill>
                          <a:latin typeface="宋体" panose="02010600030101010101" pitchFamily="2" charset="-122"/>
                          <a:ea typeface="宋体" panose="02010600030101010101" pitchFamily="2" charset="-122"/>
                          <a:cs typeface="Calibri" panose="020f0502020204030204" pitchFamily="34" charset="-120"/>
                        </a:rPr>
                        <a:t>________</a:t>
                      </a:r>
                      <a:r>
                        <a:rPr lang="en-US" altLang="zh-CN" sz="24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_</a:t>
                      </a:r>
                      <a:r>
                        <a:rPr lang="en-US" altLang="zh-CN" sz="900" b="1" i="0" kern="0" spc="0">
                          <a:solidFill>
                            <a:srgbClr val="FFFFFF"/>
                          </a:solidFill>
                          <a:latin typeface="宋体" panose="02010600030101010101" pitchFamily="2" charset="-122"/>
                          <a:ea typeface="宋体" panose="02010600030101010101" pitchFamily="2" charset="-122"/>
                          <a:cs typeface="Calibri" panose="020f0502020204030204" pitchFamily="34" charset="-120"/>
                        </a:rPr>
                        <a:t>________</a:t>
                      </a:r>
                      <a:endParaRPr lang="en-US" altLang="zh-CN" sz="900" spc="0">
                        <a:latin typeface="宋体" panose="02010600030101010101" pitchFamily="2" charset="-122"/>
                      </a:endParaRPr>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1408176">
                <a:tc>
                  <a:txBody>
                    <a:bodyPr vert="horz" wrap="square"/>
                    <a:lstStyle/>
                    <a:p>
                      <a:pPr marL="0" indent="0"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硬水、软水的</a:t>
                      </a:r>
                    </a:p>
                    <a:p>
                      <a:pPr marL="0" indent="0"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鉴别与硬水的</a:t>
                      </a:r>
                    </a:p>
                    <a:p>
                      <a:pPr marL="0" lvl="0" indent="0"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软化</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本命题点常出现在单项选择题或选择填充题</a:t>
                      </a:r>
                    </a:p>
                    <a:p>
                      <a:pPr mar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中，通常考查硬水和软水的鉴别及硬水软化的</a:t>
                      </a:r>
                    </a:p>
                    <a:p>
                      <a:pPr marL="0" lv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方法</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ct val="130000"/>
                        </a:lnSpc>
                      </a:pPr>
                      <a:r>
                        <a:rPr lang="en-US" altLang="zh-CN" sz="295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_</a:t>
                      </a:r>
                      <a:r>
                        <a:rPr lang="en-US" altLang="zh-CN" sz="900" b="1" i="0" kern="0" spc="0">
                          <a:solidFill>
                            <a:srgbClr val="FFFFFF"/>
                          </a:solidFill>
                          <a:latin typeface="宋体" panose="02010600030101010101" pitchFamily="2" charset="-122"/>
                          <a:ea typeface="宋体" panose="02010600030101010101" pitchFamily="2" charset="-122"/>
                          <a:cs typeface="Calibri" panose="020f0502020204030204" pitchFamily="34" charset="-120"/>
                        </a:rPr>
                        <a:t>________</a:t>
                      </a:r>
                      <a:r>
                        <a:rPr lang="en-US" altLang="zh-CN" sz="24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_</a:t>
                      </a:r>
                      <a:r>
                        <a:rPr lang="en-US" altLang="zh-CN" sz="900" b="1" i="0" kern="0" spc="0">
                          <a:solidFill>
                            <a:srgbClr val="FFFFFF"/>
                          </a:solidFill>
                          <a:latin typeface="宋体" panose="02010600030101010101" pitchFamily="2" charset="-122"/>
                          <a:ea typeface="宋体" panose="02010600030101010101" pitchFamily="2" charset="-122"/>
                          <a:cs typeface="Calibri" panose="020f0502020204030204" pitchFamily="34" charset="-120"/>
                        </a:rPr>
                        <a:t>________</a:t>
                      </a:r>
                      <a:r>
                        <a:rPr lang="en-US" altLang="zh-CN" sz="24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_</a:t>
                      </a:r>
                      <a:r>
                        <a:rPr lang="en-US" altLang="zh-CN" sz="900" b="1" i="0" kern="0" spc="0">
                          <a:solidFill>
                            <a:srgbClr val="FFFFFF"/>
                          </a:solidFill>
                          <a:latin typeface="宋体" panose="02010600030101010101" pitchFamily="2" charset="-122"/>
                          <a:ea typeface="宋体" panose="02010600030101010101" pitchFamily="2" charset="-122"/>
                          <a:cs typeface="Calibri" panose="020f0502020204030204" pitchFamily="34" charset="-120"/>
                        </a:rPr>
                        <a:t>________</a:t>
                      </a:r>
                      <a:r>
                        <a:rPr lang="en-US" altLang="zh-CN" sz="24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_</a:t>
                      </a:r>
                      <a:r>
                        <a:rPr lang="en-US" altLang="zh-CN" sz="900" b="1" i="0" kern="0" spc="0">
                          <a:solidFill>
                            <a:srgbClr val="FFFFFF"/>
                          </a:solidFill>
                          <a:latin typeface="宋体" panose="02010600030101010101" pitchFamily="2" charset="-122"/>
                          <a:ea typeface="宋体" panose="02010600030101010101" pitchFamily="2" charset="-122"/>
                          <a:cs typeface="Calibri" panose="020f0502020204030204" pitchFamily="34" charset="-120"/>
                        </a:rPr>
                        <a:t>________</a:t>
                      </a:r>
                      <a:endParaRPr lang="en-US" altLang="zh-CN" sz="900" spc="0">
                        <a:latin typeface="宋体" panose="02010600030101010101" pitchFamily="2" charset="-122"/>
                      </a:endParaRPr>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4" name="P_4_BD#d0594af0c.table_image?tableimageindex=1&amp;vbadefaultcenterpage=1&amp;parentnodeid=89113e23e&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9820687" y="2149834"/>
            <a:ext cx="393192" cy="539496"/>
          </a:xfrm>
          <a:prstGeom prst="rect">
            <a:avLst/>
          </a:prstGeom>
          <a:noFill/>
          <a:extLst>
            <a:ext uri="{909E8E84-426E-40DD-AFC4-6F175D3DCCD1}">
              <a14:hiddenFill xmlns:a14="http://schemas.microsoft.com/office/drawing/2010/main">
                <a:solidFill>
                  <a:schemeClr val="accent1">
                    <a:alpha val="0"/>
                  </a:schemeClr>
                </a:solidFill>
              </a14:hiddenFill>
            </a:ext>
          </a:extLst>
        </p:spPr>
      </p:pic>
      <p:pic>
        <p:nvPicPr>
          <p:cNvPr id="5" name="P_4_BD#d0594af0c.table_image?tableimageindex=2&amp;vbadefaultcenterpage=1&amp;parentnodeid=89113e23e&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10277887" y="2149834"/>
            <a:ext cx="393192" cy="539496"/>
          </a:xfrm>
          <a:prstGeom prst="rect">
            <a:avLst/>
          </a:prstGeom>
          <a:noFill/>
          <a:extLst>
            <a:ext uri="{909E8E84-426E-40DD-AFC4-6F175D3DCCD1}">
              <a14:hiddenFill xmlns:a14="http://schemas.microsoft.com/office/drawing/2010/main">
                <a:solidFill>
                  <a:schemeClr val="accent1">
                    <a:alpha val="0"/>
                  </a:schemeClr>
                </a:solidFill>
              </a14:hiddenFill>
            </a:ext>
          </a:extLst>
        </p:spPr>
      </p:pic>
      <p:pic>
        <p:nvPicPr>
          <p:cNvPr id="6" name="P_4_BD#d0594af0c.table_image?tableimageindex=3&amp;vbadefaultcenterpage=1&amp;parentnodeid=89113e23e&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10735087" y="2149834"/>
            <a:ext cx="393192" cy="539496"/>
          </a:xfrm>
          <a:prstGeom prst="rect">
            <a:avLst/>
          </a:prstGeom>
          <a:noFill/>
          <a:extLst>
            <a:ext uri="{909E8E84-426E-40DD-AFC4-6F175D3DCCD1}">
              <a14:hiddenFill xmlns:a14="http://schemas.microsoft.com/office/drawing/2010/main">
                <a:solidFill>
                  <a:schemeClr val="accent1">
                    <a:alpha val="0"/>
                  </a:schemeClr>
                </a:solidFill>
              </a14:hiddenFill>
            </a:ext>
          </a:extLst>
        </p:spPr>
      </p:pic>
      <p:pic>
        <p:nvPicPr>
          <p:cNvPr id="7" name="P_4_BD#d0594af0c.table_image?tableimageindex=4&amp;vbadefaultcenterpage=1&amp;parentnodeid=89113e23e&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9820687" y="3324838"/>
            <a:ext cx="393192" cy="539496"/>
          </a:xfrm>
          <a:prstGeom prst="rect">
            <a:avLst/>
          </a:prstGeom>
          <a:noFill/>
          <a:extLst>
            <a:ext uri="{909E8E84-426E-40DD-AFC4-6F175D3DCCD1}">
              <a14:hiddenFill xmlns:a14="http://schemas.microsoft.com/office/drawing/2010/main">
                <a:solidFill>
                  <a:schemeClr val="accent1">
                    <a:alpha val="0"/>
                  </a:schemeClr>
                </a:solidFill>
              </a14:hiddenFill>
            </a:ext>
          </a:extLst>
        </p:spPr>
      </p:pic>
      <p:pic>
        <p:nvPicPr>
          <p:cNvPr id="8" name="P_4_BD#d0594af0c.table_image?tableimageindex=5&amp;vbadefaultcenterpage=1&amp;parentnodeid=89113e23e&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10277887" y="3324838"/>
            <a:ext cx="393192" cy="539496"/>
          </a:xfrm>
          <a:prstGeom prst="rect">
            <a:avLst/>
          </a:prstGeom>
          <a:noFill/>
          <a:extLst>
            <a:ext uri="{909E8E84-426E-40DD-AFC4-6F175D3DCCD1}">
              <a14:hiddenFill xmlns:a14="http://schemas.microsoft.com/office/drawing/2010/main">
                <a:solidFill>
                  <a:schemeClr val="accent1">
                    <a:alpha val="0"/>
                  </a:schemeClr>
                </a:solidFill>
              </a14:hiddenFill>
            </a:ext>
          </a:extLst>
        </p:spPr>
      </p:pic>
      <p:pic>
        <p:nvPicPr>
          <p:cNvPr id="9" name="P_4_BD#d0594af0c.table_image?tableimageindex=6&amp;vbadefaultcenterpage=1&amp;parentnodeid=89113e23e&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10735087" y="3324838"/>
            <a:ext cx="393192" cy="539496"/>
          </a:xfrm>
          <a:prstGeom prst="rect">
            <a:avLst/>
          </a:prstGeom>
          <a:noFill/>
          <a:extLst>
            <a:ext uri="{909E8E84-426E-40DD-AFC4-6F175D3DCCD1}">
              <a14:hiddenFill xmlns:a14="http://schemas.microsoft.com/office/drawing/2010/main">
                <a:solidFill>
                  <a:schemeClr val="accent1">
                    <a:alpha val="0"/>
                  </a:schemeClr>
                </a:solidFill>
              </a14:hiddenFill>
            </a:ext>
          </a:extLst>
        </p:spPr>
      </p:pic>
      <p:pic>
        <p:nvPicPr>
          <p:cNvPr id="10" name="P_4_BD#d0594af0c.table_image?tableimageindex=7&amp;vbadefaultcenterpage=1&amp;parentnodeid=89113e23e&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9592087" y="4499842"/>
            <a:ext cx="393192" cy="539496"/>
          </a:xfrm>
          <a:prstGeom prst="rect">
            <a:avLst/>
          </a:prstGeom>
          <a:noFill/>
          <a:extLst>
            <a:ext uri="{909E8E84-426E-40DD-AFC4-6F175D3DCCD1}">
              <a14:hiddenFill xmlns:a14="http://schemas.microsoft.com/office/drawing/2010/main">
                <a:solidFill>
                  <a:schemeClr val="accent1">
                    <a:alpha val="0"/>
                  </a:schemeClr>
                </a:solidFill>
              </a14:hiddenFill>
            </a:ext>
          </a:extLst>
        </p:spPr>
      </p:pic>
      <p:pic>
        <p:nvPicPr>
          <p:cNvPr id="11" name="P_4_BD#d0594af0c.table_image?tableimageindex=8&amp;vbadefaultcenterpage=1&amp;parentnodeid=89113e23e&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10049287" y="4499842"/>
            <a:ext cx="393192" cy="539496"/>
          </a:xfrm>
          <a:prstGeom prst="rect">
            <a:avLst/>
          </a:prstGeom>
          <a:noFill/>
          <a:extLst>
            <a:ext uri="{909E8E84-426E-40DD-AFC4-6F175D3DCCD1}">
              <a14:hiddenFill xmlns:a14="http://schemas.microsoft.com/office/drawing/2010/main">
                <a:solidFill>
                  <a:schemeClr val="accent1">
                    <a:alpha val="0"/>
                  </a:schemeClr>
                </a:solidFill>
              </a14:hiddenFill>
            </a:ext>
          </a:extLst>
        </p:spPr>
      </p:pic>
      <p:pic>
        <p:nvPicPr>
          <p:cNvPr id="12" name="P_4_BD#d0594af0c.table_image?tableimageindex=9&amp;vbadefaultcenterpage=1&amp;parentnodeid=89113e23e&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10506487" y="4499842"/>
            <a:ext cx="393192" cy="539496"/>
          </a:xfrm>
          <a:prstGeom prst="rect">
            <a:avLst/>
          </a:prstGeom>
          <a:noFill/>
          <a:extLst>
            <a:ext uri="{909E8E84-426E-40DD-AFC4-6F175D3DCCD1}">
              <a14:hiddenFill xmlns:a14="http://schemas.microsoft.com/office/drawing/2010/main">
                <a:solidFill>
                  <a:schemeClr val="accent1">
                    <a:alpha val="0"/>
                  </a:schemeClr>
                </a:solidFill>
              </a14:hiddenFill>
            </a:ext>
          </a:extLst>
        </p:spPr>
      </p:pic>
      <p:pic>
        <p:nvPicPr>
          <p:cNvPr id="13" name="P_4_BD#d0594af0c.table_image?tableimageindex=10&amp;vbadefaultcenterpage=1&amp;parentnodeid=89113e23e&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10963687" y="4499842"/>
            <a:ext cx="393192" cy="539496"/>
          </a:xfrm>
          <a:prstGeom prst="rect">
            <a:avLst/>
          </a:prstGeom>
          <a:noFill/>
          <a:extLst>
            <a:ext uri="{909E8E84-426E-40DD-AFC4-6F175D3DCCD1}">
              <a14:hiddenFill xmlns:a14="http://schemas.microsoft.com/office/drawing/2010/main">
                <a:solidFill>
                  <a:schemeClr val="accent1">
                    <a:alpha val="0"/>
                  </a:schemeClr>
                </a:solidFill>
              </a14:hiddenFill>
            </a:ext>
          </a:extLst>
        </p:spPr>
      </p:pic>
    </p:spTree>
  </p:cSld>
  <p:clrMapOvr>
    <a:masterClrMapping/>
  </p:clrMapOvr>
  <p:transition>
    <p:split dir="in"/>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4" name="P_4_BD#d0594af0c?colgroup=7,20,6&amp;vbadefaultcenterpage=1&amp;parentnodeid=89113e23e&amp;vbahtmlprocessed=1&amp;bbb=1&amp;hasbroken=1" title=""/>
          <p:cNvGraphicFramePr>
            <a:graphicFrameLocks noGrp="1"/>
          </p:cNvGraphicFramePr>
          <p:nvPr/>
        </p:nvGraphicFramePr>
        <p:xfrm>
          <a:off x="548640" y="1306300"/>
          <a:ext cx="11064240" cy="5230368"/>
        </p:xfrm>
        <a:graphic>
          <a:graphicData uri="http://schemas.openxmlformats.org/drawingml/2006/table">
            <a:tbl>
              <a:tblPr/>
              <a:tblGrid>
                <a:gridCol w="2286000"/>
                <a:gridCol w="6501384"/>
                <a:gridCol w="2276856"/>
              </a:tblGrid>
              <a:tr h="408051">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命题点</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命题方式</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考查热度</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1408176">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水的组成</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本命题点可出现在各类题型中，主要考查水的</a:t>
                      </a:r>
                    </a:p>
                    <a:p>
                      <a:pPr mar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组成的测定；依据实验装置图说出实验现象、</a:t>
                      </a:r>
                    </a:p>
                    <a:p>
                      <a:pPr marL="0" lv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实验结论以及注意事项，书写化学方程式等</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ct val="130000"/>
                        </a:lnSpc>
                      </a:pPr>
                      <a:r>
                        <a:rPr lang="en-US" altLang="zh-CN" sz="295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_</a:t>
                      </a:r>
                      <a:r>
                        <a:rPr lang="en-US" altLang="zh-CN" sz="900" b="1" i="0" kern="0" spc="0">
                          <a:solidFill>
                            <a:srgbClr val="FFFFFF"/>
                          </a:solidFill>
                          <a:latin typeface="宋体" panose="02010600030101010101" pitchFamily="2" charset="-122"/>
                          <a:ea typeface="宋体" panose="02010600030101010101" pitchFamily="2" charset="-122"/>
                          <a:cs typeface="Calibri" panose="020f0502020204030204" pitchFamily="34" charset="-120"/>
                        </a:rPr>
                        <a:t>________</a:t>
                      </a:r>
                      <a:r>
                        <a:rPr lang="en-US" altLang="zh-CN" sz="24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_</a:t>
                      </a:r>
                      <a:r>
                        <a:rPr lang="en-US" altLang="zh-CN" sz="900" b="1" i="0" kern="0" spc="0">
                          <a:solidFill>
                            <a:srgbClr val="FFFFFF"/>
                          </a:solidFill>
                          <a:latin typeface="宋体" panose="02010600030101010101" pitchFamily="2" charset="-122"/>
                          <a:ea typeface="宋体" panose="02010600030101010101" pitchFamily="2" charset="-122"/>
                          <a:cs typeface="Calibri" panose="020f0502020204030204" pitchFamily="34" charset="-120"/>
                        </a:rPr>
                        <a:t>________</a:t>
                      </a:r>
                      <a:endParaRPr lang="en-US" altLang="zh-CN" sz="900" spc="0">
                        <a:latin typeface="宋体" panose="02010600030101010101" pitchFamily="2" charset="-122"/>
                      </a:endParaRPr>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1408176">
                <a:tc>
                  <a:txBody>
                    <a:bodyPr vert="horz" wrap="square"/>
                    <a:lstStyle/>
                    <a:p>
                      <a:pPr marL="0" indent="0"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单质、化合</a:t>
                      </a:r>
                    </a:p>
                    <a:p>
                      <a:pPr marL="0" lvl="0" indent="0"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物、氧化物</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本命题点常出现在单项选择题、选择填充题或</a:t>
                      </a:r>
                    </a:p>
                    <a:p>
                      <a:pPr mar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填空与说明题中，主要考查根据物质的名称或</a:t>
                      </a:r>
                    </a:p>
                    <a:p>
                      <a:pPr marL="0" lv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化学式判断其所属类别</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ct val="130000"/>
                        </a:lnSpc>
                      </a:pPr>
                      <a:r>
                        <a:rPr lang="en-US" altLang="zh-CN" sz="27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_</a:t>
                      </a:r>
                      <a:r>
                        <a:rPr lang="en-US" altLang="zh-CN" sz="900" b="1" i="0" kern="0" spc="0">
                          <a:solidFill>
                            <a:srgbClr val="FFFFFF"/>
                          </a:solidFill>
                          <a:latin typeface="宋体" panose="02010600030101010101" pitchFamily="2" charset="-122"/>
                          <a:ea typeface="宋体" panose="02010600030101010101" pitchFamily="2" charset="-122"/>
                          <a:cs typeface="Calibri" panose="020f0502020204030204" pitchFamily="34" charset="-120"/>
                        </a:rPr>
                        <a:t>________</a:t>
                      </a:r>
                      <a:r>
                        <a:rPr lang="en-US" altLang="zh-CN" sz="24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_</a:t>
                      </a:r>
                      <a:r>
                        <a:rPr lang="en-US" altLang="zh-CN" sz="900" b="1" i="0" kern="0" spc="0">
                          <a:solidFill>
                            <a:srgbClr val="FFFFFF"/>
                          </a:solidFill>
                          <a:latin typeface="宋体" panose="02010600030101010101" pitchFamily="2" charset="-122"/>
                          <a:ea typeface="宋体" panose="02010600030101010101" pitchFamily="2" charset="-122"/>
                          <a:cs typeface="Calibri" panose="020f0502020204030204" pitchFamily="34" charset="-120"/>
                        </a:rPr>
                        <a:t>________</a:t>
                      </a:r>
                      <a:r>
                        <a:rPr lang="en-US" altLang="zh-CN" sz="24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_</a:t>
                      </a:r>
                      <a:r>
                        <a:rPr lang="en-US" altLang="zh-CN" sz="900" b="1" i="0" kern="0" spc="0">
                          <a:solidFill>
                            <a:srgbClr val="FFFFFF"/>
                          </a:solidFill>
                          <a:latin typeface="宋体" panose="02010600030101010101" pitchFamily="2" charset="-122"/>
                          <a:ea typeface="宋体" panose="02010600030101010101" pitchFamily="2" charset="-122"/>
                          <a:cs typeface="Calibri" panose="020f0502020204030204" pitchFamily="34" charset="-120"/>
                        </a:rPr>
                        <a:t>________</a:t>
                      </a:r>
                      <a:r>
                        <a:rPr lang="en-US" altLang="zh-CN" sz="24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_</a:t>
                      </a:r>
                      <a:r>
                        <a:rPr lang="en-US" altLang="zh-CN" sz="900" b="1" i="0" kern="0" spc="0">
                          <a:solidFill>
                            <a:srgbClr val="FFFFFF"/>
                          </a:solidFill>
                          <a:latin typeface="宋体" panose="02010600030101010101" pitchFamily="2" charset="-122"/>
                          <a:ea typeface="宋体" panose="02010600030101010101" pitchFamily="2" charset="-122"/>
                          <a:cs typeface="Calibri" panose="020f0502020204030204" pitchFamily="34" charset="-120"/>
                        </a:rPr>
                        <a:t>________</a:t>
                      </a:r>
                    </a:p>
                    <a:p>
                      <a:pPr algn="ctr" latinLnBrk="1" hangingPunct="0">
                        <a:lnSpc>
                          <a:spcPct val="130000"/>
                        </a:lnSpc>
                      </a:pPr>
                      <a:r>
                        <a:rPr lang="en-US" altLang="zh-CN" sz="295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_</a:t>
                      </a:r>
                      <a:r>
                        <a:rPr lang="en-US" altLang="zh-CN" sz="900" b="1" i="0" kern="0" spc="0">
                          <a:solidFill>
                            <a:srgbClr val="FFFFFF"/>
                          </a:solidFill>
                          <a:latin typeface="宋体" panose="02010600030101010101" pitchFamily="2" charset="-122"/>
                          <a:ea typeface="宋体" panose="02010600030101010101" pitchFamily="2" charset="-122"/>
                          <a:cs typeface="Calibri" panose="020f0502020204030204" pitchFamily="34" charset="-120"/>
                        </a:rPr>
                        <a:t>________</a:t>
                      </a:r>
                      <a:endParaRPr lang="en-US" altLang="zh-CN" sz="900" spc="0">
                        <a:latin typeface="宋体" panose="02010600030101010101" pitchFamily="2" charset="-122"/>
                      </a:endParaRPr>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1874520">
                <a:tc>
                  <a:txBody>
                    <a:bodyPr vert="horz" wrap="square"/>
                    <a:lstStyle/>
                    <a:p>
                      <a:pPr marL="0" indent="0"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化学式的书</a:t>
                      </a:r>
                    </a:p>
                    <a:p>
                      <a:pPr marL="0" indent="0"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写、意义及相</a:t>
                      </a:r>
                    </a:p>
                    <a:p>
                      <a:pPr marL="0" lvl="0" indent="0"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关计算</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本命题点常出现在单项选择题、选择填充题或</a:t>
                      </a:r>
                    </a:p>
                    <a:p>
                      <a:pPr mar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填空与说明题中，主要考查利用素材提供物</a:t>
                      </a:r>
                    </a:p>
                    <a:p>
                      <a:pPr mar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质，书写化学式、判断化学式的意义或根据化</a:t>
                      </a:r>
                    </a:p>
                    <a:p>
                      <a:pPr marL="0" lv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学式进行相关计算</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ct val="130000"/>
                        </a:lnSpc>
                      </a:pPr>
                      <a:r>
                        <a:rPr lang="en-US" altLang="zh-CN" sz="27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_</a:t>
                      </a:r>
                      <a:r>
                        <a:rPr lang="en-US" altLang="zh-CN" sz="900" b="1" i="0" kern="0" spc="0">
                          <a:solidFill>
                            <a:srgbClr val="FFFFFF"/>
                          </a:solidFill>
                          <a:latin typeface="宋体" panose="02010600030101010101" pitchFamily="2" charset="-122"/>
                          <a:ea typeface="宋体" panose="02010600030101010101" pitchFamily="2" charset="-122"/>
                          <a:cs typeface="Calibri" panose="020f0502020204030204" pitchFamily="34" charset="-120"/>
                        </a:rPr>
                        <a:t>________</a:t>
                      </a:r>
                      <a:r>
                        <a:rPr lang="en-US" altLang="zh-CN" sz="24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_</a:t>
                      </a:r>
                      <a:r>
                        <a:rPr lang="en-US" altLang="zh-CN" sz="900" b="1" i="0" kern="0" spc="0">
                          <a:solidFill>
                            <a:srgbClr val="FFFFFF"/>
                          </a:solidFill>
                          <a:latin typeface="宋体" panose="02010600030101010101" pitchFamily="2" charset="-122"/>
                          <a:ea typeface="宋体" panose="02010600030101010101" pitchFamily="2" charset="-122"/>
                          <a:cs typeface="Calibri" panose="020f0502020204030204" pitchFamily="34" charset="-120"/>
                        </a:rPr>
                        <a:t>________</a:t>
                      </a:r>
                      <a:r>
                        <a:rPr lang="en-US" altLang="zh-CN" sz="24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_</a:t>
                      </a:r>
                      <a:r>
                        <a:rPr lang="en-US" altLang="zh-CN" sz="900" b="1" i="0" kern="0" spc="0">
                          <a:solidFill>
                            <a:srgbClr val="FFFFFF"/>
                          </a:solidFill>
                          <a:latin typeface="宋体" panose="02010600030101010101" pitchFamily="2" charset="-122"/>
                          <a:ea typeface="宋体" panose="02010600030101010101" pitchFamily="2" charset="-122"/>
                          <a:cs typeface="Calibri" panose="020f0502020204030204" pitchFamily="34" charset="-120"/>
                        </a:rPr>
                        <a:t>________</a:t>
                      </a:r>
                      <a:r>
                        <a:rPr lang="en-US" altLang="zh-CN" sz="24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_</a:t>
                      </a:r>
                      <a:r>
                        <a:rPr lang="en-US" altLang="zh-CN" sz="900" b="1" i="0" kern="0" spc="0">
                          <a:solidFill>
                            <a:srgbClr val="FFFFFF"/>
                          </a:solidFill>
                          <a:latin typeface="宋体" panose="02010600030101010101" pitchFamily="2" charset="-122"/>
                          <a:ea typeface="宋体" panose="02010600030101010101" pitchFamily="2" charset="-122"/>
                          <a:cs typeface="Calibri" panose="020f0502020204030204" pitchFamily="34" charset="-120"/>
                        </a:rPr>
                        <a:t>________</a:t>
                      </a:r>
                    </a:p>
                    <a:p>
                      <a:pPr algn="ctr" latinLnBrk="1" hangingPunct="0">
                        <a:lnSpc>
                          <a:spcPct val="130000"/>
                        </a:lnSpc>
                      </a:pPr>
                      <a:r>
                        <a:rPr lang="en-US" altLang="zh-CN" sz="295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_</a:t>
                      </a:r>
                      <a:r>
                        <a:rPr lang="en-US" altLang="zh-CN" sz="900" b="1" i="0" kern="0" spc="0">
                          <a:solidFill>
                            <a:srgbClr val="FFFFFF"/>
                          </a:solidFill>
                          <a:latin typeface="宋体" panose="02010600030101010101" pitchFamily="2" charset="-122"/>
                          <a:ea typeface="宋体" panose="02010600030101010101" pitchFamily="2" charset="-122"/>
                          <a:cs typeface="Calibri" panose="020f0502020204030204" pitchFamily="34" charset="-120"/>
                        </a:rPr>
                        <a:t>________</a:t>
                      </a:r>
                      <a:endParaRPr lang="en-US" altLang="zh-CN" sz="900" spc="0">
                        <a:latin typeface="宋体" panose="02010600030101010101" pitchFamily="2" charset="-122"/>
                      </a:endParaRPr>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3" name="P_4_BD#d0594af0c.table_image?tableimageindex=11&amp;vbadefaultcenterpage=1&amp;parentnodeid=89113e23e&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10049287" y="2149834"/>
            <a:ext cx="393192" cy="539496"/>
          </a:xfrm>
          <a:prstGeom prst="rect">
            <a:avLst/>
          </a:prstGeom>
          <a:noFill/>
          <a:extLst>
            <a:ext uri="{909E8E84-426E-40DD-AFC4-6F175D3DCCD1}">
              <a14:hiddenFill xmlns:a14="http://schemas.microsoft.com/office/drawing/2010/main">
                <a:solidFill>
                  <a:schemeClr val="accent1">
                    <a:alpha val="0"/>
                  </a:schemeClr>
                </a:solidFill>
              </a14:hiddenFill>
            </a:ext>
          </a:extLst>
        </p:spPr>
      </p:pic>
      <p:pic>
        <p:nvPicPr>
          <p:cNvPr id="2" name="P_4_BD#d0594af0c.table_image?tableimageindex=12&amp;vbadefaultcenterpage=1&amp;parentnodeid=89113e23e&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10506487" y="2149834"/>
            <a:ext cx="393192" cy="539496"/>
          </a:xfrm>
          <a:prstGeom prst="rect">
            <a:avLst/>
          </a:prstGeom>
          <a:noFill/>
          <a:extLst>
            <a:ext uri="{909E8E84-426E-40DD-AFC4-6F175D3DCCD1}">
              <a14:hiddenFill xmlns:a14="http://schemas.microsoft.com/office/drawing/2010/main">
                <a:solidFill>
                  <a:schemeClr val="accent1">
                    <a:alpha val="0"/>
                  </a:schemeClr>
                </a:solidFill>
              </a14:hiddenFill>
            </a:ext>
          </a:extLst>
        </p:spPr>
      </p:pic>
      <p:pic>
        <p:nvPicPr>
          <p:cNvPr id="5" name="P_4_BD#d0594af0c.table_image?tableimageindex=13&amp;vbadefaultcenterpage=1&amp;parentnodeid=89113e23e&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9592087" y="3290548"/>
            <a:ext cx="393192" cy="539496"/>
          </a:xfrm>
          <a:prstGeom prst="rect">
            <a:avLst/>
          </a:prstGeom>
          <a:noFill/>
          <a:extLst>
            <a:ext uri="{909E8E84-426E-40DD-AFC4-6F175D3DCCD1}">
              <a14:hiddenFill xmlns:a14="http://schemas.microsoft.com/office/drawing/2010/main">
                <a:solidFill>
                  <a:schemeClr val="accent1">
                    <a:alpha val="0"/>
                  </a:schemeClr>
                </a:solidFill>
              </a14:hiddenFill>
            </a:ext>
          </a:extLst>
        </p:spPr>
      </p:pic>
      <p:pic>
        <p:nvPicPr>
          <p:cNvPr id="6" name="P_4_BD#d0594af0c.table_image?tableimageindex=14&amp;vbadefaultcenterpage=1&amp;parentnodeid=89113e23e&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10049287" y="3290548"/>
            <a:ext cx="393192" cy="539496"/>
          </a:xfrm>
          <a:prstGeom prst="rect">
            <a:avLst/>
          </a:prstGeom>
          <a:noFill/>
          <a:extLst>
            <a:ext uri="{909E8E84-426E-40DD-AFC4-6F175D3DCCD1}">
              <a14:hiddenFill xmlns:a14="http://schemas.microsoft.com/office/drawing/2010/main">
                <a:solidFill>
                  <a:schemeClr val="accent1">
                    <a:alpha val="0"/>
                  </a:schemeClr>
                </a:solidFill>
              </a14:hiddenFill>
            </a:ext>
          </a:extLst>
        </p:spPr>
      </p:pic>
      <p:pic>
        <p:nvPicPr>
          <p:cNvPr id="7" name="P_4_BD#d0594af0c.table_image?tableimageindex=15&amp;vbadefaultcenterpage=1&amp;parentnodeid=89113e23e&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10506487" y="3290548"/>
            <a:ext cx="393192" cy="539496"/>
          </a:xfrm>
          <a:prstGeom prst="rect">
            <a:avLst/>
          </a:prstGeom>
          <a:noFill/>
          <a:extLst>
            <a:ext uri="{909E8E84-426E-40DD-AFC4-6F175D3DCCD1}">
              <a14:hiddenFill xmlns:a14="http://schemas.microsoft.com/office/drawing/2010/main">
                <a:solidFill>
                  <a:schemeClr val="accent1">
                    <a:alpha val="0"/>
                  </a:schemeClr>
                </a:solidFill>
              </a14:hiddenFill>
            </a:ext>
          </a:extLst>
        </p:spPr>
      </p:pic>
      <p:pic>
        <p:nvPicPr>
          <p:cNvPr id="8" name="P_4_BD#d0594af0c.table_image?tableimageindex=16&amp;vbadefaultcenterpage=1&amp;parentnodeid=89113e23e&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10963687" y="3290548"/>
            <a:ext cx="393192" cy="539496"/>
          </a:xfrm>
          <a:prstGeom prst="rect">
            <a:avLst/>
          </a:prstGeom>
          <a:noFill/>
          <a:extLst>
            <a:ext uri="{909E8E84-426E-40DD-AFC4-6F175D3DCCD1}">
              <a14:hiddenFill xmlns:a14="http://schemas.microsoft.com/office/drawing/2010/main">
                <a:solidFill>
                  <a:schemeClr val="accent1">
                    <a:alpha val="0"/>
                  </a:schemeClr>
                </a:solidFill>
              </a14:hiddenFill>
            </a:ext>
          </a:extLst>
        </p:spPr>
      </p:pic>
      <p:pic>
        <p:nvPicPr>
          <p:cNvPr id="9" name="P_4_BD#d0594af0c.table_image?tableimageindex=17&amp;vbadefaultcenterpage=1&amp;parentnodeid=89113e23e&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10277856" y="3825472"/>
            <a:ext cx="393192" cy="539496"/>
          </a:xfrm>
          <a:prstGeom prst="rect">
            <a:avLst/>
          </a:prstGeom>
          <a:noFill/>
          <a:extLst>
            <a:ext uri="{909E8E84-426E-40DD-AFC4-6F175D3DCCD1}">
              <a14:hiddenFill xmlns:a14="http://schemas.microsoft.com/office/drawing/2010/main">
                <a:solidFill>
                  <a:schemeClr val="accent1">
                    <a:alpha val="0"/>
                  </a:schemeClr>
                </a:solidFill>
              </a14:hiddenFill>
            </a:ext>
          </a:extLst>
        </p:spPr>
      </p:pic>
      <p:pic>
        <p:nvPicPr>
          <p:cNvPr id="10" name="P_4_BD#d0594af0c.table_image?tableimageindex=18&amp;vbadefaultcenterpage=1&amp;parentnodeid=89113e23e&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9592087" y="4931896"/>
            <a:ext cx="393192" cy="539496"/>
          </a:xfrm>
          <a:prstGeom prst="rect">
            <a:avLst/>
          </a:prstGeom>
          <a:noFill/>
          <a:extLst>
            <a:ext uri="{909E8E84-426E-40DD-AFC4-6F175D3DCCD1}">
              <a14:hiddenFill xmlns:a14="http://schemas.microsoft.com/office/drawing/2010/main">
                <a:solidFill>
                  <a:schemeClr val="accent1">
                    <a:alpha val="0"/>
                  </a:schemeClr>
                </a:solidFill>
              </a14:hiddenFill>
            </a:ext>
          </a:extLst>
        </p:spPr>
      </p:pic>
      <p:pic>
        <p:nvPicPr>
          <p:cNvPr id="11" name="P_4_BD#d0594af0c.table_image?tableimageindex=19&amp;vbadefaultcenterpage=1&amp;parentnodeid=89113e23e&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10049287" y="4931896"/>
            <a:ext cx="393192" cy="539496"/>
          </a:xfrm>
          <a:prstGeom prst="rect">
            <a:avLst/>
          </a:prstGeom>
          <a:noFill/>
          <a:extLst>
            <a:ext uri="{909E8E84-426E-40DD-AFC4-6F175D3DCCD1}">
              <a14:hiddenFill xmlns:a14="http://schemas.microsoft.com/office/drawing/2010/main">
                <a:solidFill>
                  <a:schemeClr val="accent1">
                    <a:alpha val="0"/>
                  </a:schemeClr>
                </a:solidFill>
              </a14:hiddenFill>
            </a:ext>
          </a:extLst>
        </p:spPr>
      </p:pic>
      <p:pic>
        <p:nvPicPr>
          <p:cNvPr id="12" name="P_4_BD#d0594af0c.table_image?tableimageindex=20&amp;vbadefaultcenterpage=1&amp;parentnodeid=89113e23e&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10506487" y="4931896"/>
            <a:ext cx="393192" cy="539496"/>
          </a:xfrm>
          <a:prstGeom prst="rect">
            <a:avLst/>
          </a:prstGeom>
          <a:noFill/>
          <a:extLst>
            <a:ext uri="{909E8E84-426E-40DD-AFC4-6F175D3DCCD1}">
              <a14:hiddenFill xmlns:a14="http://schemas.microsoft.com/office/drawing/2010/main">
                <a:solidFill>
                  <a:schemeClr val="accent1">
                    <a:alpha val="0"/>
                  </a:schemeClr>
                </a:solidFill>
              </a14:hiddenFill>
            </a:ext>
          </a:extLst>
        </p:spPr>
      </p:pic>
      <p:pic>
        <p:nvPicPr>
          <p:cNvPr id="13" name="P_4_BD#d0594af0c.table_image?tableimageindex=21&amp;vbadefaultcenterpage=1&amp;parentnodeid=89113e23e&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10963687" y="4931896"/>
            <a:ext cx="393192" cy="539496"/>
          </a:xfrm>
          <a:prstGeom prst="rect">
            <a:avLst/>
          </a:prstGeom>
          <a:noFill/>
          <a:extLst>
            <a:ext uri="{909E8E84-426E-40DD-AFC4-6F175D3DCCD1}">
              <a14:hiddenFill xmlns:a14="http://schemas.microsoft.com/office/drawing/2010/main">
                <a:solidFill>
                  <a:schemeClr val="accent1">
                    <a:alpha val="0"/>
                  </a:schemeClr>
                </a:solidFill>
              </a14:hiddenFill>
            </a:ext>
          </a:extLst>
        </p:spPr>
      </p:pic>
      <p:pic>
        <p:nvPicPr>
          <p:cNvPr id="14" name="P_4_BD#d0594af0c.table_image?tableimageindex=22&amp;vbadefaultcenterpage=1&amp;parentnodeid=89113e23e&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10277856" y="5466820"/>
            <a:ext cx="393192" cy="539496"/>
          </a:xfrm>
          <a:prstGeom prst="rect">
            <a:avLst/>
          </a:prstGeom>
          <a:noFill/>
          <a:extLst>
            <a:ext uri="{909E8E84-426E-40DD-AFC4-6F175D3DCCD1}">
              <a14:hiddenFill xmlns:a14="http://schemas.microsoft.com/office/drawing/2010/main">
                <a:solidFill>
                  <a:schemeClr val="accent1">
                    <a:alpha val="0"/>
                  </a:schemeClr>
                </a:solidFill>
              </a14:hiddenFill>
            </a:ext>
          </a:extLst>
        </p:spPr>
      </p:pic>
      <p:sp>
        <p:nvSpPr>
          <p:cNvPr id="15" name="P_4_BD#d0594af0c?colgroup=7,20,6&amp;vbadefaultcenterpage=1&amp;parentnodeid=89113e23e&amp;vbahtmlprocessed=1&amp;bbb=1" title=""/>
          <p:cNvSpPr txBox="1"/>
          <p:nvPr/>
        </p:nvSpPr>
        <p:spPr>
          <a:xfrm>
            <a:off x="9072880" y="684000"/>
            <a:ext cx="2540000" cy="497508"/>
          </a:xfrm>
          <a:prstGeom prst="rect">
            <a:avLst/>
          </a:prstGeom>
          <a:noFill/>
        </p:spPr>
        <p:txBody>
          <a:bodyPr vert="horz" lIns="0" tIns="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zh-CN" altLang="en-US" sz="2400">
                <a:latin typeface="Calibri" panose="020f0502020204030204" pitchFamily="34" charset="0"/>
              </a:rPr>
              <a:t>续表</a:t>
            </a:r>
          </a:p>
        </p:txBody>
      </p:sp>
    </p:spTree>
  </p:cSld>
  <p:clrMapOvr>
    <a:masterClrMapping/>
  </p:clrMapOvr>
  <p:transition>
    <p:split dir="in"/>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 name="P_4_BD#d0594af0c?colgroup=7,20,6&amp;vbadefaultcenterpage=1&amp;parentnodeid=89113e23e&amp;vbahtmlprocessed=1&amp;bbb=1&amp;hasbroken=1" title=""/>
          <p:cNvGraphicFramePr>
            <a:graphicFrameLocks noGrp="1"/>
          </p:cNvGraphicFramePr>
          <p:nvPr/>
        </p:nvGraphicFramePr>
        <p:xfrm>
          <a:off x="548640" y="1935622"/>
          <a:ext cx="11064240" cy="3759581"/>
        </p:xfrm>
        <a:graphic>
          <a:graphicData uri="http://schemas.openxmlformats.org/drawingml/2006/table">
            <a:tbl>
              <a:tblPr/>
              <a:tblGrid>
                <a:gridCol w="2286000"/>
                <a:gridCol w="6501384"/>
                <a:gridCol w="2276856"/>
              </a:tblGrid>
              <a:tr h="408051">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命题点</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命题方式</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考查热度</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1408176">
                <a:tc>
                  <a:txBody>
                    <a:bodyPr vert="horz" wrap="square"/>
                    <a:lstStyle/>
                    <a:p>
                      <a:pPr marL="0" indent="0"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化合价的计算</a:t>
                      </a:r>
                    </a:p>
                    <a:p>
                      <a:pPr marL="0" lvl="0" indent="0"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和表示方法</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本命题点常出现在单项选择题或填空与说明题</a:t>
                      </a:r>
                    </a:p>
                    <a:p>
                      <a:pPr mar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中，主要考查根据化学式计算某元素的化合价</a:t>
                      </a:r>
                    </a:p>
                    <a:p>
                      <a:pPr marL="0" lv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或元素化合价的表示方法</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ct val="130000"/>
                        </a:lnSpc>
                      </a:pPr>
                      <a:r>
                        <a:rPr lang="en-US" altLang="zh-CN" sz="27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_</a:t>
                      </a:r>
                      <a:r>
                        <a:rPr lang="en-US" altLang="zh-CN" sz="900" b="1" i="0" kern="0" spc="0">
                          <a:solidFill>
                            <a:srgbClr val="FFFFFF"/>
                          </a:solidFill>
                          <a:latin typeface="宋体" panose="02010600030101010101" pitchFamily="2" charset="-122"/>
                          <a:ea typeface="宋体" panose="02010600030101010101" pitchFamily="2" charset="-122"/>
                          <a:cs typeface="Calibri" panose="020f0502020204030204" pitchFamily="34" charset="-120"/>
                        </a:rPr>
                        <a:t>________</a:t>
                      </a:r>
                      <a:r>
                        <a:rPr lang="en-US" altLang="zh-CN" sz="24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_</a:t>
                      </a:r>
                      <a:r>
                        <a:rPr lang="en-US" altLang="zh-CN" sz="900" b="1" i="0" kern="0" spc="0">
                          <a:solidFill>
                            <a:srgbClr val="FFFFFF"/>
                          </a:solidFill>
                          <a:latin typeface="宋体" panose="02010600030101010101" pitchFamily="2" charset="-122"/>
                          <a:ea typeface="宋体" panose="02010600030101010101" pitchFamily="2" charset="-122"/>
                          <a:cs typeface="Calibri" panose="020f0502020204030204" pitchFamily="34" charset="-120"/>
                        </a:rPr>
                        <a:t>________</a:t>
                      </a:r>
                      <a:r>
                        <a:rPr lang="en-US" altLang="zh-CN" sz="24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_</a:t>
                      </a:r>
                      <a:r>
                        <a:rPr lang="en-US" altLang="zh-CN" sz="900" b="1" i="0" kern="0" spc="0">
                          <a:solidFill>
                            <a:srgbClr val="FFFFFF"/>
                          </a:solidFill>
                          <a:latin typeface="宋体" panose="02010600030101010101" pitchFamily="2" charset="-122"/>
                          <a:ea typeface="宋体" panose="02010600030101010101" pitchFamily="2" charset="-122"/>
                          <a:cs typeface="Calibri" panose="020f0502020204030204" pitchFamily="34" charset="-120"/>
                        </a:rPr>
                        <a:t>________</a:t>
                      </a:r>
                      <a:r>
                        <a:rPr lang="en-US" altLang="zh-CN" sz="24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_</a:t>
                      </a:r>
                      <a:r>
                        <a:rPr lang="en-US" altLang="zh-CN" sz="900" b="1" i="0" kern="0" spc="0">
                          <a:solidFill>
                            <a:srgbClr val="FFFFFF"/>
                          </a:solidFill>
                          <a:latin typeface="宋体" panose="02010600030101010101" pitchFamily="2" charset="-122"/>
                          <a:ea typeface="宋体" panose="02010600030101010101" pitchFamily="2" charset="-122"/>
                          <a:cs typeface="Calibri" panose="020f0502020204030204" pitchFamily="34" charset="-120"/>
                        </a:rPr>
                        <a:t>________</a:t>
                      </a:r>
                    </a:p>
                    <a:p>
                      <a:pPr algn="ctr" latinLnBrk="1" hangingPunct="0">
                        <a:lnSpc>
                          <a:spcPct val="130000"/>
                        </a:lnSpc>
                      </a:pPr>
                      <a:r>
                        <a:rPr lang="en-US" altLang="zh-CN" sz="295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_</a:t>
                      </a:r>
                      <a:r>
                        <a:rPr lang="en-US" altLang="zh-CN" sz="900" b="1" i="0" kern="0" spc="0">
                          <a:solidFill>
                            <a:srgbClr val="FFFFFF"/>
                          </a:solidFill>
                          <a:latin typeface="宋体" panose="02010600030101010101" pitchFamily="2" charset="-122"/>
                          <a:ea typeface="宋体" panose="02010600030101010101" pitchFamily="2" charset="-122"/>
                          <a:cs typeface="Calibri" panose="020f0502020204030204" pitchFamily="34" charset="-120"/>
                        </a:rPr>
                        <a:t>________</a:t>
                      </a:r>
                      <a:endParaRPr lang="en-US" altLang="zh-CN" sz="900" spc="0">
                        <a:latin typeface="宋体" panose="02010600030101010101" pitchFamily="2" charset="-122"/>
                      </a:endParaRPr>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1857629">
                <a:tc gridSpan="3">
                  <a:txBody>
                    <a:bodyPr vert="horz" wrap="square"/>
                    <a:lstStyle/>
                    <a:p>
                      <a:pPr marL="0" indent="0" algn="l" latinLnBrk="1" hangingPunct="0">
                        <a:lnSpc>
                          <a:spcPct val="13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smtClean="0">
                          <a:solidFill>
                            <a:srgbClr val="000000"/>
                          </a:solidFill>
                          <a:latin typeface="Calibri" panose="020f0502020204030204" pitchFamily="34" charset="0"/>
                          <a:ea typeface="宋体" panose="02010600030101010101" pitchFamily="2" charset="-122"/>
                          <a:cs typeface="Calibri" panose="020f0502020204030204" pitchFamily="34" charset="-120"/>
                        </a:rPr>
                        <a:t>本单元内容在2024</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年学考中预计占7分左右，在各类题型中都可能出</a:t>
                      </a:r>
                    </a:p>
                    <a:p>
                      <a:pPr mar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现，主要考查物质的分类、化学式的书写、根据化学式进行相关计算、元素化合</a:t>
                      </a:r>
                    </a:p>
                    <a:p>
                      <a:pPr mar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价的表示方法及水的组成等。分析上表可知，有些命题点年年考查，应重点关</a:t>
                      </a:r>
                    </a:p>
                    <a:p>
                      <a:pPr marL="0" lv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注，如化学式的书写及元素化合价的表示方法</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hMerge="1">
                  <a:txBody>
                    <a:bodyPr vert="horz" wrap="square"/>
                    <a:lstStyle/>
                    <a:p>
                      <a:endParaRPr lang="zh-CN"/>
                    </a:p>
                  </a:txBody>
                  <a:tcPr/>
                </a:tc>
                <a:tc hMerge="1">
                  <a:txBody>
                    <a:bodyPr vert="horz" wrap="square"/>
                    <a:lstStyle/>
                    <a:p>
                      <a:endParaRPr lang="zh-CN"/>
                    </a:p>
                  </a:txBody>
                  <a:tcPr/>
                </a:tc>
              </a:tr>
            </a:tbl>
          </a:graphicData>
        </a:graphic>
      </p:graphicFrame>
      <p:pic>
        <p:nvPicPr>
          <p:cNvPr id="3" name="P_4_BD#d0594af0c.table_image?tableimageindex=23&amp;vbadefaultcenterpage=1&amp;parentnodeid=89113e23e&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9592087" y="2511694"/>
            <a:ext cx="393192" cy="539496"/>
          </a:xfrm>
          <a:prstGeom prst="rect">
            <a:avLst/>
          </a:prstGeom>
          <a:noFill/>
          <a:extLst>
            <a:ext uri="{909E8E84-426E-40DD-AFC4-6F175D3DCCD1}">
              <a14:hiddenFill xmlns:a14="http://schemas.microsoft.com/office/drawing/2010/main">
                <a:solidFill>
                  <a:schemeClr val="accent1">
                    <a:alpha val="0"/>
                  </a:schemeClr>
                </a:solidFill>
              </a14:hiddenFill>
            </a:ext>
          </a:extLst>
        </p:spPr>
      </p:pic>
      <p:pic>
        <p:nvPicPr>
          <p:cNvPr id="4" name="P_4_BD#d0594af0c.table_image?tableimageindex=24&amp;vbadefaultcenterpage=1&amp;parentnodeid=89113e23e&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10049287" y="2511694"/>
            <a:ext cx="393192" cy="539496"/>
          </a:xfrm>
          <a:prstGeom prst="rect">
            <a:avLst/>
          </a:prstGeom>
          <a:noFill/>
          <a:extLst>
            <a:ext uri="{909E8E84-426E-40DD-AFC4-6F175D3DCCD1}">
              <a14:hiddenFill xmlns:a14="http://schemas.microsoft.com/office/drawing/2010/main">
                <a:solidFill>
                  <a:schemeClr val="accent1">
                    <a:alpha val="0"/>
                  </a:schemeClr>
                </a:solidFill>
              </a14:hiddenFill>
            </a:ext>
          </a:extLst>
        </p:spPr>
      </p:pic>
      <p:pic>
        <p:nvPicPr>
          <p:cNvPr id="2" name="P_4_BD#d0594af0c.table_image?tableimageindex=25&amp;vbadefaultcenterpage=1&amp;parentnodeid=89113e23e&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10506487" y="2511694"/>
            <a:ext cx="393192" cy="539496"/>
          </a:xfrm>
          <a:prstGeom prst="rect">
            <a:avLst/>
          </a:prstGeom>
          <a:noFill/>
          <a:extLst>
            <a:ext uri="{909E8E84-426E-40DD-AFC4-6F175D3DCCD1}">
              <a14:hiddenFill xmlns:a14="http://schemas.microsoft.com/office/drawing/2010/main">
                <a:solidFill>
                  <a:schemeClr val="accent1">
                    <a:alpha val="0"/>
                  </a:schemeClr>
                </a:solidFill>
              </a14:hiddenFill>
            </a:ext>
          </a:extLst>
        </p:spPr>
      </p:pic>
      <p:pic>
        <p:nvPicPr>
          <p:cNvPr id="6" name="P_4_BD#d0594af0c.table_image?tableimageindex=26&amp;vbadefaultcenterpage=1&amp;parentnodeid=89113e23e&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10963687" y="2511694"/>
            <a:ext cx="393192" cy="539496"/>
          </a:xfrm>
          <a:prstGeom prst="rect">
            <a:avLst/>
          </a:prstGeom>
          <a:noFill/>
          <a:extLst>
            <a:ext uri="{909E8E84-426E-40DD-AFC4-6F175D3DCCD1}">
              <a14:hiddenFill xmlns:a14="http://schemas.microsoft.com/office/drawing/2010/main">
                <a:solidFill>
                  <a:schemeClr val="accent1">
                    <a:alpha val="0"/>
                  </a:schemeClr>
                </a:solidFill>
              </a14:hiddenFill>
            </a:ext>
          </a:extLst>
        </p:spPr>
      </p:pic>
      <p:pic>
        <p:nvPicPr>
          <p:cNvPr id="7" name="P_4_BD#d0594af0c.table_image?tableimageindex=27&amp;vbadefaultcenterpage=1&amp;parentnodeid=89113e23e&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10277856" y="3046618"/>
            <a:ext cx="393192" cy="539496"/>
          </a:xfrm>
          <a:prstGeom prst="rect">
            <a:avLst/>
          </a:prstGeom>
          <a:noFill/>
          <a:extLst>
            <a:ext uri="{909E8E84-426E-40DD-AFC4-6F175D3DCCD1}">
              <a14:hiddenFill xmlns:a14="http://schemas.microsoft.com/office/drawing/2010/main">
                <a:solidFill>
                  <a:schemeClr val="accent1">
                    <a:alpha val="0"/>
                  </a:schemeClr>
                </a:solidFill>
              </a14:hiddenFill>
            </a:ext>
          </a:extLst>
        </p:spPr>
      </p:pic>
      <p:sp>
        <p:nvSpPr>
          <p:cNvPr id="8" name="P_4_BD#d0594af0c?colgroup=7,20,6&amp;vbadefaultcenterpage=1&amp;parentnodeid=89113e23e&amp;vbahtmlprocessed=1&amp;bbb=1" title=""/>
          <p:cNvSpPr txBox="1"/>
          <p:nvPr/>
        </p:nvSpPr>
        <p:spPr>
          <a:xfrm>
            <a:off x="9072880" y="1313322"/>
            <a:ext cx="2540000" cy="497508"/>
          </a:xfrm>
          <a:prstGeom prst="rect">
            <a:avLst/>
          </a:prstGeom>
          <a:noFill/>
        </p:spPr>
        <p:txBody>
          <a:bodyPr vert="horz" lIns="0" tIns="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zh-CN" altLang="en-US" sz="2400">
                <a:latin typeface="Calibri" panose="020f0502020204030204" pitchFamily="34" charset="0"/>
              </a:rPr>
              <a:t>续表</a:t>
            </a:r>
          </a:p>
        </p:txBody>
      </p:sp>
    </p:spTree>
  </p:cSld>
  <p:clrMapOvr>
    <a:masterClrMapping/>
  </p:clrMapOvr>
  <p:transition>
    <p:split dir="in"/>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C_3_BD#7bb9bc206?vbadefaultcenterpage=1&amp;parentnodeid=50f9c5d33&amp;vbahtmlprocessed=1" title=""/>
          <p:cNvPicPr>
            <a:picLocks noChangeAspect="1"/>
          </p:cNvPicPr>
          <p:nvPr/>
        </p:nvPicPr>
        <p:blipFill>
          <a:blip r:embed="rId3"/>
          <a:stretch>
            <a:fillRect/>
          </a:stretch>
        </p:blipFill>
        <p:spPr>
          <a:xfrm>
            <a:off x="1508760" y="684000"/>
            <a:ext cx="9162288" cy="493776"/>
          </a:xfrm>
          <a:prstGeom prst="rect">
            <a:avLst/>
          </a:prstGeom>
        </p:spPr>
      </p:pic>
      <p:sp>
        <p:nvSpPr>
          <p:cNvPr id="3" name="C_4_BD#b71c818d8?vbadefaultcenterpage=1&amp;parentnodeid=7bb9bc206&amp;vbahtmlprocessed=1" title=""/>
          <p:cNvSpPr/>
          <p:nvPr/>
        </p:nvSpPr>
        <p:spPr>
          <a:xfrm>
            <a:off x="548640" y="1306300"/>
            <a:ext cx="11091672" cy="99568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8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一、爱护水资源</a:t>
            </a:r>
            <a:endParaRPr lang="en-US" altLang="zh-CN" sz="2800"/>
          </a:p>
        </p:txBody>
      </p:sp>
      <mc:AlternateContent>
        <mc:Choice Requires="a14">
          <p:sp>
            <p:nvSpPr>
              <p:cNvPr id="4" name="P_5_BD#64bf4837c?segpoint=1&amp;vbadefaultcenterpage=1&amp;parentnodeid=b71c818d8&amp;vbahtmlprocessed=1&amp;bbb=1&amp;hasbroken=1" title=""/>
              <p:cNvSpPr/>
              <p:nvPr/>
            </p:nvSpPr>
            <p:spPr>
              <a:xfrm>
                <a:off x="548640" y="1948819"/>
                <a:ext cx="11091672" cy="158330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1.水的储量：地球表面约</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被水覆盖，而淡水储量有限，只约占全球水储</a:t>
                </a:r>
                <a:endPar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endParaRPr>
              </a:p>
              <a:p>
                <a:pPr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量的</a:t>
                </a:r>
                <a14:m>
                  <m:oMathPara>
                    <m:oMathParaPr>
                      <m:jc/>
                    </m:oMathParaPr>
                    <m:oMath>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𝟐</m:t>
                      </m:r>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m:t>
                      </m:r>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𝟓𝟑</m:t>
                      </m:r>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m:t>
                      </m:r>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a:t>
                </a:r>
                <a:endParaRPr lang="en-US" altLang="zh-CN" sz="2400"/>
              </a:p>
              <a:p>
                <a:pPr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Calibri" panose="020f0502020204030204"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【注意】自然界的水均为混合物。</a:t>
                </a:r>
                <a:endParaRPr lang="en-US" altLang="zh-CN" sz="2400"/>
              </a:p>
            </p:txBody>
          </p:sp>
        </mc:Choice>
        <mc:Fallback>
          <p:sp>
            <p:nvSpPr>
              <p:cNvPr id="4" name="P_5_BD#64bf4837c?segpoint=1&amp;vbadefaultcenterpage=1&amp;parentnodeid=b71c818d8&amp;vbahtmlprocessed=1&amp;bbb=1&amp;hasbroken=1"/>
              <p:cNvSpPr>
                <a:spLocks noRot="1" noChangeAspect="1" noMove="1" noResize="1" noEditPoints="1" noAdjustHandles="1" noChangeArrowheads="1" noChangeShapeType="1" noTextEdit="1"/>
              </p:cNvSpPr>
              <p:nvPr/>
            </p:nvSpPr>
            <p:spPr>
              <a:xfrm>
                <a:off x="548640" y="1948819"/>
                <a:ext cx="11091672" cy="1583309"/>
              </a:xfrm>
              <a:prstGeom prst="rect">
                <a:avLst/>
              </a:prstGeom>
              <a:blipFill rotWithShape="1">
                <a:blip r:embed="rId4"/>
                <a:stretch>
                  <a:fillRect r="1" b="-3954"/>
                </a:stretch>
              </a:blipFill>
            </p:spPr>
            <p:txBody>
              <a:bodyPr/>
              <a:lstStyle/>
              <a:p>
                <a:r>
                  <a:rPr lang="zh-CN" altLang="en-US">
                    <a:noFill/>
                  </a:rPr>
                  <a:t> </a:t>
                </a:r>
              </a:p>
            </p:txBody>
          </p:sp>
        </mc:Fallback>
      </mc:AlternateContent>
      <mc:AlternateContent>
        <mc:Choice Requires="a14">
          <p:sp>
            <p:nvSpPr>
              <p:cNvPr id="5" name="P_5_AN.1_1#64bf4837c.blank?vbadefaultcenterpage=1&amp;parentnodeid=b71c818d8&amp;vbapositionanswer=1&amp;vbahtmlprocessed=1&amp;bbb=1" title=""/>
              <p:cNvSpPr/>
              <p:nvPr/>
            </p:nvSpPr>
            <p:spPr>
              <a:xfrm>
                <a:off x="4526915" y="2002069"/>
                <a:ext cx="792163" cy="353441"/>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3000"/>
                  </a:lnSpc>
                </a:pPr>
                <a14:m>
                  <m:oMathPara>
                    <m:oMathParaPr>
                      <m:jc/>
                    </m:oMathParaPr>
                    <m:oMath>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𝟕𝟏</m:t>
                      </m:r>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m:t>
                      </m:r>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endParaRPr lang="en-US" altLang="zh-CN" sz="100"/>
              </a:p>
            </p:txBody>
          </p:sp>
        </mc:Choice>
        <mc:Fallback>
          <p:sp>
            <p:nvSpPr>
              <p:cNvPr id="5" name="P_5_AN.1_1#64bf4837c.blank?vbadefaultcenterpage=1&amp;parentnodeid=b71c818d8&amp;vbapositionanswer=1&amp;vbahtmlprocessed=1&amp;bbb=1"/>
              <p:cNvSpPr>
                <a:spLocks noRot="1" noChangeAspect="1" noMove="1" noResize="1" noEditPoints="1" noAdjustHandles="1" noChangeArrowheads="1" noChangeShapeType="1" noTextEdit="1"/>
              </p:cNvSpPr>
              <p:nvPr/>
            </p:nvSpPr>
            <p:spPr>
              <a:xfrm>
                <a:off x="4526915" y="2002069"/>
                <a:ext cx="792163" cy="353441"/>
              </a:xfrm>
              <a:prstGeom prst="rect">
                <a:avLst/>
              </a:prstGeom>
              <a:blipFill rotWithShape="1">
                <a:blip r:embed="rId5"/>
                <a:stretch>
                  <a:fillRect t="-155" r="40" b="-7642"/>
                </a:stretch>
              </a:blipFill>
            </p:spPr>
            <p:txBody>
              <a:bodyPr/>
              <a:lstStyle/>
              <a:p>
                <a:r>
                  <a:rPr lang="zh-CN" altLang="en-US">
                    <a:noFill/>
                  </a:rPr>
                  <a:t> </a:t>
                </a:r>
              </a:p>
            </p:txBody>
          </p:sp>
        </mc:Fallback>
      </mc:AlternateContent>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wipe(left)">
                                      <p:cBhvr>
                                        <p:cTn id="7" dur="500"/>
                                        <p:tgtEl>
                                          <p:spTgt spid="5">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5">
                                            <p:txEl>
                                              <p:pRg st="0" end="0"/>
                                            </p:txEl>
                                          </p:spTgt>
                                        </p:tgtEl>
                                        <p:attrNameLst>
                                          <p:attrName>style.visibility</p:attrName>
                                        </p:attrNameLst>
                                      </p:cBhvr>
                                      <p:to>
                                        <p:strVal val="visible"/>
                                      </p:to>
                                    </p:set>
                                    <p:animEffect transition="in" filter="wipe(left)">
                                      <p:cBhvr>
                                        <p:cTn id="10"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animBg="1"/>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P_5_BD#64bf4837c?segpoint=1&amp;vbadefaultcenterpage=1&amp;parentnodeid=b71c818d8&amp;vbahtmlprocessed=1" title=""/>
          <p:cNvSpPr/>
          <p:nvPr/>
        </p:nvSpPr>
        <p:spPr>
          <a:xfrm>
            <a:off x="548640" y="1278524"/>
            <a:ext cx="11091672" cy="158330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2.爱护水资源</a:t>
            </a:r>
          </a:p>
          <a:p>
            <a:pPr marL="0" marR="0" lvl="0" indent="0" algn="l" defTabSz="914400" rtl="0" eaLnBrk="1" fontAlgn="auto" latinLnBrk="1" hangingPunct="1">
              <a:lnSpc>
                <a:spcPct val="15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宋体" panose="02010600030101010101" pitchFamily="34" charset="-120"/>
              </a:rPr>
              <a:t>    </a:t>
            </a:r>
            <a:r>
              <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rPr>
              <a:t>（1）节约用水</a:t>
            </a:r>
            <a:endParaRPr kumimoji="0" lang="en-US" altLang="zh-CN" sz="2400" b="0" i="0" u="none" strike="noStrike" kern="1200" cap="none" spc="0" normalizeH="0" baseline="0" noProof="0">
              <a:ln>
                <a:noFill/>
              </a:ln>
              <a:solidFill>
                <a:prstClr val="black"/>
              </a:solidFill>
              <a:effectLst/>
              <a:uLnTx/>
              <a:uFillTx/>
              <a:latin typeface="Calibri"/>
              <a:ea typeface="等线" panose="02010600030101010101" pitchFamily="2" charset="-122"/>
              <a:cs typeface="+mn-cs"/>
            </a:endParaRPr>
          </a:p>
          <a:p>
            <a:pPr marL="0" marR="0" lvl="0" indent="0" algn="l" defTabSz="914400" rtl="0" eaLnBrk="1" fontAlgn="auto" latinLnBrk="1" hangingPunct="1">
              <a:lnSpc>
                <a:spcPct val="15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宋体" panose="02010600030101010101" pitchFamily="34" charset="-120"/>
              </a:rPr>
              <a:t>    </a:t>
            </a:r>
            <a:r>
              <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rPr>
              <a:t>生活中：提倡使用节水型器具，一水多用（如</a:t>
            </a:r>
            <a:r>
              <a:rPr kumimoji="0" lang="en-US" altLang="zh-CN" sz="2400" b="0"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宋体" panose="02010600030101010101" pitchFamily="34" charset="-120"/>
              </a:rPr>
              <a:t>______________</a:t>
            </a:r>
            <a:r>
              <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rPr>
              <a:t>）。</a:t>
            </a:r>
            <a:endParaRPr lang="en-US" altLang="zh-CN" sz="2400"/>
          </a:p>
        </p:txBody>
      </p:sp>
      <p:pic>
        <p:nvPicPr>
          <p:cNvPr id="4" name="P_5_BD#64bf4837c?imagetipindex=1&amp;vbadefaultcenterpage=1&amp;parentnodeid=b71c818d8&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10568686" y="1104661"/>
            <a:ext cx="960120" cy="932688"/>
          </a:xfrm>
          <a:prstGeom prst="rect">
            <a:avLst/>
          </a:prstGeom>
          <a:noFill/>
          <a:extLst>
            <a:ext uri="{909E8E84-426E-40DD-AFC4-6F175D3DCCD1}">
              <a14:hiddenFill xmlns:a14="http://schemas.microsoft.com/office/drawing/2010/main">
                <a:solidFill>
                  <a:schemeClr val="accent1">
                    <a:alpha val="0"/>
                  </a:schemeClr>
                </a:solidFill>
              </a14:hiddenFill>
            </a:ext>
          </a:extLst>
        </p:spPr>
      </p:pic>
      <p:sp>
        <p:nvSpPr>
          <p:cNvPr id="5" name="P_5_BD#64bf4837c?imagetipindex=1&amp;vbadefaultcenterpage=1&amp;parentnodeid=b71c818d8&amp;vbahtmlprocessed=1" title=""/>
          <p:cNvSpPr/>
          <p:nvPr/>
        </p:nvSpPr>
        <p:spPr>
          <a:xfrm>
            <a:off x="10032365" y="2044700"/>
            <a:ext cx="1906270" cy="677545"/>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国家节水标志</a:t>
            </a:r>
            <a:endParaRPr lang="en-US" altLang="zh-CN" sz="2400"/>
          </a:p>
        </p:txBody>
      </p:sp>
      <p:sp>
        <p:nvSpPr>
          <p:cNvPr id="6" name="P_5_BD#64bf4837c?vbadefaultcenterpage=1&amp;parentnodeid=b71c818d8&amp;vbahtmlprocessed=1" title=""/>
          <p:cNvSpPr/>
          <p:nvPr/>
        </p:nvSpPr>
        <p:spPr>
          <a:xfrm>
            <a:off x="959485" y="3006867"/>
            <a:ext cx="11091672" cy="103466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农业中：浇灌时改大水漫灌为喷灌、滴灌。</a:t>
            </a:r>
            <a:endParaRPr lang="en-US" altLang="zh-CN" sz="2400"/>
          </a:p>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工业中：使用新技术改革工艺提高水的重复利用率。</a:t>
            </a:r>
            <a:endParaRPr lang="en-US" altLang="zh-CN" sz="2400"/>
          </a:p>
        </p:txBody>
      </p:sp>
      <p:sp>
        <p:nvSpPr>
          <p:cNvPr id="7" name="P_5_AN.2_1#64bf4837c.blank?vbadefaultcenterpage=1&amp;parentnodeid=b71c818d8&amp;vbapositionanswer=2&amp;vbahtmlprocessed=1&amp;bbb=1" title=""/>
          <p:cNvSpPr/>
          <p:nvPr/>
        </p:nvSpPr>
        <p:spPr>
          <a:xfrm>
            <a:off x="7330440" y="2337704"/>
            <a:ext cx="2058988"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用淘米水浇花</a:t>
            </a:r>
            <a:endParaRPr lang="en-US" altLang="zh-CN" sz="2400"/>
          </a:p>
        </p:txBody>
      </p:sp>
      <p:sp>
        <p:nvSpPr>
          <p:cNvPr id="3" name="P_5_BD#64bf4837c?segpoint=1&amp;vbadefaultcenterpage=1&amp;parentnodeid=b71c818d8&amp;vbahtmlprocessed=1" title=""/>
          <p:cNvSpPr/>
          <p:nvPr>
            <p:custDataLst>
              <p:tags r:id="rId4"/>
            </p:custDataLst>
          </p:nvPr>
        </p:nvSpPr>
        <p:spPr>
          <a:xfrm>
            <a:off x="437515" y="4186555"/>
            <a:ext cx="11091545" cy="1986915"/>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（2）防治水体污染</a:t>
            </a:r>
            <a:endParaRPr lang="en-US" altLang="zh-CN" sz="2400"/>
          </a:p>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工业：工业废水处理达标后再排放。</a:t>
            </a:r>
            <a:endParaRPr lang="en-US" altLang="zh-CN" sz="2400"/>
          </a:p>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农业：提倡使用农家肥，合理使用农药、化肥。</a:t>
            </a:r>
            <a:endParaRPr lang="en-US" altLang="zh-CN" sz="2400"/>
          </a:p>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生活：生活污水及垃圾逐步实现集中处理。</a:t>
            </a:r>
            <a:endParaRPr lang="en-US" altLang="zh-CN" sz="24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7">
                                            <p:bg/>
                                          </p:spTgt>
                                        </p:tgtEl>
                                        <p:attrNameLst>
                                          <p:attrName>style.visibility</p:attrName>
                                        </p:attrNameLst>
                                      </p:cBhvr>
                                      <p:to>
                                        <p:strVal val="visible"/>
                                      </p:to>
                                    </p:set>
                                    <p:animEffect transition="in" filter="wipe(left)">
                                      <p:cBhvr>
                                        <p:cTn id="7" dur="500"/>
                                        <p:tgtEl>
                                          <p:spTgt spid="7">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7">
                                            <p:txEl>
                                              <p:pRg st="0" end="0"/>
                                            </p:txEl>
                                          </p:spTgt>
                                        </p:tgtEl>
                                        <p:attrNameLst>
                                          <p:attrName>style.visibility</p:attrName>
                                        </p:attrNameLst>
                                      </p:cBhvr>
                                      <p:to>
                                        <p:strVal val="visible"/>
                                      </p:to>
                                    </p:set>
                                    <p:animEffect transition="in" filter="wipe(left)">
                                      <p:cBhvr>
                                        <p:cTn id="10"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animBg="1"/>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C_4_BD#0102c05bc?vbadefaultcenterpage=1&amp;parentnodeid=7bb9bc206&amp;vbahtmlprocessed=1" title=""/>
          <p:cNvSpPr/>
          <p:nvPr/>
        </p:nvSpPr>
        <p:spPr>
          <a:xfrm>
            <a:off x="548640" y="684000"/>
            <a:ext cx="11091672" cy="99568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8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二、水的净化</a:t>
            </a:r>
            <a:endParaRPr lang="en-US" altLang="zh-CN" sz="2800"/>
          </a:p>
        </p:txBody>
      </p:sp>
      <mc:AlternateContent>
        <mc:Choice Requires="a14">
          <p:sp>
            <p:nvSpPr>
              <p:cNvPr id="3" name="P_5_BD#974844b91?segpoint=1&amp;vbadefaultcenterpage=1&amp;parentnodeid=0102c05bc&amp;vbahtmlprocessed=1&amp;bbb=1&amp;hasbroken=1" title=""/>
              <p:cNvSpPr/>
              <p:nvPr/>
            </p:nvSpPr>
            <p:spPr>
              <a:xfrm>
                <a:off x="548640" y="1326519"/>
                <a:ext cx="11091672" cy="103466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1.自来水厂净水过程：取水</a:t>
                </a:r>
                <a14:m>
                  <m:oMathPara>
                    <m:oMathParaPr>
                      <m:jc/>
                    </m:oMathParaPr>
                    <m:oMath>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m:t>
                      </m:r>
                    </m:oMath>
                  </m:oMathPara>
                </a14:m>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加絮凝剂（明矾）</a:t>
                </a:r>
                <a14:m>
                  <m:oMathPara>
                    <m:oMathParaPr>
                      <m:jc/>
                    </m:oMathParaPr>
                    <m:oMath>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m:t>
                      </m:r>
                    </m:oMath>
                  </m:oMathPara>
                </a14:m>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沉淀</a:t>
                </a:r>
                <a14:m>
                  <m:oMathPara>
                    <m:oMathParaPr>
                      <m:jc/>
                    </m:oMathParaPr>
                    <m:oMath>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m:t>
                      </m:r>
                    </m:oMath>
                  </m:oMathPara>
                </a14:m>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过滤</a:t>
                </a:r>
                <a14:m>
                  <m:oMathPara>
                    <m:oMathParaPr>
                      <m:jc/>
                    </m:oMathParaPr>
                    <m:oMath>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m:t>
                      </m:r>
                    </m:oMath>
                  </m:oMathPara>
                </a14:m>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吸附</a:t>
                </a:r>
                <a14:m>
                  <m:oMathPara>
                    <m:oMathParaPr>
                      <m:jc/>
                    </m:oMathParaPr>
                    <m:oMath>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m:t>
                      </m:r>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杀</a:t>
                </a:r>
                <a:endPar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endParaRPr>
              </a:p>
              <a:p>
                <a:pPr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菌消毒</a:t>
                </a:r>
                <a14:m>
                  <m:oMathPara>
                    <m:oMathParaPr>
                      <m:jc/>
                    </m:oMathParaPr>
                    <m:oMath>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m:t>
                      </m:r>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配水。</a:t>
                </a:r>
                <a:endParaRPr lang="en-US" altLang="zh-CN" sz="2400"/>
              </a:p>
            </p:txBody>
          </p:sp>
        </mc:Choice>
        <mc:Fallback>
          <p:sp>
            <p:nvSpPr>
              <p:cNvPr id="3" name="P_5_BD#974844b91?segpoint=1&amp;vbadefaultcenterpage=1&amp;parentnodeid=0102c05bc&amp;vbahtmlprocessed=1&amp;bbb=1&amp;hasbroken=1"/>
              <p:cNvSpPr>
                <a:spLocks noRot="1" noChangeAspect="1" noMove="1" noResize="1" noEditPoints="1" noAdjustHandles="1" noChangeArrowheads="1" noChangeShapeType="1" noTextEdit="1"/>
              </p:cNvSpPr>
              <p:nvPr/>
            </p:nvSpPr>
            <p:spPr>
              <a:xfrm>
                <a:off x="548640" y="1326519"/>
                <a:ext cx="11091672" cy="1034669"/>
              </a:xfrm>
              <a:prstGeom prst="rect">
                <a:avLst/>
              </a:prstGeom>
              <a:blipFill rotWithShape="1">
                <a:blip r:embed="rId3"/>
                <a:stretch>
                  <a:fillRect r="1" b="-6051"/>
                </a:stretch>
              </a:blipFill>
            </p:spPr>
            <p:txBody>
              <a:bodyPr/>
              <a:lstStyle/>
              <a:p>
                <a:r>
                  <a:rPr lang="zh-CN" altLang="en-US">
                    <a:noFill/>
                  </a:rPr>
                  <a:t> </a:t>
                </a:r>
              </a:p>
            </p:txBody>
          </p:sp>
        </mc:Fallback>
      </mc:AlternateContent>
      <p:sp>
        <p:nvSpPr>
          <p:cNvPr id="4" name="P_5_BD#974844b91?segpoint=1&amp;vbadefaultcenterpage=1&amp;parentnodeid=0102c05bc&amp;vbahtmlprocessed=1" title=""/>
          <p:cNvSpPr/>
          <p:nvPr/>
        </p:nvSpPr>
        <p:spPr>
          <a:xfrm>
            <a:off x="548640" y="2373100"/>
            <a:ext cx="11091672"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2.常见的净水方法</a:t>
            </a:r>
            <a:endParaRPr lang="en-US" altLang="zh-CN" sz="2400"/>
          </a:p>
        </p:txBody>
      </p:sp>
      <p:graphicFrame>
        <p:nvGraphicFramePr>
          <p:cNvPr id="9" name="P_5_BD#974844b91?colgroup=7,28&amp;vbadefaultcenterpage=1&amp;parentnodeid=0102c05bc&amp;vbahtmlprocessed=1&amp;bbb=1&amp;hasbroken=1" title=""/>
          <p:cNvGraphicFramePr>
            <a:graphicFrameLocks noGrp="1"/>
          </p:cNvGraphicFramePr>
          <p:nvPr/>
        </p:nvGraphicFramePr>
        <p:xfrm>
          <a:off x="548640" y="2995400"/>
          <a:ext cx="11055096" cy="3803904"/>
        </p:xfrm>
        <a:graphic>
          <a:graphicData uri="http://schemas.openxmlformats.org/drawingml/2006/table">
            <a:tbl>
              <a:tblPr/>
              <a:tblGrid>
                <a:gridCol w="2304288"/>
                <a:gridCol w="8750808"/>
              </a:tblGrid>
              <a:tr h="408051">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净水方法</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原理及作用</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431165">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沉淀</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静置（或加明矾等絮凝剂），使不溶性杂质沉降</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454025">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过滤</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除去水中的</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________</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杂质</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906653">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吸附</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利用活性炭</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__________</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的结构特点吸附一些可溶性杂质，除去色</a:t>
                      </a:r>
                    </a:p>
                    <a:p>
                      <a:pPr marL="0" lv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素和异味</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906653">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杀菌消毒</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加入杀菌剂，除去水中的细菌等微生物，发生的是</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（填</a:t>
                      </a:r>
                    </a:p>
                    <a:p>
                      <a:pPr marL="0" lv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“物理”或“化学”）变化</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431165">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蒸馏</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除去水中的所有杂质（单一操作中净化程度最高）</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6" name="P_5_AN.3_1#974844b91.blank?vbadefaultcenterpage=1&amp;parentnodeid=0102c05bc&amp;vbapositionanswer=3&amp;vbahtmlprocessed=1&amp;bbb=1" title=""/>
          <p:cNvSpPr/>
          <p:nvPr/>
        </p:nvSpPr>
        <p:spPr>
          <a:xfrm>
            <a:off x="4507666" y="3901926"/>
            <a:ext cx="1139825" cy="41744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36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不溶性</a:t>
            </a:r>
            <a:endParaRPr lang="en-US" altLang="zh-CN" sz="2400"/>
          </a:p>
        </p:txBody>
      </p:sp>
      <p:sp>
        <p:nvSpPr>
          <p:cNvPr id="7" name="P_5_AN.4_1#974844b91.blank?vbadefaultcenterpage=1&amp;parentnodeid=0102c05bc&amp;vbapositionanswer=4&amp;vbahtmlprocessed=1&amp;bbb=1" title=""/>
          <p:cNvSpPr/>
          <p:nvPr/>
        </p:nvSpPr>
        <p:spPr>
          <a:xfrm>
            <a:off x="4507865" y="4382135"/>
            <a:ext cx="1446530" cy="54483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36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疏松多孔</a:t>
            </a:r>
            <a:endParaRPr lang="en-US" altLang="zh-CN" sz="2400"/>
          </a:p>
        </p:txBody>
      </p:sp>
      <p:sp>
        <p:nvSpPr>
          <p:cNvPr id="8" name="P_5_AN.5_1#974844b91.blank?vbadefaultcenterpage=1&amp;parentnodeid=0102c05bc&amp;vbapositionanswer=5&amp;vbahtmlprocessed=1&amp;bbb=1" title=""/>
          <p:cNvSpPr/>
          <p:nvPr/>
        </p:nvSpPr>
        <p:spPr>
          <a:xfrm>
            <a:off x="9716253" y="5334359"/>
            <a:ext cx="833438" cy="41744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36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化学</a:t>
            </a:r>
            <a:endParaRPr lang="en-US" altLang="zh-CN" sz="24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ipe(left)">
                                      <p:cBhvr>
                                        <p:cTn id="7" dur="500"/>
                                        <p:tgtEl>
                                          <p:spTgt spid="6">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wipe(left)">
                                      <p:cBhvr>
                                        <p:cTn id="12" dur="500"/>
                                        <p:tgtEl>
                                          <p:spTgt spid="7">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Effect transition="in" filter="wipe(left)">
                                      <p:cBhvr>
                                        <p:cTn id="17"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build="p"/>
      <p:bldP spid="8" grpId="0" build="p"/>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P_5_BD#974844b91?segpoint=1&amp;vbadefaultcenterpage=1&amp;parentnodeid=0102c05bc&amp;vbahtmlprocessed=1" title=""/>
          <p:cNvSpPr/>
          <p:nvPr/>
        </p:nvSpPr>
        <p:spPr>
          <a:xfrm>
            <a:off x="548640" y="1848278"/>
            <a:ext cx="11091672"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3.硬水和软水</a:t>
            </a:r>
            <a:endParaRPr lang="en-US" altLang="zh-CN" sz="2400"/>
          </a:p>
        </p:txBody>
      </p:sp>
      <p:sp>
        <p:nvSpPr>
          <p:cNvPr id="3" name="P_5_BD#974844b91?segpoint=1&amp;vbadefaultcenterpage=1&amp;parentnodeid=0102c05bc&amp;vbahtmlprocessed=1&amp;bbb=1&amp;hasbroken=1" title=""/>
          <p:cNvSpPr/>
          <p:nvPr/>
        </p:nvSpPr>
        <p:spPr>
          <a:xfrm>
            <a:off x="548640" y="2398061"/>
            <a:ext cx="11091672" cy="213194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（1）定义：含有</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可溶性钙、镁化合物的水叫做硬水；不含或含较少可</a:t>
            </a:r>
          </a:p>
          <a:p>
            <a:pPr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溶性钙、镁化合物的水叫做软水。</a:t>
            </a:r>
          </a:p>
          <a:p>
            <a:pPr marL="0" marR="0" lvl="0" indent="0" algn="l" defTabSz="914400" rtl="0" eaLnBrk="1" fontAlgn="auto" latinLnBrk="1" hangingPunct="1">
              <a:lnSpc>
                <a:spcPct val="15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宋体" panose="02010600030101010101" pitchFamily="34" charset="-120"/>
              </a:rPr>
              <a:t>    </a:t>
            </a:r>
            <a:r>
              <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rPr>
              <a:t>（2）鉴别：把等量的</a:t>
            </a:r>
            <a:r>
              <a:rPr kumimoji="0" lang="en-US" altLang="zh-CN" sz="2400" b="0"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宋体" panose="02010600030101010101" pitchFamily="34" charset="-120"/>
              </a:rPr>
              <a:t>________</a:t>
            </a:r>
            <a:r>
              <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rPr>
              <a:t>分别滴加到盛有等量水样的试管中，振荡，产</a:t>
            </a:r>
          </a:p>
          <a:p>
            <a:pPr marL="0" marR="0" lvl="0" indent="0" algn="l" defTabSz="914400" rtl="0" eaLnBrk="1" fontAlgn="auto" latinLnBrk="1" hangingPunct="1">
              <a:lnSpc>
                <a:spcPct val="15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rPr>
              <a:t>生泡沫较多、浮渣较少的是</a:t>
            </a:r>
            <a:r>
              <a:rPr kumimoji="0" lang="en-US" altLang="zh-CN" sz="2400" b="0"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宋体" panose="02010600030101010101" pitchFamily="34" charset="-120"/>
              </a:rPr>
              <a:t>______</a:t>
            </a:r>
            <a:r>
              <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rPr>
              <a:t>，产生泡沫较少、浮渣较多的是</a:t>
            </a:r>
            <a:r>
              <a:rPr kumimoji="0" lang="en-US" altLang="zh-CN" sz="2400" b="0"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宋体" panose="02010600030101010101" pitchFamily="34" charset="-120"/>
              </a:rPr>
              <a:t>______</a:t>
            </a:r>
            <a:r>
              <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rPr>
              <a:t>。</a:t>
            </a:r>
            <a:endParaRPr lang="en-US" altLang="zh-CN" sz="2400"/>
          </a:p>
        </p:txBody>
      </p:sp>
      <p:sp>
        <p:nvSpPr>
          <p:cNvPr id="5" name="P_5_BD#974844b91?segpoint=1&amp;vbadefaultcenterpage=1&amp;parentnodeid=0102c05bc&amp;vbahtmlprocessed=1" title=""/>
          <p:cNvSpPr/>
          <p:nvPr/>
        </p:nvSpPr>
        <p:spPr>
          <a:xfrm>
            <a:off x="548640" y="4588493"/>
            <a:ext cx="11091672"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（3）硬水软化的方法：</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（生活中）、</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（实验室）等。</a:t>
            </a:r>
            <a:endParaRPr lang="en-US" altLang="zh-CN" sz="2400"/>
          </a:p>
        </p:txBody>
      </p:sp>
      <p:sp>
        <p:nvSpPr>
          <p:cNvPr id="6" name="P_5_AN.6_1#974844b91.blank?vbadefaultcenterpage=1&amp;parentnodeid=0102c05bc&amp;vbapositionanswer=6&amp;vbahtmlprocessed=1&amp;bbb=1" title=""/>
          <p:cNvSpPr/>
          <p:nvPr/>
        </p:nvSpPr>
        <p:spPr>
          <a:xfrm>
            <a:off x="3514090" y="2359961"/>
            <a:ext cx="833438"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较多</a:t>
            </a:r>
            <a:endParaRPr lang="en-US" altLang="zh-CN" sz="2400"/>
          </a:p>
        </p:txBody>
      </p:sp>
      <p:sp>
        <p:nvSpPr>
          <p:cNvPr id="7" name="P_5_AN.7_1#974844b91.blank?vbadefaultcenterpage=1&amp;parentnodeid=0102c05bc&amp;vbapositionanswer=7&amp;vbahtmlprocessed=1&amp;bbb=1" title=""/>
          <p:cNvSpPr/>
          <p:nvPr/>
        </p:nvSpPr>
        <p:spPr>
          <a:xfrm>
            <a:off x="4126865" y="3457241"/>
            <a:ext cx="1139825"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肥皂水</a:t>
            </a:r>
            <a:endParaRPr lang="en-US" altLang="zh-CN" sz="2400"/>
          </a:p>
        </p:txBody>
      </p:sp>
      <p:sp>
        <p:nvSpPr>
          <p:cNvPr id="8" name="P_5_AN.8_1#974844b91.blank?vbadefaultcenterpage=1&amp;parentnodeid=0102c05bc&amp;vbapositionanswer=8&amp;vbahtmlprocessed=1&amp;bbb=1" title=""/>
          <p:cNvSpPr/>
          <p:nvPr/>
        </p:nvSpPr>
        <p:spPr>
          <a:xfrm>
            <a:off x="4276090" y="4005881"/>
            <a:ext cx="833438"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软水</a:t>
            </a:r>
            <a:endParaRPr lang="en-US" altLang="zh-CN" sz="2400"/>
          </a:p>
        </p:txBody>
      </p:sp>
      <p:sp>
        <p:nvSpPr>
          <p:cNvPr id="9" name="P_5_AN.9_1#974844b91.blank?vbadefaultcenterpage=1&amp;parentnodeid=0102c05bc&amp;vbapositionanswer=9&amp;vbahtmlprocessed=1&amp;bbb=1" title=""/>
          <p:cNvSpPr/>
          <p:nvPr/>
        </p:nvSpPr>
        <p:spPr>
          <a:xfrm>
            <a:off x="9479915" y="4005881"/>
            <a:ext cx="833438"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硬水</a:t>
            </a:r>
            <a:endParaRPr lang="en-US" altLang="zh-CN" sz="2400"/>
          </a:p>
        </p:txBody>
      </p:sp>
      <p:sp>
        <p:nvSpPr>
          <p:cNvPr id="10" name="P_5_AN.10_1#974844b91.blank?vbadefaultcenterpage=1&amp;parentnodeid=0102c05bc&amp;vbapositionanswer=10&amp;vbahtmlprocessed=1&amp;bbb=1" title=""/>
          <p:cNvSpPr/>
          <p:nvPr/>
        </p:nvSpPr>
        <p:spPr>
          <a:xfrm>
            <a:off x="4433253" y="4550393"/>
            <a:ext cx="833438"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煮沸</a:t>
            </a:r>
            <a:endParaRPr lang="en-US" altLang="zh-CN" sz="2400"/>
          </a:p>
        </p:txBody>
      </p:sp>
      <p:sp>
        <p:nvSpPr>
          <p:cNvPr id="11" name="P_5_AN.11_1#974844b91.blank?vbadefaultcenterpage=1&amp;parentnodeid=0102c05bc&amp;vbapositionanswer=11&amp;vbahtmlprocessed=1&amp;bbb=1" title=""/>
          <p:cNvSpPr/>
          <p:nvPr/>
        </p:nvSpPr>
        <p:spPr>
          <a:xfrm>
            <a:off x="7185978" y="4550393"/>
            <a:ext cx="833438"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蒸馏</a:t>
            </a:r>
            <a:endParaRPr lang="en-US" altLang="zh-CN" sz="24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Effect transition="in" filter="wipe(left)">
                                      <p:cBhvr>
                                        <p:cTn id="7" dur="500"/>
                                        <p:tgtEl>
                                          <p:spTgt spid="6">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6">
                                            <p:txEl>
                                              <p:pRg st="0" end="0"/>
                                            </p:txEl>
                                          </p:spTgt>
                                        </p:tgtEl>
                                        <p:attrNameLst>
                                          <p:attrName>style.visibility</p:attrName>
                                        </p:attrNameLst>
                                      </p:cBhvr>
                                      <p:to>
                                        <p:strVal val="visible"/>
                                      </p:to>
                                    </p:set>
                                    <p:animEffect transition="in" filter="wipe(left)">
                                      <p:cBhvr>
                                        <p:cTn id="10" dur="500"/>
                                        <p:tgtEl>
                                          <p:spTgt spid="6">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7">
                                            <p:bg/>
                                          </p:spTgt>
                                        </p:tgtEl>
                                        <p:attrNameLst>
                                          <p:attrName>style.visibility</p:attrName>
                                        </p:attrNameLst>
                                      </p:cBhvr>
                                      <p:to>
                                        <p:strVal val="visible"/>
                                      </p:to>
                                    </p:set>
                                    <p:animEffect transition="in" filter="wipe(left)">
                                      <p:cBhvr>
                                        <p:cTn id="15" dur="500"/>
                                        <p:tgtEl>
                                          <p:spTgt spid="7">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7">
                                            <p:txEl>
                                              <p:pRg st="0" end="0"/>
                                            </p:txEl>
                                          </p:spTgt>
                                        </p:tgtEl>
                                        <p:attrNameLst>
                                          <p:attrName>style.visibility</p:attrName>
                                        </p:attrNameLst>
                                      </p:cBhvr>
                                      <p:to>
                                        <p:strVal val="visible"/>
                                      </p:to>
                                    </p:set>
                                    <p:animEffect transition="in" filter="wipe(left)">
                                      <p:cBhvr>
                                        <p:cTn id="18" dur="500"/>
                                        <p:tgtEl>
                                          <p:spTgt spid="7">
                                            <p:txEl>
                                              <p:pRg st="0" end="0"/>
                                            </p:txEl>
                                          </p:spTgt>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22" presetClass="entr" presetSubtype="8" dur="500" fill="hold" grpId="0" nodeType="clickEffect">
                                  <p:stCondLst>
                                    <p:cond delay="0"/>
                                  </p:stCondLst>
                                  <p:childTnLst>
                                    <p:set>
                                      <p:cBhvr>
                                        <p:cTn id="22" dur="1" fill="hold">
                                          <p:stCondLst>
                                            <p:cond delay="0"/>
                                          </p:stCondLst>
                                        </p:cTn>
                                        <p:tgtEl>
                                          <p:spTgt spid="8">
                                            <p:bg/>
                                          </p:spTgt>
                                        </p:tgtEl>
                                        <p:attrNameLst>
                                          <p:attrName>style.visibility</p:attrName>
                                        </p:attrNameLst>
                                      </p:cBhvr>
                                      <p:to>
                                        <p:strVal val="visible"/>
                                      </p:to>
                                    </p:set>
                                    <p:animEffect transition="in" filter="wipe(left)">
                                      <p:cBhvr>
                                        <p:cTn id="23" dur="500"/>
                                        <p:tgtEl>
                                          <p:spTgt spid="8">
                                            <p:bg/>
                                          </p:spTgt>
                                        </p:tgtEl>
                                      </p:cBhvr>
                                    </p:animEffect>
                                  </p:childTnLst>
                                </p:cTn>
                              </p:par>
                              <p:par>
                                <p:cTn id="24" presetID="22" presetClass="entr" presetSubtype="8" dur="500" fill="hold" grpId="0" nodeType="withEffect">
                                  <p:stCondLst>
                                    <p:cond delay="0"/>
                                  </p:stCondLst>
                                  <p:childTnLst>
                                    <p:set>
                                      <p:cBhvr>
                                        <p:cTn id="25" dur="1" fill="hold">
                                          <p:stCondLst>
                                            <p:cond delay="0"/>
                                          </p:stCondLst>
                                        </p:cTn>
                                        <p:tgtEl>
                                          <p:spTgt spid="8">
                                            <p:txEl>
                                              <p:pRg st="0" end="0"/>
                                            </p:txEl>
                                          </p:spTgt>
                                        </p:tgtEl>
                                        <p:attrNameLst>
                                          <p:attrName>style.visibility</p:attrName>
                                        </p:attrNameLst>
                                      </p:cBhvr>
                                      <p:to>
                                        <p:strVal val="visible"/>
                                      </p:to>
                                    </p:set>
                                    <p:animEffect transition="in" filter="wipe(left)">
                                      <p:cBhvr>
                                        <p:cTn id="26" dur="500"/>
                                        <p:tgtEl>
                                          <p:spTgt spid="8">
                                            <p:txEl>
                                              <p:pRg st="0" end="0"/>
                                            </p:txEl>
                                          </p:spTgt>
                                        </p:tgtEl>
                                      </p:cBhvr>
                                    </p:animEffect>
                                  </p:childTnLst>
                                </p:cTn>
                              </p:par>
                            </p:childTnLst>
                          </p:cTn>
                        </p:par>
                      </p:childTnLst>
                    </p:cTn>
                  </p:par>
                  <p:par>
                    <p:cTn id="27" fill="hold" nodeType="clickPar">
                      <p:stCondLst>
                        <p:cond delay="indefinite"/>
                      </p:stCondLst>
                      <p:childTnLst>
                        <p:par>
                          <p:cTn id="28" fill="hold">
                            <p:stCondLst>
                              <p:cond delay="0"/>
                            </p:stCondLst>
                            <p:childTnLst>
                              <p:par>
                                <p:cTn id="29" presetID="22" presetClass="entr" presetSubtype="8" dur="500" fill="hold" grpId="0" nodeType="clickEffect">
                                  <p:stCondLst>
                                    <p:cond delay="0"/>
                                  </p:stCondLst>
                                  <p:childTnLst>
                                    <p:set>
                                      <p:cBhvr>
                                        <p:cTn id="30" dur="1" fill="hold">
                                          <p:stCondLst>
                                            <p:cond delay="0"/>
                                          </p:stCondLst>
                                        </p:cTn>
                                        <p:tgtEl>
                                          <p:spTgt spid="9">
                                            <p:bg/>
                                          </p:spTgt>
                                        </p:tgtEl>
                                        <p:attrNameLst>
                                          <p:attrName>style.visibility</p:attrName>
                                        </p:attrNameLst>
                                      </p:cBhvr>
                                      <p:to>
                                        <p:strVal val="visible"/>
                                      </p:to>
                                    </p:set>
                                    <p:animEffect transition="in" filter="wipe(left)">
                                      <p:cBhvr>
                                        <p:cTn id="31" dur="500"/>
                                        <p:tgtEl>
                                          <p:spTgt spid="9">
                                            <p:bg/>
                                          </p:spTgt>
                                        </p:tgtEl>
                                      </p:cBhvr>
                                    </p:animEffect>
                                  </p:childTnLst>
                                </p:cTn>
                              </p:par>
                              <p:par>
                                <p:cTn id="32" presetID="22" presetClass="entr" presetSubtype="8" dur="500" fill="hold" grpId="0" nodeType="withEffect">
                                  <p:stCondLst>
                                    <p:cond delay="0"/>
                                  </p:stCondLst>
                                  <p:childTnLst>
                                    <p:set>
                                      <p:cBhvr>
                                        <p:cTn id="33" dur="1" fill="hold">
                                          <p:stCondLst>
                                            <p:cond delay="0"/>
                                          </p:stCondLst>
                                        </p:cTn>
                                        <p:tgtEl>
                                          <p:spTgt spid="9">
                                            <p:txEl>
                                              <p:pRg st="0" end="0"/>
                                            </p:txEl>
                                          </p:spTgt>
                                        </p:tgtEl>
                                        <p:attrNameLst>
                                          <p:attrName>style.visibility</p:attrName>
                                        </p:attrNameLst>
                                      </p:cBhvr>
                                      <p:to>
                                        <p:strVal val="visible"/>
                                      </p:to>
                                    </p:set>
                                    <p:animEffect transition="in" filter="wipe(left)">
                                      <p:cBhvr>
                                        <p:cTn id="34" dur="500"/>
                                        <p:tgtEl>
                                          <p:spTgt spid="9">
                                            <p:txEl>
                                              <p:pRg st="0" end="0"/>
                                            </p:txEl>
                                          </p:spTgt>
                                        </p:tgtEl>
                                      </p:cBhvr>
                                    </p:animEffect>
                                  </p:childTnLst>
                                </p:cTn>
                              </p:par>
                            </p:childTnLst>
                          </p:cTn>
                        </p:par>
                      </p:childTnLst>
                    </p:cTn>
                  </p:par>
                  <p:par>
                    <p:cTn id="35" fill="hold" nodeType="clickPar">
                      <p:stCondLst>
                        <p:cond delay="indefinite"/>
                      </p:stCondLst>
                      <p:childTnLst>
                        <p:par>
                          <p:cTn id="36" fill="hold">
                            <p:stCondLst>
                              <p:cond delay="0"/>
                            </p:stCondLst>
                            <p:childTnLst>
                              <p:par>
                                <p:cTn id="37" presetID="22" presetClass="entr" presetSubtype="8" dur="500" fill="hold" grpId="0" nodeType="clickEffect">
                                  <p:stCondLst>
                                    <p:cond delay="0"/>
                                  </p:stCondLst>
                                  <p:childTnLst>
                                    <p:set>
                                      <p:cBhvr>
                                        <p:cTn id="38" dur="1" fill="hold">
                                          <p:stCondLst>
                                            <p:cond delay="0"/>
                                          </p:stCondLst>
                                        </p:cTn>
                                        <p:tgtEl>
                                          <p:spTgt spid="10">
                                            <p:bg/>
                                          </p:spTgt>
                                        </p:tgtEl>
                                        <p:attrNameLst>
                                          <p:attrName>style.visibility</p:attrName>
                                        </p:attrNameLst>
                                      </p:cBhvr>
                                      <p:to>
                                        <p:strVal val="visible"/>
                                      </p:to>
                                    </p:set>
                                    <p:animEffect transition="in" filter="wipe(left)">
                                      <p:cBhvr>
                                        <p:cTn id="39" dur="500"/>
                                        <p:tgtEl>
                                          <p:spTgt spid="10">
                                            <p:bg/>
                                          </p:spTgt>
                                        </p:tgtEl>
                                      </p:cBhvr>
                                    </p:animEffect>
                                  </p:childTnLst>
                                </p:cTn>
                              </p:par>
                              <p:par>
                                <p:cTn id="40" presetID="22" presetClass="entr" presetSubtype="8" dur="500" fill="hold" grpId="0" nodeType="withEffect">
                                  <p:stCondLst>
                                    <p:cond delay="0"/>
                                  </p:stCondLst>
                                  <p:childTnLst>
                                    <p:set>
                                      <p:cBhvr>
                                        <p:cTn id="41" dur="1" fill="hold">
                                          <p:stCondLst>
                                            <p:cond delay="0"/>
                                          </p:stCondLst>
                                        </p:cTn>
                                        <p:tgtEl>
                                          <p:spTgt spid="10">
                                            <p:txEl>
                                              <p:pRg st="0" end="0"/>
                                            </p:txEl>
                                          </p:spTgt>
                                        </p:tgtEl>
                                        <p:attrNameLst>
                                          <p:attrName>style.visibility</p:attrName>
                                        </p:attrNameLst>
                                      </p:cBhvr>
                                      <p:to>
                                        <p:strVal val="visible"/>
                                      </p:to>
                                    </p:set>
                                    <p:animEffect transition="in" filter="wipe(left)">
                                      <p:cBhvr>
                                        <p:cTn id="42" dur="500"/>
                                        <p:tgtEl>
                                          <p:spTgt spid="10">
                                            <p:txEl>
                                              <p:pRg st="0" end="0"/>
                                            </p:txEl>
                                          </p:spTgt>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22" presetClass="entr" presetSubtype="8" dur="500" fill="hold" grpId="0" nodeType="clickEffect">
                                  <p:stCondLst>
                                    <p:cond delay="0"/>
                                  </p:stCondLst>
                                  <p:childTnLst>
                                    <p:set>
                                      <p:cBhvr>
                                        <p:cTn id="46" dur="1" fill="hold">
                                          <p:stCondLst>
                                            <p:cond delay="0"/>
                                          </p:stCondLst>
                                        </p:cTn>
                                        <p:tgtEl>
                                          <p:spTgt spid="11">
                                            <p:bg/>
                                          </p:spTgt>
                                        </p:tgtEl>
                                        <p:attrNameLst>
                                          <p:attrName>style.visibility</p:attrName>
                                        </p:attrNameLst>
                                      </p:cBhvr>
                                      <p:to>
                                        <p:strVal val="visible"/>
                                      </p:to>
                                    </p:set>
                                    <p:animEffect transition="in" filter="wipe(left)">
                                      <p:cBhvr>
                                        <p:cTn id="47" dur="500"/>
                                        <p:tgtEl>
                                          <p:spTgt spid="11">
                                            <p:bg/>
                                          </p:spTgt>
                                        </p:tgtEl>
                                      </p:cBhvr>
                                    </p:animEffect>
                                  </p:childTnLst>
                                </p:cTn>
                              </p:par>
                              <p:par>
                                <p:cTn id="48" presetID="22" presetClass="entr" presetSubtype="8" dur="500" fill="hold" grpId="0" nodeType="withEffect">
                                  <p:stCondLst>
                                    <p:cond delay="0"/>
                                  </p:stCondLst>
                                  <p:childTnLst>
                                    <p:set>
                                      <p:cBhvr>
                                        <p:cTn id="49" dur="1" fill="hold">
                                          <p:stCondLst>
                                            <p:cond delay="0"/>
                                          </p:stCondLst>
                                        </p:cTn>
                                        <p:tgtEl>
                                          <p:spTgt spid="11">
                                            <p:txEl>
                                              <p:pRg st="0" end="0"/>
                                            </p:txEl>
                                          </p:spTgt>
                                        </p:tgtEl>
                                        <p:attrNameLst>
                                          <p:attrName>style.visibility</p:attrName>
                                        </p:attrNameLst>
                                      </p:cBhvr>
                                      <p:to>
                                        <p:strVal val="visible"/>
                                      </p:to>
                                    </p:set>
                                    <p:animEffect transition="in" filter="wipe(left)">
                                      <p:cBhvr>
                                        <p:cTn id="50"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animBg="1"/>
      <p:bldP spid="7" grpId="0" uiExpand="1" build="p" animBg="1"/>
      <p:bldP spid="8" grpId="0" uiExpand="1" build="p" animBg="1"/>
      <p:bldP spid="9" grpId="0" uiExpand="1" build="p" animBg="1"/>
      <p:bldP spid="10" grpId="0" uiExpand="1" build="p" animBg="1"/>
      <p:bldP spid="11" grpId="0" uiExpand="1" build="p" animBg="1"/>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C_4_BD#064148408?vbadefaultcenterpage=1&amp;parentnodeid=7bb9bc206&amp;vbahtmlprocessed=1" title=""/>
          <p:cNvSpPr/>
          <p:nvPr/>
        </p:nvSpPr>
        <p:spPr>
          <a:xfrm>
            <a:off x="548640" y="684000"/>
            <a:ext cx="11091672" cy="99568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8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三、水的组成</a:t>
            </a:r>
            <a:endParaRPr lang="en-US" altLang="zh-CN" sz="2800"/>
          </a:p>
        </p:txBody>
      </p:sp>
      <p:sp>
        <p:nvSpPr>
          <p:cNvPr id="3" name="P_5_BD#c6e7fda01?segpoint=1&amp;vbadefaultcenterpage=1&amp;parentnodeid=064148408&amp;vbahtmlprocessed=1" title=""/>
          <p:cNvSpPr/>
          <p:nvPr/>
        </p:nvSpPr>
        <p:spPr>
          <a:xfrm>
            <a:off x="548640" y="1334032"/>
            <a:ext cx="11091672"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1.氢气的性质与用途</a:t>
            </a:r>
            <a:endParaRPr lang="en-US" altLang="zh-CN" sz="2400"/>
          </a:p>
        </p:txBody>
      </p:sp>
      <p:graphicFrame>
        <p:nvGraphicFramePr>
          <p:cNvPr id="11" name="P_5_BD#c6e7fda01?colgroup=31,3&amp;vbadefaultcenterpage=1&amp;parentnodeid=064148408&amp;vbahtmlprocessed=1&amp;bbb=1&amp;hasbroken=1" title=""/>
          <p:cNvGraphicFramePr>
            <a:graphicFrameLocks noGrp="1"/>
          </p:cNvGraphicFramePr>
          <p:nvPr/>
        </p:nvGraphicFramePr>
        <p:xfrm>
          <a:off x="548640" y="1954000"/>
          <a:ext cx="11045952" cy="3714750"/>
        </p:xfrm>
        <a:graphic>
          <a:graphicData uri="http://schemas.openxmlformats.org/drawingml/2006/table">
            <a:tbl>
              <a:tblPr/>
              <a:tblGrid>
                <a:gridCol w="978408"/>
                <a:gridCol w="1380744"/>
                <a:gridCol w="7324344"/>
                <a:gridCol w="1362456"/>
              </a:tblGrid>
              <a:tr h="408051">
                <a:tc gridSpan="3">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性质</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hMerge="1">
                  <a:txBody>
                    <a:bodyPr vert="horz" wrap="square"/>
                    <a:lstStyle/>
                    <a:p>
                      <a:endParaRPr lang="zh-CN"/>
                    </a:p>
                  </a:txBody>
                  <a:tcPr/>
                </a:tc>
                <a:tc hMerge="1">
                  <a:txBody>
                    <a:bodyPr vert="horz" wrap="square"/>
                    <a:lstStyle/>
                    <a:p>
                      <a:endParaRPr lang="zh-CN"/>
                    </a:p>
                  </a:txBody>
                  <a:tcPr/>
                </a:tc>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用途</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906653">
                <a:tc>
                  <a:txBody>
                    <a:bodyPr vert="horz" wrap="square"/>
                    <a:lstStyle/>
                    <a:p>
                      <a:pPr marL="0" indent="0"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物理</a:t>
                      </a:r>
                    </a:p>
                    <a:p>
                      <a:pPr marL="0" lvl="0" indent="0"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性质</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gridSpan="2">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通常情况下，无色、无味的气体，密度比空气</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，难溶于水</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hMerge="1">
                  <a:txBody>
                    <a:bodyPr vert="horz" wrap="square"/>
                    <a:lstStyle/>
                    <a:p>
                      <a:endParaRPr lang="zh-CN"/>
                    </a:p>
                  </a:txBody>
                  <a:tcPr/>
                </a:tc>
                <a:tc>
                  <a:txBody>
                    <a:bodyPr vert="horz" wrap="square"/>
                    <a:lstStyle/>
                    <a:p>
                      <a:pPr marL="0" indent="0"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填充太</a:t>
                      </a:r>
                    </a:p>
                    <a:p>
                      <a:pPr marL="0" lvl="0" indent="0"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空气球</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1215073">
                <a:tc rowSpan="2">
                  <a:txBody>
                    <a:bodyPr vert="horz" wrap="square"/>
                    <a:lstStyle/>
                    <a:p>
                      <a:pPr marL="0" indent="0"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化学</a:t>
                      </a:r>
                    </a:p>
                    <a:p>
                      <a:pPr marL="0" lvl="0" indent="0"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性质</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可燃性</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在空气中燃烧产生</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色火焰</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p>
                    <a:p>
                      <a:pPr algn="ctr" latinLnBrk="1" hangingPunct="0">
                        <a:lnSpc>
                          <a:spcPct val="130000"/>
                        </a:lnSpc>
                      </a:pPr>
                      <a:r>
                        <a:rPr lang="en-US" altLang="zh-CN" sz="2400" b="1" i="0" err="1">
                          <a:solidFill>
                            <a:srgbClr val="000000"/>
                          </a:solidFill>
                          <a:latin typeface="Calibri" panose="020f0502020204030204" pitchFamily="34" charset="0"/>
                          <a:ea typeface="宋体" panose="02010600030101010101" pitchFamily="2" charset="-122"/>
                          <a:cs typeface="Calibri" panose="020f0502020204030204" pitchFamily="34" charset="-120"/>
                        </a:rPr>
                        <a:t>化学方程式：</a:t>
                      </a:r>
                      <a:r>
                        <a:rPr lang="en-US" altLang="zh-CN" sz="2400">
                          <a:solidFill>
                            <a:srgbClr val="000000"/>
                          </a:solidFill>
                          <a:latin typeface="宋体" panose="02010600030101010101" pitchFamily="2" charset="-122"/>
                          <a:ea typeface="宋体" panose="02010600030101010101" pitchFamily="2" charset="-122"/>
                          <a:cs typeface="宋体" panose="02010600030101010101" pitchFamily="34" charset="-120"/>
                          <a:sym typeface="+mn-ea"/>
                        </a:rPr>
                        <a:t>__</a:t>
                      </a:r>
                      <a:r>
                        <a:rPr lang="en-US" altLang="zh-CN" sz="2400" b="1" u="sng" kern="0" spc="-99900">
                          <a:solidFill>
                            <a:srgbClr val="FFFFFF"/>
                          </a:solidFill>
                          <a:latin typeface="宋体" panose="02010600030101010101" pitchFamily="2" charset="-122"/>
                          <a:ea typeface="宋体" panose="02010600030101010101" pitchFamily="2" charset="-122"/>
                          <a:cs typeface="Calibri" panose="020f0502020204030204" pitchFamily="34" charset="-120"/>
                          <a:sym typeface="+mn-ea"/>
                        </a:rPr>
                        <a:t>  </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a:t>
                      </a:r>
                      <a:r>
                        <a:rPr lang="en-US" altLang="zh-CN" sz="4350" b="1" i="0" u="sng" kern="0" spc="-99900">
                          <a:solidFill>
                            <a:srgbClr val="FFFFFF"/>
                          </a:solidFill>
                          <a:latin typeface="宋体" panose="02010600030101010101" pitchFamily="2" charset="-122"/>
                          <a:ea typeface="宋体" panose="02010600030101010101" pitchFamily="2" charset="-122"/>
                          <a:cs typeface="Calibri" panose="020f0502020204030204" pitchFamily="34" charset="-120"/>
                        </a:rPr>
                        <a:t> </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_______________</a:t>
                      </a:r>
                      <a:r>
                        <a:rPr lang="en-US" altLang="zh-CN" sz="2400">
                          <a:solidFill>
                            <a:srgbClr val="000000"/>
                          </a:solidFill>
                          <a:latin typeface="宋体" panose="02010600030101010101" pitchFamily="2" charset="-122"/>
                          <a:ea typeface="宋体" panose="02010600030101010101" pitchFamily="2" charset="-122"/>
                          <a:cs typeface="宋体" panose="02010600030101010101" pitchFamily="34" charset="-120"/>
                          <a:sym typeface="+mn-ea"/>
                        </a:rPr>
                        <a:t>_</a:t>
                      </a:r>
                      <a:r>
                        <a:rPr lang="en-US" altLang="zh-CN" sz="2400" b="1" u="sng" kern="0" spc="-99900">
                          <a:solidFill>
                            <a:srgbClr val="FFFFFF"/>
                          </a:solidFill>
                          <a:latin typeface="宋体" panose="02010600030101010101" pitchFamily="2" charset="-122"/>
                          <a:ea typeface="宋体" panose="02010600030101010101" pitchFamily="2" charset="-122"/>
                          <a:cs typeface="Calibri" panose="020f0502020204030204" pitchFamily="34" charset="-120"/>
                          <a:sym typeface="+mn-ea"/>
                        </a:rPr>
                        <a:t> </a:t>
                      </a:r>
                      <a:r>
                        <a:rPr lang="en-US" altLang="zh-CN" sz="2400">
                          <a:solidFill>
                            <a:srgbClr val="000000"/>
                          </a:solidFill>
                          <a:latin typeface="宋体" panose="02010600030101010101" pitchFamily="2" charset="-122"/>
                          <a:ea typeface="宋体" panose="02010600030101010101" pitchFamily="2" charset="-122"/>
                          <a:cs typeface="宋体" panose="02010600030101010101" pitchFamily="34" charset="-120"/>
                          <a:sym typeface="+mn-ea"/>
                        </a:rPr>
                        <a:t>_</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作燃料</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906653">
                <a:tc vMerge="1">
                  <a:txBody>
                    <a:bodyPr vert="horz" wrap="square"/>
                    <a:lstStyle/>
                    <a:p>
                      <a:endParaRPr lang="zh-CN"/>
                    </a:p>
                  </a:txBody>
                  <a:tcPr/>
                </a:tc>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还原性</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与氧化铜等发生反应</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indent="0"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冶炼金</a:t>
                      </a:r>
                    </a:p>
                    <a:p>
                      <a:pPr marL="0" lvl="0" indent="0"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属</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5" name="P_5_AN.12_1#c6e7fda01.blank?vbadefaultcenterpage=1&amp;parentnodeid=064148408&amp;vbapositionanswer=12&amp;vbahtmlprocessed=1" title=""/>
          <p:cNvSpPr/>
          <p:nvPr/>
        </p:nvSpPr>
        <p:spPr>
          <a:xfrm>
            <a:off x="7923530" y="2617470"/>
            <a:ext cx="527050" cy="441325"/>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36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小</a:t>
            </a:r>
            <a:endParaRPr lang="en-US" altLang="zh-CN" sz="2400"/>
          </a:p>
        </p:txBody>
      </p:sp>
      <p:sp>
        <p:nvSpPr>
          <p:cNvPr id="6" name="P_5_AN.13_1#c6e7fda01.blank?vbadefaultcenterpage=1&amp;parentnodeid=064148408&amp;vbapositionanswer=13&amp;vbahtmlprocessed=1&amp;bbb=1" title=""/>
          <p:cNvSpPr/>
          <p:nvPr/>
        </p:nvSpPr>
        <p:spPr>
          <a:xfrm>
            <a:off x="6910070" y="3366135"/>
            <a:ext cx="822325" cy="46355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36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淡蓝</a:t>
            </a:r>
            <a:endParaRPr lang="en-US" altLang="zh-CN" sz="2400"/>
          </a:p>
        </p:txBody>
      </p:sp>
      <mc:AlternateContent>
        <mc:Choice Requires="a14">
          <p:sp>
            <p:nvSpPr>
              <p:cNvPr id="7" name="P_5_AN.14_1#c6e7fda01.blank?vbadefaultcenterpage=1&amp;parentnodeid=064148408&amp;vbapositionanswer=14&amp;vbahtmlprocessed=1&amp;rh=48.6" title=""/>
              <p:cNvSpPr/>
              <p:nvPr/>
            </p:nvSpPr>
            <p:spPr>
              <a:xfrm>
                <a:off x="6104890" y="4117340"/>
                <a:ext cx="2740660" cy="747395"/>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410"/>
                  </a:lnSpc>
                </a:pPr>
                <a14:m>
                  <m:oMathPara>
                    <m:oMathParaPr>
                      <m:jc/>
                    </m:oMathParaPr>
                    <m:oMath>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𝟐</m:t>
                      </m:r>
                      <m:sSub>
                        <m:sSubPr>
                          <m:ctrlPr>
                            <a:rPr lang="en-US" altLang="zh-CN" sz="2400" b="1" i="1">
                              <a:solidFill>
                                <a:srgbClr val="A00021"/>
                              </a:solidFill>
                              <a:latin typeface="Cambria Math" panose="02040503050406030204" pitchFamily="18" charset="0"/>
                              <a:ea typeface="宋体" panose="02010600030101010101" pitchFamily="2" charset="-122"/>
                              <a:cs typeface="Calibri" panose="020f0502020204030204" pitchFamily="34" charset="-120"/>
                            </a:rPr>
                          </m:ctrlPr>
                        </m:sSubPr>
                        <m:e>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𝐇</m:t>
                          </m:r>
                        </m:e>
                        <m:sub>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𝟐</m:t>
                          </m:r>
                        </m:sub>
                      </m:sSub>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m:t>
                      </m:r>
                      <m:sSub>
                        <m:sSubPr>
                          <m:ctrlPr>
                            <a:rPr lang="en-US" altLang="zh-CN" sz="2400" b="1" i="1">
                              <a:solidFill>
                                <a:srgbClr val="A00021"/>
                              </a:solidFill>
                              <a:latin typeface="Cambria Math" panose="02040503050406030204" pitchFamily="18" charset="0"/>
                              <a:ea typeface="宋体" panose="02010600030101010101" pitchFamily="2" charset="-122"/>
                              <a:cs typeface="Calibri" panose="020f0502020204030204" pitchFamily="34" charset="-120"/>
                            </a:rPr>
                          </m:ctrlPr>
                        </m:sSubPr>
                        <m:e>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𝐎</m:t>
                          </m:r>
                        </m:e>
                        <m:sub>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𝟐</m:t>
                          </m:r>
                        </m:sub>
                      </m:sSub>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 </m:t>
                      </m:r>
                      <m:m>
                        <m:mPr>
                          <m:mcs>
                            <m:mc>
                              <m:mcPr>
                                <m:count m:val="1"/>
                                <m:mcJc m:val="center"/>
                              </m:mcPr>
                            </m:mc>
                          </m:mcs>
                          <m:ctrlPr>
                            <a:rPr lang="en-US" altLang="zh-CN" i="1" baseline="30000">
                              <a:solidFill>
                                <a:srgbClr val="A00021"/>
                              </a:solidFill>
                              <a:latin typeface="Cambria Math" panose="02040503050406030204" pitchFamily="18" charset="0"/>
                            </a:rPr>
                          </m:ctrlPr>
                        </m:mPr>
                        <m:mr>
                          <m:e>
                            <m:bar>
                              <m:barPr>
                                <m:pos m:val="bot"/>
                                <m:ctrlPr>
                                  <a:rPr lang="en-US" altLang="zh-CN" sz="2400" b="1" i="1" baseline="-2000">
                                    <a:solidFill>
                                      <a:srgbClr val="A00021"/>
                                    </a:solidFill>
                                    <a:latin typeface="Cambria Math" panose="02040503050406030204" pitchFamily="18" charset="0"/>
                                  </a:rPr>
                                </m:ctrlPr>
                              </m:barPr>
                              <m:e>
                                <m:bar>
                                  <m:barPr>
                                    <m:pos m:val="bot"/>
                                    <m:ctrlPr>
                                      <a:rPr lang="en-US" altLang="zh-CN" sz="2400" b="1" i="1" baseline="-8000">
                                        <a:solidFill>
                                          <a:srgbClr val="A00021"/>
                                        </a:solidFill>
                                        <a:latin typeface="Cambria Math" panose="02040503050406030204" pitchFamily="18" charset="0"/>
                                      </a:rPr>
                                    </m:ctrlPr>
                                  </m:barPr>
                                  <m:e>
                                    <m:r>
                                      <m:rPr>
                                        <m:sty m:val="b"/>
                                      </m:rPr>
                                      <a:rPr lang="en-US" altLang="zh-CN" sz="2400" b="1" baseline="-2000">
                                        <a:solidFill>
                                          <a:srgbClr val="A00021"/>
                                        </a:solidFill>
                                        <a:latin typeface="Cambria Math" panose="02040503050406030204" pitchFamily="18" charset="0"/>
                                      </a:rPr>
                                      <m:t>点燃</m:t>
                                    </m:r>
                                  </m:e>
                                </m:bar>
                              </m:e>
                            </m:bar>
                          </m:e>
                        </m:mr>
                        <m:mr>
                          <m:e>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 </m:t>
                            </m:r>
                          </m:e>
                        </m:mr>
                      </m:m>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 </m:t>
                      </m:r>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𝟐</m:t>
                      </m:r>
                      <m:sSub>
                        <m:sSubPr>
                          <m:ctrlPr>
                            <a:rPr lang="en-US" altLang="zh-CN" sz="2400" b="1" i="1">
                              <a:solidFill>
                                <a:srgbClr val="A00021"/>
                              </a:solidFill>
                              <a:latin typeface="Cambria Math" panose="02040503050406030204" pitchFamily="18" charset="0"/>
                              <a:ea typeface="宋体" panose="02010600030101010101" pitchFamily="2" charset="-122"/>
                              <a:cs typeface="Calibri" panose="020f0502020204030204" pitchFamily="34" charset="-120"/>
                            </a:rPr>
                          </m:ctrlPr>
                        </m:sSubPr>
                        <m:e>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𝐇</m:t>
                          </m:r>
                        </m:e>
                        <m:sub>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𝟐</m:t>
                          </m:r>
                        </m:sub>
                      </m:sSub>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𝐎</m:t>
                      </m:r>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endParaRPr lang="en-US" altLang="zh-CN" sz="100"/>
              </a:p>
            </p:txBody>
          </p:sp>
        </mc:Choice>
        <mc:Fallback>
          <p:sp>
            <p:nvSpPr>
              <p:cNvPr id="7" name="P_5_AN.14_1#c6e7fda01.blank?vbadefaultcenterpage=1&amp;parentnodeid=064148408&amp;vbapositionanswer=14&amp;vbahtmlprocessed=1&amp;rh=48.6"/>
              <p:cNvSpPr>
                <a:spLocks noRot="1" noChangeAspect="1" noMove="1" noResize="1" noEditPoints="1" noAdjustHandles="1" noChangeArrowheads="1" noChangeShapeType="1" noTextEdit="1"/>
              </p:cNvSpPr>
              <p:nvPr/>
            </p:nvSpPr>
            <p:spPr>
              <a:xfrm>
                <a:off x="6104890" y="4117340"/>
                <a:ext cx="2740660" cy="747395"/>
              </a:xfrm>
              <a:prstGeom prst="rect">
                <a:avLst/>
              </a:prstGeom>
              <a:blipFill rotWithShape="1">
                <a:blip r:embed="rId3"/>
                <a:stretch>
                  <a:fillRect t="-16058"/>
                </a:stretch>
              </a:blipFill>
            </p:spPr>
            <p:txBody>
              <a:bodyPr/>
              <a:lstStyle/>
              <a:p>
                <a:r>
                  <a:rPr lang="zh-CN" altLang="en-US">
                    <a:noFill/>
                  </a:rPr>
                  <a:t> </a:t>
                </a:r>
              </a:p>
            </p:txBody>
          </p:sp>
        </mc:Fallback>
      </mc:AlternateContent>
      <p:sp>
        <p:nvSpPr>
          <p:cNvPr id="4" name="文本框 3" title=""/>
          <p:cNvSpPr txBox="1"/>
          <p:nvPr/>
        </p:nvSpPr>
        <p:spPr>
          <a:xfrm>
            <a:off x="469265" y="5799455"/>
            <a:ext cx="11171555" cy="839470"/>
          </a:xfrm>
          <a:prstGeom prst="rect">
            <a:avLst/>
          </a:prstGeom>
          <a:noFill/>
        </p:spPr>
        <p:txBody>
          <a:bodyPr wrap="square" rtlCol="0" anchor="t">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a:solidFill>
                  <a:srgbClr val="000000"/>
                </a:solidFill>
                <a:latin typeface="宋体" panose="02010600030101010101" pitchFamily="2" charset="-122"/>
                <a:ea typeface="宋体" panose="02010600030101010101" pitchFamily="2" charset="-122"/>
                <a:cs typeface="宋体" panose="02010600030101010101" pitchFamily="34" charset="-120"/>
                <a:sym typeface="+mn-ea"/>
              </a:rPr>
              <a:t>  </a:t>
            </a:r>
            <a:r>
              <a:rPr lang="en-US" altLang="zh-CN" sz="2400" b="1">
                <a:solidFill>
                  <a:srgbClr val="000000"/>
                </a:solidFill>
                <a:latin typeface="Calibri" panose="020f0502020204030204" pitchFamily="34" charset="0"/>
                <a:ea typeface="宋体" panose="02010600030101010101" pitchFamily="2" charset="-122"/>
                <a:cs typeface="Calibri" panose="020f0502020204030204" pitchFamily="34" charset="-120"/>
                <a:sym typeface="+mn-ea"/>
              </a:rPr>
              <a:t>【注意】不纯的氢气点燃时可能会发生爆炸，因此点燃氢气前一定要</a:t>
            </a:r>
            <a:r>
              <a:rPr lang="en-US" altLang="zh-CN" sz="2400">
                <a:solidFill>
                  <a:srgbClr val="000000"/>
                </a:solidFill>
                <a:latin typeface="宋体" panose="02010600030101010101" pitchFamily="2" charset="-122"/>
                <a:ea typeface="宋体" panose="02010600030101010101" pitchFamily="2" charset="-122"/>
                <a:cs typeface="宋体" panose="02010600030101010101" pitchFamily="34" charset="-120"/>
                <a:sym typeface="+mn-ea"/>
              </a:rPr>
              <a:t>______</a:t>
            </a:r>
            <a:r>
              <a:rPr lang="en-US" altLang="zh-CN" sz="2400" b="1">
                <a:solidFill>
                  <a:srgbClr val="000000"/>
                </a:solidFill>
                <a:latin typeface="Calibri" panose="020f0502020204030204" pitchFamily="34" charset="0"/>
                <a:ea typeface="宋体" panose="02010600030101010101" pitchFamily="2" charset="-122"/>
                <a:cs typeface="Calibri" panose="020f0502020204030204" pitchFamily="34" charset="-120"/>
                <a:sym typeface="+mn-ea"/>
              </a:rPr>
              <a:t>。</a:t>
            </a:r>
          </a:p>
        </p:txBody>
      </p:sp>
      <p:sp>
        <p:nvSpPr>
          <p:cNvPr id="8" name="P_5_AN.15_1#c6e7fda01.blank?vbadefaultcenterpage=1&amp;parentnodeid=064148408&amp;vbapositionanswer=15&amp;vbahtmlprocessed=1&amp;bbb=1" title=""/>
          <p:cNvSpPr/>
          <p:nvPr>
            <p:custDataLst>
              <p:tags r:id="rId4"/>
            </p:custDataLst>
          </p:nvPr>
        </p:nvSpPr>
        <p:spPr>
          <a:xfrm>
            <a:off x="10133013" y="5799725"/>
            <a:ext cx="833438"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验纯</a:t>
            </a:r>
            <a:endParaRPr lang="en-US" altLang="zh-CN" sz="24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left)">
                                      <p:cBhvr>
                                        <p:cTn id="7" dur="500"/>
                                        <p:tgtEl>
                                          <p:spTgt spid="5">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wipe(left)">
                                      <p:cBhvr>
                                        <p:cTn id="12" dur="500"/>
                                        <p:tgtEl>
                                          <p:spTgt spid="6">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animEffect transition="in" filter="wipe(left)">
                                      <p:cBhvr>
                                        <p:cTn id="17" dur="500"/>
                                        <p:tgtEl>
                                          <p:spTgt spid="7">
                                            <p:txEl>
                                              <p:pRg st="0" end="0"/>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dur="500" fill="hold" grpId="0" nodeType="clickEffect">
                                  <p:stCondLst>
                                    <p:cond delay="0"/>
                                  </p:stCondLst>
                                  <p:childTnLst>
                                    <p:set>
                                      <p:cBhvr>
                                        <p:cTn id="21" dur="1" fill="hold">
                                          <p:stCondLst>
                                            <p:cond delay="0"/>
                                          </p:stCondLst>
                                        </p:cTn>
                                        <p:tgtEl>
                                          <p:spTgt spid="8">
                                            <p:txEl>
                                              <p:pRg st="0" end="0"/>
                                            </p:txEl>
                                          </p:spTgt>
                                        </p:tgtEl>
                                        <p:attrNameLst>
                                          <p:attrName>style.visibility</p:attrName>
                                        </p:attrNameLst>
                                      </p:cBhvr>
                                      <p:to>
                                        <p:strVal val="visible"/>
                                      </p:to>
                                    </p:set>
                                    <p:animEffect transition="in" filter="wipe(left)">
                                      <p:cBhvr>
                                        <p:cTn id="22"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P spid="7" grpId="0" build="p"/>
      <p:bldP spid="8" grpId="0" build="p"/>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P_5_BD#c6e7fda01?segpoint=1&amp;vbadefaultcenterpage=1&amp;parentnodeid=064148408&amp;vbahtmlprocessed=1" title=""/>
          <p:cNvSpPr/>
          <p:nvPr/>
        </p:nvSpPr>
        <p:spPr>
          <a:xfrm>
            <a:off x="548640" y="761190"/>
            <a:ext cx="11091672"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2.电解水的实验</a:t>
            </a:r>
            <a:endParaRPr lang="en-US" altLang="zh-CN" sz="2400"/>
          </a:p>
        </p:txBody>
      </p:sp>
      <mc:AlternateContent>
        <mc:Choice Requires="a14">
          <p:sp>
            <p:nvSpPr>
              <p:cNvPr id="3" name="P_5_BD#c6e7fda01?segpoint=1&amp;vbadefaultcenterpage=1&amp;parentnodeid=064148408&amp;vbahtmlprocessed=1&amp;bbb=1&amp;hasbroken=1" title=""/>
              <p:cNvSpPr/>
              <p:nvPr/>
            </p:nvSpPr>
            <p:spPr>
              <a:xfrm>
                <a:off x="548640" y="1248361"/>
                <a:ext cx="11091672" cy="487514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（1）如右图所示，产生氧气的玻璃管是</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（填“</a:t>
                </a:r>
                <a14:m>
                  <m:oMathPara>
                    <m:oMathParaPr>
                      <m:jc/>
                    </m:oMathParaPr>
                    <m:oMath>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𝐚</m:t>
                      </m:r>
                    </m:oMath>
                  </m:oMathPara>
                </a14:m>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”或“</a:t>
                </a:r>
                <a14:m>
                  <m:oMathPara>
                    <m:oMathParaPr>
                      <m:jc/>
                    </m:oMathParaPr>
                    <m:oMath>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𝐛</m:t>
                      </m:r>
                    </m:oMath>
                  </m:oMathPara>
                </a14:m>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a:t>
                </a:r>
                <a:endPar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endParaRPr>
              </a:p>
              <a:p>
                <a:pPr algn="l" latinLnBrk="1">
                  <a:lnSpc>
                    <a:spcPct val="150000"/>
                  </a:lnSpc>
                </a:pPr>
                <a14:m>
                  <m:oMathPara>
                    <m:oMathParaPr>
                      <m:jc/>
                    </m:oMathParaPr>
                    <m:oMath>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𝐗</m:t>
                      </m:r>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为电源的</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（填“正”或“负”）极。</a:t>
                </a:r>
                <a:endPar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endParaRPr>
              </a:p>
              <a:p>
                <a:pPr marL="0" marR="0" lvl="0" indent="0" algn="l" defTabSz="914400" rtl="0" eaLnBrk="1" fontAlgn="auto" latinLnBrk="1" hangingPunct="1">
                  <a:lnSpc>
                    <a:spcPct val="15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宋体" panose="02010600030101010101" pitchFamily="34" charset="-120"/>
                  </a:rPr>
                  <a:t>    </a:t>
                </a:r>
                <a:r>
                  <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rPr>
                  <a:t>（2）通电时发生反应的化学方程式为</a:t>
                </a:r>
                <a:r>
                  <a:rPr kumimoji="0" lang="en-US" altLang="zh-CN" sz="2400" b="0"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宋体" panose="02010600030101010101" pitchFamily="34" charset="-120"/>
                  </a:rPr>
                  <a:t>_____________________</a:t>
                </a:r>
                <a:r>
                  <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rPr>
                  <a:t>，</a:t>
                </a:r>
                <a:endPar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endParaRPr>
              </a:p>
              <a:p>
                <a:pPr marL="0" marR="0" lvl="0" indent="0" algn="l" defTabSz="914400" rtl="0" eaLnBrk="1" fontAlgn="auto" latinLnBrk="1" hangingPunct="1">
                  <a:lnSpc>
                    <a:spcPct val="15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rPr>
                  <a:t>该反应的基本类型是</a:t>
                </a:r>
                <a:r>
                  <a:rPr kumimoji="0" lang="en-US" altLang="zh-CN" sz="2400" b="0"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宋体" panose="02010600030101010101" pitchFamily="34" charset="-120"/>
                  </a:rPr>
                  <a:t>__________</a:t>
                </a:r>
                <a:r>
                  <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rPr>
                  <a:t>。</a:t>
                </a:r>
                <a:endPar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endParaRPr>
              </a:p>
              <a:p>
                <a:pPr marL="0" marR="0" lvl="0" indent="0" algn="l" defTabSz="914400" rtl="0" eaLnBrk="1" fontAlgn="auto" latinLnBrk="1" hangingPunct="1">
                  <a:lnSpc>
                    <a:spcPct val="15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宋体" panose="02010600030101010101" pitchFamily="34" charset="-120"/>
                  </a:rPr>
                  <a:t>    </a:t>
                </a:r>
                <a:r>
                  <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rPr>
                  <a:t>（3）该实验能得到以下结论：</a:t>
                </a:r>
                <a:endParaRPr kumimoji="0" lang="en-US" altLang="zh-CN" sz="2400" b="0" i="0" u="none" strike="noStrike" kern="1200" cap="none" spc="0" normalizeH="0" baseline="0" noProof="0">
                  <a:ln>
                    <a:noFill/>
                  </a:ln>
                  <a:solidFill>
                    <a:prstClr val="black"/>
                  </a:solidFill>
                  <a:effectLst/>
                  <a:uLnTx/>
                  <a:uFillTx/>
                  <a:latin typeface="Calibri"/>
                  <a:ea typeface="等线" panose="02010600030101010101" pitchFamily="2" charset="-122"/>
                  <a:cs typeface="+mn-cs"/>
                </a:endParaRPr>
              </a:p>
              <a:p>
                <a:pPr marL="0" marR="0" lvl="0" indent="0" defTabSz="914400" rtl="0" eaLnBrk="1" fontAlgn="auto" latinLnBrk="1" hangingPunct="1">
                  <a:lnSpc>
                    <a:spcPct val="150000"/>
                  </a:lnSpc>
                  <a:spcBef>
                    <a:spcPct val="0"/>
                  </a:spcBef>
                  <a:spcAft>
                    <a:spcPct val="0"/>
                  </a:spcAft>
                  <a:buClrTx/>
                  <a:buSzTx/>
                  <a:buFontTx/>
                  <a:buNone/>
                  <a:defRPr/>
                </a:pPr>
                <a:r>
                  <a:rPr kumimoji="0" lang="en-US" altLang="zh-CN" sz="2400" b="1" i="0"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Calibri" panose="020f0502020204030204" pitchFamily="34" charset="-120"/>
                  </a:rPr>
                  <a:t>    </a:t>
                </a:r>
                <a:r>
                  <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rPr>
                  <a:t>①从宏观上看：水是由</a:t>
                </a:r>
                <a:r>
                  <a:rPr kumimoji="0" lang="en-US" altLang="zh-CN" sz="2400" b="0"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宋体" panose="02010600030101010101" pitchFamily="34" charset="-120"/>
                  </a:rPr>
                  <a:t>________________</a:t>
                </a:r>
                <a:r>
                  <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rPr>
                  <a:t>组成的。</a:t>
                </a:r>
                <a:endParaRPr kumimoji="0" lang="en-US" altLang="zh-CN" sz="2400" b="0" i="0" u="none" strike="noStrike" kern="1200" cap="none" spc="0" normalizeH="0" baseline="0" noProof="0">
                  <a:ln>
                    <a:noFill/>
                  </a:ln>
                  <a:solidFill>
                    <a:prstClr val="black"/>
                  </a:solidFill>
                  <a:effectLst/>
                  <a:uLnTx/>
                  <a:uFillTx/>
                  <a:latin typeface="Calibri"/>
                  <a:ea typeface="等线" panose="02010600030101010101" pitchFamily="2" charset="-122"/>
                  <a:cs typeface="+mn-cs"/>
                </a:endParaRPr>
              </a:p>
              <a:p>
                <a:pPr marL="0" marR="0" lvl="0" indent="0" defTabSz="914400" rtl="0" eaLnBrk="1" fontAlgn="auto" latinLnBrk="1" hangingPunct="1">
                  <a:lnSpc>
                    <a:spcPct val="150000"/>
                  </a:lnSpc>
                  <a:spcBef>
                    <a:spcPct val="0"/>
                  </a:spcBef>
                  <a:spcAft>
                    <a:spcPct val="0"/>
                  </a:spcAft>
                  <a:buClrTx/>
                  <a:buSzTx/>
                  <a:buFontTx/>
                  <a:buNone/>
                  <a:defRPr/>
                </a:pPr>
                <a:r>
                  <a:rPr kumimoji="0" lang="en-US" altLang="zh-CN" sz="2400" b="1" i="0"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Calibri" panose="020f0502020204030204" pitchFamily="34" charset="-120"/>
                  </a:rPr>
                  <a:t>    </a:t>
                </a:r>
                <a:r>
                  <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rPr>
                  <a:t>②从微观上看：水是由水分子构成的。水分子由</a:t>
                </a:r>
                <a:r>
                  <a:rPr kumimoji="0" lang="en-US" altLang="zh-CN" sz="2400" b="0"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宋体" panose="02010600030101010101" pitchFamily="34" charset="-120"/>
                  </a:rPr>
                  <a:t>________________</a:t>
                </a:r>
                <a:r>
                  <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rPr>
                  <a:t>构成。在反</a:t>
                </a:r>
                <a:endPar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endParaRPr>
              </a:p>
              <a:p>
                <a:pPr marL="0" marR="0" lvl="0" indent="0" algn="l" defTabSz="914400" rtl="0" eaLnBrk="1" fontAlgn="auto" latinLnBrk="1" hangingPunct="1">
                  <a:lnSpc>
                    <a:spcPct val="15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rPr>
                  <a:t>应过程中，水分子分裂成氢原子和氧原子，而氢原子和氧原子却不能再分。</a:t>
                </a:r>
                <a:endParaRPr kumimoji="0" lang="en-US" altLang="zh-CN" sz="2400" b="0" i="0" u="none" strike="noStrike" kern="1200" cap="none" spc="0" normalizeH="0" baseline="0" noProof="0">
                  <a:ln>
                    <a:noFill/>
                  </a:ln>
                  <a:solidFill>
                    <a:prstClr val="black"/>
                  </a:solidFill>
                  <a:effectLst/>
                  <a:uLnTx/>
                  <a:uFillTx/>
                  <a:latin typeface="Calibri"/>
                  <a:ea typeface="等线" panose="02010600030101010101" pitchFamily="2" charset="-122"/>
                  <a:cs typeface="+mn-cs"/>
                </a:endParaRPr>
              </a:p>
              <a:p>
                <a:pPr marL="0" marR="0" lvl="0" indent="0" defTabSz="914400" rtl="0" eaLnBrk="1" fontAlgn="auto" latinLnBrk="1" hangingPunct="1">
                  <a:lnSpc>
                    <a:spcPct val="150000"/>
                  </a:lnSpc>
                  <a:spcBef>
                    <a:spcPct val="0"/>
                  </a:spcBef>
                  <a:spcAft>
                    <a:spcPct val="0"/>
                  </a:spcAft>
                  <a:buClrTx/>
                  <a:buSzTx/>
                  <a:buFontTx/>
                  <a:buNone/>
                  <a:defRPr/>
                </a:pPr>
                <a:r>
                  <a:rPr kumimoji="0" lang="en-US" altLang="zh-CN" sz="2400" b="1" i="0" strike="noStrike" kern="1200" cap="none" spc="-100" normalizeH="0" baseline="0" noProof="0">
                    <a:ln>
                      <a:noFill/>
                    </a:ln>
                    <a:solidFill>
                      <a:srgbClr val="000000"/>
                    </a:solidFill>
                    <a:effectLst/>
                    <a:uLnTx/>
                    <a:uFillTx/>
                    <a:latin typeface="宋体" panose="02010600030101010101" pitchFamily="2" charset="-122"/>
                    <a:ea typeface="宋体" panose="02010600030101010101" pitchFamily="2" charset="-122"/>
                    <a:cs typeface="Calibri" panose="020f0502020204030204" pitchFamily="34" charset="-120"/>
                  </a:rPr>
                  <a:t>    </a:t>
                </a:r>
                <a:r>
                  <a:rPr kumimoji="0" lang="en-US" altLang="zh-CN" sz="2400" b="1" i="0" u="none" strike="noStrike" kern="1200" cap="none" spc="-10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rPr>
                  <a:t>【注意】电解水时通常在水中加入少量硫酸钠或氢氧化钠是为了增强水的导电性。</a:t>
                </a:r>
                <a:endParaRPr lang="en-US" altLang="zh-CN" sz="2400"/>
              </a:p>
            </p:txBody>
          </p:sp>
        </mc:Choice>
        <mc:Fallback>
          <p:sp>
            <p:nvSpPr>
              <p:cNvPr id="3" name="P_5_BD#c6e7fda01?segpoint=1&amp;vbadefaultcenterpage=1&amp;parentnodeid=064148408&amp;vbahtmlprocessed=1&amp;bbb=1&amp;hasbroken=1"/>
              <p:cNvSpPr>
                <a:spLocks noRot="1" noChangeAspect="1" noMove="1" noResize="1" noEditPoints="1" noAdjustHandles="1" noChangeArrowheads="1" noChangeShapeType="1" noTextEdit="1"/>
              </p:cNvSpPr>
              <p:nvPr/>
            </p:nvSpPr>
            <p:spPr>
              <a:xfrm>
                <a:off x="548640" y="1248361"/>
                <a:ext cx="11091672" cy="4875149"/>
              </a:xfrm>
              <a:prstGeom prst="rect">
                <a:avLst/>
              </a:prstGeom>
              <a:blipFill rotWithShape="1">
                <a:blip r:embed="rId3"/>
                <a:stretch>
                  <a:fillRect t="-12" r="-932" b="-1272"/>
                </a:stretch>
              </a:blipFill>
            </p:spPr>
            <p:txBody>
              <a:bodyPr/>
              <a:lstStyle/>
              <a:p>
                <a:r>
                  <a:rPr lang="zh-CN" altLang="en-US">
                    <a:noFill/>
                  </a:rPr>
                  <a:t> </a:t>
                </a:r>
              </a:p>
            </p:txBody>
          </p:sp>
        </mc:Fallback>
      </mc:AlternateContent>
      <mc:AlternateContent>
        <mc:Choice Requires="a14">
          <p:sp>
            <p:nvSpPr>
              <p:cNvPr id="6" name="P_5_AN.16_1#c6e7fda01.blank?vbadefaultcenterpage=1&amp;parentnodeid=064148408&amp;vbapositionanswer=16&amp;vbahtmlprocessed=1&amp;bbb=1" title=""/>
              <p:cNvSpPr/>
              <p:nvPr/>
            </p:nvSpPr>
            <p:spPr>
              <a:xfrm>
                <a:off x="6590665" y="1424305"/>
                <a:ext cx="339725" cy="226695"/>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3000"/>
                  </a:lnSpc>
                </a:pPr>
                <a14:m>
                  <m:oMathPara>
                    <m:oMathParaPr>
                      <m:jc/>
                    </m:oMathParaPr>
                    <m:oMath>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𝐛</m:t>
                      </m:r>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endParaRPr lang="en-US" altLang="zh-CN" sz="100"/>
              </a:p>
            </p:txBody>
          </p:sp>
        </mc:Choice>
        <mc:Fallback>
          <p:sp>
            <p:nvSpPr>
              <p:cNvPr id="6" name="P_5_AN.16_1#c6e7fda01.blank?vbadefaultcenterpage=1&amp;parentnodeid=064148408&amp;vbapositionanswer=16&amp;vbahtmlprocessed=1&amp;bbb=1"/>
              <p:cNvSpPr>
                <a:spLocks noRot="1" noChangeAspect="1" noMove="1" noResize="1" noEditPoints="1" noAdjustHandles="1" noChangeArrowheads="1" noChangeShapeType="1" noTextEdit="1"/>
              </p:cNvSpPr>
              <p:nvPr/>
            </p:nvSpPr>
            <p:spPr>
              <a:xfrm>
                <a:off x="6590665" y="1424305"/>
                <a:ext cx="339725" cy="226695"/>
              </a:xfrm>
              <a:prstGeom prst="rect">
                <a:avLst/>
              </a:prstGeom>
              <a:blipFill rotWithShape="1">
                <a:blip r:embed="rId4"/>
                <a:stretch>
                  <a:fillRect b="-68067"/>
                </a:stretch>
              </a:blipFill>
            </p:spPr>
            <p:txBody>
              <a:bodyPr/>
              <a:lstStyle/>
              <a:p>
                <a:r>
                  <a:rPr lang="zh-CN" altLang="en-US">
                    <a:noFill/>
                  </a:rPr>
                  <a:t> </a:t>
                </a:r>
              </a:p>
            </p:txBody>
          </p:sp>
        </mc:Fallback>
      </mc:AlternateContent>
      <p:sp>
        <p:nvSpPr>
          <p:cNvPr id="7" name="P_5_AN.17_1#c6e7fda01.blank?vbadefaultcenterpage=1&amp;parentnodeid=064148408&amp;vbapositionanswer=17&amp;vbahtmlprocessed=1" title=""/>
          <p:cNvSpPr/>
          <p:nvPr/>
        </p:nvSpPr>
        <p:spPr>
          <a:xfrm>
            <a:off x="2044065" y="1802130"/>
            <a:ext cx="527050" cy="39497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负</a:t>
            </a:r>
            <a:endParaRPr lang="en-US" altLang="zh-CN" sz="2400"/>
          </a:p>
        </p:txBody>
      </p:sp>
      <mc:AlternateContent>
        <mc:Choice Requires="a14">
          <p:sp>
            <p:nvSpPr>
              <p:cNvPr id="8" name="P_5_AN.18_1#c6e7fda01.blank?vbadefaultcenterpage=1&amp;parentnodeid=064148408&amp;vbapositionanswer=18&amp;vbahtmlprocessed=1&amp;rh=48.6" title=""/>
              <p:cNvSpPr/>
              <p:nvPr/>
            </p:nvSpPr>
            <p:spPr>
              <a:xfrm>
                <a:off x="6259195" y="2342515"/>
                <a:ext cx="3144520" cy="513715"/>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400"/>
                  </a:lnSpc>
                </a:pPr>
                <a14:m>
                  <m:oMathPara>
                    <m:oMathParaPr>
                      <m:jc/>
                    </m:oMathParaPr>
                    <m:oMath>
                      <m:d>
                        <m:dPr>
                          <m:begChr/>
                          <m:sepChr m:val="|"/>
                          <m:endChr/>
                          <m:grow m:val="on"/>
                          <m:shp m:val="centered"/>
                          <m:ctrlPr>
                            <a:rPr lang="en-US" altLang="zh-CN" sz="2400" b="1" i="1">
                              <a:solidFill>
                                <a:srgbClr val="A00021"/>
                              </a:solidFill>
                              <a:latin typeface="Cambria Math" panose="02040503050406030204" pitchFamily="18" charset="0"/>
                              <a:ea typeface="宋体" panose="02010600030101010101" pitchFamily="2" charset="-122"/>
                              <a:cs typeface="Calibri" panose="020f0502020204030204" pitchFamily="34" charset="-120"/>
                            </a:rPr>
                          </m:ctrlPr>
                        </m:dPr>
                        <m:e>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𝟐</m:t>
                          </m:r>
                          <m:sSub>
                            <m:sSubPr>
                              <m:ctrlPr>
                                <a:rPr lang="en-US" altLang="zh-CN" sz="2400" b="1" i="1">
                                  <a:solidFill>
                                    <a:srgbClr val="A00021"/>
                                  </a:solidFill>
                                  <a:latin typeface="Cambria Math" panose="02040503050406030204" pitchFamily="18" charset="0"/>
                                  <a:ea typeface="宋体" panose="02010600030101010101" pitchFamily="2" charset="-122"/>
                                  <a:cs typeface="Calibri" panose="020f0502020204030204" pitchFamily="34" charset="-120"/>
                                </a:rPr>
                              </m:ctrlPr>
                            </m:sSubPr>
                            <m:e>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𝐇</m:t>
                              </m:r>
                            </m:e>
                            <m:sub>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𝟐</m:t>
                              </m:r>
                            </m:sub>
                          </m:sSub>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𝐎</m:t>
                          </m:r>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 </m:t>
                          </m:r>
                          <m:m>
                            <m:mPr>
                              <m:mcs>
                                <m:mc>
                                  <m:mcPr>
                                    <m:count m:val="1"/>
                                    <m:mcJc m:val="center"/>
                                  </m:mcPr>
                                </m:mc>
                              </m:mcs>
                              <m:ctrlPr>
                                <a:rPr lang="en-US" altLang="zh-CN" i="1" baseline="30000">
                                  <a:solidFill>
                                    <a:srgbClr val="A00021"/>
                                  </a:solidFill>
                                  <a:latin typeface="Cambria Math" panose="02040503050406030204" pitchFamily="18" charset="0"/>
                                </a:rPr>
                              </m:ctrlPr>
                            </m:mPr>
                            <m:mr>
                              <m:e>
                                <m:bar>
                                  <m:barPr>
                                    <m:pos m:val="bot"/>
                                    <m:ctrlPr>
                                      <a:rPr lang="en-US" altLang="zh-CN" sz="2400" b="1" i="1" baseline="-2000">
                                        <a:solidFill>
                                          <a:srgbClr val="A00021"/>
                                        </a:solidFill>
                                        <a:latin typeface="Cambria Math" panose="02040503050406030204" pitchFamily="18" charset="0"/>
                                      </a:rPr>
                                    </m:ctrlPr>
                                  </m:barPr>
                                  <m:e>
                                    <m:bar>
                                      <m:barPr>
                                        <m:pos m:val="bot"/>
                                        <m:ctrlPr>
                                          <a:rPr lang="en-US" altLang="zh-CN" sz="2400" b="1" i="1" baseline="-8000">
                                            <a:solidFill>
                                              <a:srgbClr val="A00021"/>
                                            </a:solidFill>
                                            <a:latin typeface="Cambria Math" panose="02040503050406030204" pitchFamily="18" charset="0"/>
                                          </a:rPr>
                                        </m:ctrlPr>
                                      </m:barPr>
                                      <m:e>
                                        <m:r>
                                          <m:rPr>
                                            <m:sty m:val="b"/>
                                          </m:rPr>
                                          <a:rPr lang="en-US" altLang="zh-CN" sz="2400" b="1" baseline="-2000">
                                            <a:solidFill>
                                              <a:srgbClr val="A00021"/>
                                            </a:solidFill>
                                            <a:latin typeface="Cambria Math" panose="02040503050406030204" pitchFamily="18" charset="0"/>
                                          </a:rPr>
                                          <m:t>通电</m:t>
                                        </m:r>
                                      </m:e>
                                    </m:bar>
                                  </m:e>
                                </m:bar>
                              </m:e>
                            </m:mr>
                            <m:mr>
                              <m:e>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 </m:t>
                                </m:r>
                              </m:e>
                            </m:mr>
                          </m:m>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 </m:t>
                          </m:r>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𝟐</m:t>
                          </m:r>
                          <m:sSub>
                            <m:sSubPr>
                              <m:ctrlPr>
                                <a:rPr lang="en-US" altLang="zh-CN" sz="2400" b="1" i="1">
                                  <a:solidFill>
                                    <a:srgbClr val="A00021"/>
                                  </a:solidFill>
                                  <a:latin typeface="Cambria Math" panose="02040503050406030204" pitchFamily="18" charset="0"/>
                                  <a:ea typeface="宋体" panose="02010600030101010101" pitchFamily="2" charset="-122"/>
                                  <a:cs typeface="Calibri" panose="020f0502020204030204" pitchFamily="34" charset="-120"/>
                                </a:rPr>
                              </m:ctrlPr>
                            </m:sSubPr>
                            <m:e>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𝐇</m:t>
                              </m:r>
                            </m:e>
                            <m:sub>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𝟐</m:t>
                              </m:r>
                            </m:sub>
                          </m:sSub>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m:t>
                          </m:r>
                          <m:sSub>
                            <m:sSubPr>
                              <m:ctrlPr>
                                <a:rPr lang="en-US" altLang="zh-CN" sz="2400" b="1" i="1">
                                  <a:solidFill>
                                    <a:srgbClr val="A00021"/>
                                  </a:solidFill>
                                  <a:latin typeface="Cambria Math" panose="02040503050406030204" pitchFamily="18" charset="0"/>
                                  <a:ea typeface="宋体" panose="02010600030101010101" pitchFamily="2" charset="-122"/>
                                  <a:cs typeface="Calibri" panose="020f0502020204030204" pitchFamily="34" charset="-120"/>
                                </a:rPr>
                              </m:ctrlPr>
                            </m:sSubPr>
                            <m:e>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𝐎</m:t>
                              </m:r>
                            </m:e>
                            <m:sub>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𝟐</m:t>
                              </m:r>
                            </m:sub>
                          </m:sSub>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m:t>
                          </m:r>
                        </m:e>
                      </m:d>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endParaRPr lang="en-US" altLang="zh-CN" sz="100"/>
              </a:p>
            </p:txBody>
          </p:sp>
        </mc:Choice>
        <mc:Fallback>
          <p:sp>
            <p:nvSpPr>
              <p:cNvPr id="8" name="P_5_AN.18_1#c6e7fda01.blank?vbadefaultcenterpage=1&amp;parentnodeid=064148408&amp;vbapositionanswer=18&amp;vbahtmlprocessed=1&amp;rh=48.6"/>
              <p:cNvSpPr>
                <a:spLocks noRot="1" noChangeAspect="1" noMove="1" noResize="1" noEditPoints="1" noAdjustHandles="1" noChangeArrowheads="1" noChangeShapeType="1" noTextEdit="1"/>
              </p:cNvSpPr>
              <p:nvPr/>
            </p:nvSpPr>
            <p:spPr>
              <a:xfrm>
                <a:off x="6259195" y="2342515"/>
                <a:ext cx="3144520" cy="513715"/>
              </a:xfrm>
              <a:prstGeom prst="rect">
                <a:avLst/>
              </a:prstGeom>
              <a:blipFill rotWithShape="1">
                <a:blip r:embed="rId5"/>
                <a:stretch>
                  <a:fillRect t="-23362" b="0"/>
                </a:stretch>
              </a:blipFill>
            </p:spPr>
            <p:txBody>
              <a:bodyPr/>
              <a:lstStyle/>
              <a:p>
                <a:r>
                  <a:rPr lang="zh-CN" altLang="en-US">
                    <a:noFill/>
                  </a:rPr>
                  <a:t> </a:t>
                </a:r>
              </a:p>
            </p:txBody>
          </p:sp>
        </mc:Fallback>
      </mc:AlternateContent>
      <p:sp>
        <p:nvSpPr>
          <p:cNvPr id="9" name="P_5_AN.19_1#c6e7fda01.blank?vbadefaultcenterpage=1&amp;parentnodeid=064148408&amp;vbapositionanswer=19&amp;vbahtmlprocessed=1&amp;bbb=1" title=""/>
          <p:cNvSpPr/>
          <p:nvPr/>
        </p:nvSpPr>
        <p:spPr>
          <a:xfrm>
            <a:off x="3351213" y="2856182"/>
            <a:ext cx="1446213"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分解反应</a:t>
            </a:r>
            <a:endParaRPr lang="en-US" altLang="zh-CN" sz="2400"/>
          </a:p>
        </p:txBody>
      </p:sp>
      <p:sp>
        <p:nvSpPr>
          <p:cNvPr id="10" name="P_5_AN.20_1#c6e7fda01.blank?vbadefaultcenterpage=1&amp;parentnodeid=064148408&amp;vbapositionanswer=20&amp;vbahtmlprocessed=1&amp;bbb=1" title=""/>
          <p:cNvSpPr/>
          <p:nvPr/>
        </p:nvSpPr>
        <p:spPr>
          <a:xfrm>
            <a:off x="4266565" y="3953461"/>
            <a:ext cx="2365375"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氢元素和氧元素</a:t>
            </a:r>
            <a:endParaRPr lang="en-US" altLang="zh-CN" sz="2400"/>
          </a:p>
        </p:txBody>
      </p:sp>
      <p:sp>
        <p:nvSpPr>
          <p:cNvPr id="11" name="P_5_AN.21_1#c6e7fda01.blank?vbadefaultcenterpage=1&amp;parentnodeid=064148408&amp;vbapositionanswer=21&amp;vbahtmlprocessed=1&amp;bbb=1" title=""/>
          <p:cNvSpPr/>
          <p:nvPr/>
        </p:nvSpPr>
        <p:spPr>
          <a:xfrm>
            <a:off x="7636828" y="4502102"/>
            <a:ext cx="2365375"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氢原子和氧原子</a:t>
            </a:r>
            <a:endParaRPr lang="en-US" altLang="zh-CN" sz="2400"/>
          </a:p>
        </p:txBody>
      </p:sp>
      <p:pic>
        <p:nvPicPr>
          <p:cNvPr id="4" name="P_5_BD#c6e7fda01?hastextimagelayout=1&amp;vbadefaultcenterpage=1&amp;parentnodeid=064148408&amp;vbahtmlprocessed=1" title=""/>
          <p:cNvPicPr>
            <a:picLocks noChangeAspect="1"/>
          </p:cNvPicPr>
          <p:nvPr>
            <p:custDataLst>
              <p:tags r:id="rId7"/>
            </p:custDataLst>
          </p:nvPr>
        </p:nvPicPr>
        <p:blipFill>
          <a:blip r:embed="rId6">
            <a:clrChange>
              <a:clrFrom>
                <a:srgbClr val="FFFFFF"/>
              </a:clrFrom>
              <a:clrTo>
                <a:srgbClr val="FFFFFF">
                  <a:alpha val="0"/>
                </a:srgbClr>
              </a:clrTo>
            </a:clrChange>
          </a:blip>
          <a:stretch>
            <a:fillRect/>
          </a:stretch>
        </p:blipFill>
        <p:spPr>
          <a:xfrm>
            <a:off x="9590661" y="1433590"/>
            <a:ext cx="1984248" cy="2651760"/>
          </a:xfrm>
          <a:prstGeom prst="rect">
            <a:avLst/>
          </a:prstGeom>
          <a:noFill/>
          <a:extLst>
            <a:ext uri="{909E8E84-426E-40DD-AFC4-6F175D3DCCD1}">
              <a14:hiddenFill xmlns:a14="http://schemas.microsoft.com/office/drawing/2010/main">
                <a:solidFill>
                  <a:schemeClr val="accent1">
                    <a:alpha val="0"/>
                  </a:schemeClr>
                </a:solidFill>
              </a14:hiddenFill>
            </a:ext>
          </a:extLst>
        </p:spPr>
      </p:pic>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ipe(left)">
                                      <p:cBhvr>
                                        <p:cTn id="7" dur="500"/>
                                        <p:tgtEl>
                                          <p:spTgt spid="6">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wipe(left)">
                                      <p:cBhvr>
                                        <p:cTn id="12" dur="500"/>
                                        <p:tgtEl>
                                          <p:spTgt spid="7">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Effect transition="in" filter="wipe(left)">
                                      <p:cBhvr>
                                        <p:cTn id="17" dur="500"/>
                                        <p:tgtEl>
                                          <p:spTgt spid="8">
                                            <p:txEl>
                                              <p:pRg st="0" end="0"/>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dur="500" fill="hold" grpId="0" nodeType="clickEffect">
                                  <p:stCondLst>
                                    <p:cond delay="0"/>
                                  </p:stCondLst>
                                  <p:childTnLst>
                                    <p:set>
                                      <p:cBhvr>
                                        <p:cTn id="21" dur="1" fill="hold">
                                          <p:stCondLst>
                                            <p:cond delay="0"/>
                                          </p:stCondLst>
                                        </p:cTn>
                                        <p:tgtEl>
                                          <p:spTgt spid="9">
                                            <p:txEl>
                                              <p:pRg st="0" end="0"/>
                                            </p:txEl>
                                          </p:spTgt>
                                        </p:tgtEl>
                                        <p:attrNameLst>
                                          <p:attrName>style.visibility</p:attrName>
                                        </p:attrNameLst>
                                      </p:cBhvr>
                                      <p:to>
                                        <p:strVal val="visible"/>
                                      </p:to>
                                    </p:set>
                                    <p:animEffect transition="in" filter="wipe(left)">
                                      <p:cBhvr>
                                        <p:cTn id="22" dur="500"/>
                                        <p:tgtEl>
                                          <p:spTgt spid="9">
                                            <p:txEl>
                                              <p:pRg st="0" end="0"/>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8" dur="500" fill="hold" grpId="0" nodeType="clickEffect">
                                  <p:stCondLst>
                                    <p:cond delay="0"/>
                                  </p:stCondLst>
                                  <p:childTnLst>
                                    <p:set>
                                      <p:cBhvr>
                                        <p:cTn id="26" dur="1" fill="hold">
                                          <p:stCondLst>
                                            <p:cond delay="0"/>
                                          </p:stCondLst>
                                        </p:cTn>
                                        <p:tgtEl>
                                          <p:spTgt spid="10">
                                            <p:bg/>
                                          </p:spTgt>
                                        </p:tgtEl>
                                        <p:attrNameLst>
                                          <p:attrName>style.visibility</p:attrName>
                                        </p:attrNameLst>
                                      </p:cBhvr>
                                      <p:to>
                                        <p:strVal val="visible"/>
                                      </p:to>
                                    </p:set>
                                    <p:animEffect transition="in" filter="wipe(left)">
                                      <p:cBhvr>
                                        <p:cTn id="27" dur="500"/>
                                        <p:tgtEl>
                                          <p:spTgt spid="10">
                                            <p:bg/>
                                          </p:spTgt>
                                        </p:tgtEl>
                                      </p:cBhvr>
                                    </p:animEffect>
                                  </p:childTnLst>
                                </p:cTn>
                              </p:par>
                              <p:par>
                                <p:cTn id="28" presetID="22" presetClass="entr" presetSubtype="8" dur="500" fill="hold" grpId="0" nodeType="withEffect">
                                  <p:stCondLst>
                                    <p:cond delay="0"/>
                                  </p:stCondLst>
                                  <p:childTnLst>
                                    <p:set>
                                      <p:cBhvr>
                                        <p:cTn id="29" dur="1" fill="hold">
                                          <p:stCondLst>
                                            <p:cond delay="0"/>
                                          </p:stCondLst>
                                        </p:cTn>
                                        <p:tgtEl>
                                          <p:spTgt spid="10">
                                            <p:txEl>
                                              <p:pRg st="0" end="0"/>
                                            </p:txEl>
                                          </p:spTgt>
                                        </p:tgtEl>
                                        <p:attrNameLst>
                                          <p:attrName>style.visibility</p:attrName>
                                        </p:attrNameLst>
                                      </p:cBhvr>
                                      <p:to>
                                        <p:strVal val="visible"/>
                                      </p:to>
                                    </p:set>
                                    <p:animEffect transition="in" filter="wipe(left)">
                                      <p:cBhvr>
                                        <p:cTn id="30" dur="500"/>
                                        <p:tgtEl>
                                          <p:spTgt spid="10">
                                            <p:txEl>
                                              <p:pRg st="0" end="0"/>
                                            </p:txEl>
                                          </p:spTgt>
                                        </p:tgtEl>
                                      </p:cBhvr>
                                    </p:animEffect>
                                  </p:childTnLst>
                                </p:cTn>
                              </p:par>
                            </p:childTnLst>
                          </p:cTn>
                        </p:par>
                      </p:childTnLst>
                    </p:cTn>
                  </p:par>
                  <p:par>
                    <p:cTn id="31" fill="hold" nodeType="clickPar">
                      <p:stCondLst>
                        <p:cond delay="indefinite"/>
                      </p:stCondLst>
                      <p:childTnLst>
                        <p:par>
                          <p:cTn id="32" fill="hold">
                            <p:stCondLst>
                              <p:cond delay="0"/>
                            </p:stCondLst>
                            <p:childTnLst>
                              <p:par>
                                <p:cTn id="33" presetID="22" presetClass="entr" presetSubtype="8" dur="500" fill="hold" grpId="0" nodeType="clickEffect">
                                  <p:stCondLst>
                                    <p:cond delay="0"/>
                                  </p:stCondLst>
                                  <p:childTnLst>
                                    <p:set>
                                      <p:cBhvr>
                                        <p:cTn id="34" dur="1" fill="hold">
                                          <p:stCondLst>
                                            <p:cond delay="0"/>
                                          </p:stCondLst>
                                        </p:cTn>
                                        <p:tgtEl>
                                          <p:spTgt spid="11">
                                            <p:bg/>
                                          </p:spTgt>
                                        </p:tgtEl>
                                        <p:attrNameLst>
                                          <p:attrName>style.visibility</p:attrName>
                                        </p:attrNameLst>
                                      </p:cBhvr>
                                      <p:to>
                                        <p:strVal val="visible"/>
                                      </p:to>
                                    </p:set>
                                    <p:animEffect transition="in" filter="wipe(left)">
                                      <p:cBhvr>
                                        <p:cTn id="35" dur="500"/>
                                        <p:tgtEl>
                                          <p:spTgt spid="11">
                                            <p:bg/>
                                          </p:spTgt>
                                        </p:tgtEl>
                                      </p:cBhvr>
                                    </p:animEffect>
                                  </p:childTnLst>
                                </p:cTn>
                              </p:par>
                              <p:par>
                                <p:cTn id="36" presetID="22" presetClass="entr" presetSubtype="8" dur="500" fill="hold" grpId="0" nodeType="withEffect">
                                  <p:stCondLst>
                                    <p:cond delay="0"/>
                                  </p:stCondLst>
                                  <p:childTnLst>
                                    <p:set>
                                      <p:cBhvr>
                                        <p:cTn id="37" dur="1" fill="hold">
                                          <p:stCondLst>
                                            <p:cond delay="0"/>
                                          </p:stCondLst>
                                        </p:cTn>
                                        <p:tgtEl>
                                          <p:spTgt spid="11">
                                            <p:txEl>
                                              <p:pRg st="0" end="0"/>
                                            </p:txEl>
                                          </p:spTgt>
                                        </p:tgtEl>
                                        <p:attrNameLst>
                                          <p:attrName>style.visibility</p:attrName>
                                        </p:attrNameLst>
                                      </p:cBhvr>
                                      <p:to>
                                        <p:strVal val="visible"/>
                                      </p:to>
                                    </p:set>
                                    <p:animEffect transition="in" filter="wipe(left)">
                                      <p:cBhvr>
                                        <p:cTn id="38"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build="p"/>
      <p:bldP spid="8" grpId="0" build="p"/>
      <p:bldP spid="9" grpId="0" build="p"/>
      <p:bldP spid="10" grpId="0" uiExpand="1" build="p" animBg="1"/>
      <p:bldP spid="11" grpId="0" uiExpand="1" build="p" animBg="1"/>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C_4_BD#e840cfd31?vbadefaultcenterpage=1&amp;parentnodeid=7bb9bc206&amp;vbahtmlprocessed=1" title=""/>
          <p:cNvSpPr/>
          <p:nvPr/>
        </p:nvSpPr>
        <p:spPr>
          <a:xfrm>
            <a:off x="548640" y="684000"/>
            <a:ext cx="11091672" cy="99568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8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四、物质的分类</a:t>
            </a:r>
            <a:endParaRPr lang="en-US" altLang="zh-CN" sz="2800"/>
          </a:p>
        </p:txBody>
      </p:sp>
      <p:sp>
        <p:nvSpPr>
          <p:cNvPr id="3" name="P_5_BD#a7af39373?segpoint=1&amp;vbadefaultcenterpage=1&amp;parentnodeid=e840cfd31&amp;vbahtmlprocessed=1&amp;bbb=1&amp;hasbroken=1" title=""/>
          <p:cNvSpPr/>
          <p:nvPr/>
        </p:nvSpPr>
        <p:spPr>
          <a:xfrm>
            <a:off x="548640" y="1326519"/>
            <a:ext cx="11091672" cy="103466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1.混合物：由两种或两种以上的物质混合而成的物质，如</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__________________</a:t>
            </a:r>
          </a:p>
          <a:p>
            <a:pPr latinLnBrk="1">
              <a:lnSpc>
                <a:spcPct val="150000"/>
              </a:lnSpc>
            </a:pP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等。</a:t>
            </a:r>
            <a:endParaRPr lang="en-US" altLang="zh-CN" sz="2400"/>
          </a:p>
        </p:txBody>
      </p:sp>
      <mc:AlternateContent>
        <mc:Choice Requires="a14">
          <p:sp>
            <p:nvSpPr>
              <p:cNvPr id="4" name="P_5_BD#a7af39373?segpoint=1&amp;vbadefaultcenterpage=1&amp;parentnodeid=e840cfd31&amp;vbahtmlprocessed=1" title=""/>
              <p:cNvSpPr/>
              <p:nvPr/>
            </p:nvSpPr>
            <p:spPr>
              <a:xfrm>
                <a:off x="548640" y="2435711"/>
                <a:ext cx="11091672" cy="103466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2.纯净物：由一种物质组成的物质。</a:t>
                </a:r>
                <a:endPar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endParaRPr>
              </a:p>
              <a:p>
                <a:pPr algn="l" latinLnBrk="1">
                  <a:lnSpc>
                    <a:spcPct val="150000"/>
                  </a:lnSpc>
                </a:pP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宋体" panose="02010600030101010101" pitchFamily="34" charset="-120"/>
                  </a:rPr>
                  <a:t>    </a:t>
                </a:r>
                <a:r>
                  <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rPr>
                  <a:t>（1）单质：由</a:t>
                </a:r>
                <a:r>
                  <a:rPr kumimoji="0" lang="en-US" altLang="zh-CN" sz="2400" b="0"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宋体" panose="02010600030101010101" pitchFamily="34" charset="-120"/>
                  </a:rPr>
                  <a:t>__________</a:t>
                </a:r>
                <a:r>
                  <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rPr>
                  <a:t>组成的纯净物，如氢气</a:t>
                </a:r>
                <a14:m>
                  <m:oMathPara>
                    <m:oMathParaPr>
                      <m:jc/>
                    </m:oMathParaPr>
                    <m:oMath>
                      <m:d>
                        <m:dPr>
                          <m:begChr m:val="("/>
                          <m:sepChr m:val="|"/>
                          <m:endChr m:val=")"/>
                          <m:grow m:val="on"/>
                          <m:shp m:val="centered"/>
                          <m:ctrlPr>
                            <a:rPr kumimoji="0" lang="en-US" altLang="zh-CN" sz="2400" b="1" i="1" u="none" strike="noStrike" kern="1200" cap="none" spc="0" normalizeH="0" baseline="0" noProof="0">
                              <a:ln>
                                <a:noFill/>
                              </a:ln>
                              <a:solidFill>
                                <a:srgbClr val="000000"/>
                              </a:solidFill>
                              <a:effectLst/>
                              <a:uLnTx/>
                              <a:uFillTx/>
                              <a:latin typeface="Cambria Math" panose="02040503050406030204" pitchFamily="18" charset="0"/>
                              <a:ea typeface="宋体" panose="02010600030101010101" pitchFamily="2" charset="-122"/>
                              <a:cs typeface="Calibri" panose="020f0502020204030204" pitchFamily="34" charset="-120"/>
                            </a:rPr>
                          </m:ctrlPr>
                        </m:dPr>
                        <m:e>
                          <m:sSub>
                            <m:sSubPr>
                              <m:ctrlPr>
                                <a:rPr kumimoji="0" lang="en-US" altLang="zh-CN" sz="2400" b="1" i="1" u="none" strike="noStrike" kern="1200" cap="none" spc="0" normalizeH="0" baseline="0" noProof="0">
                                  <a:ln>
                                    <a:noFill/>
                                  </a:ln>
                                  <a:solidFill>
                                    <a:srgbClr val="000000"/>
                                  </a:solidFill>
                                  <a:effectLst/>
                                  <a:uLnTx/>
                                  <a:uFillTx/>
                                  <a:latin typeface="Cambria Math" panose="02040503050406030204" pitchFamily="18" charset="0"/>
                                  <a:ea typeface="宋体" panose="02010600030101010101" pitchFamily="2" charset="-122"/>
                                  <a:cs typeface="Calibri" panose="020f0502020204030204" pitchFamily="34" charset="-120"/>
                                </a:rPr>
                              </m:ctrlPr>
                            </m:sSubPr>
                            <m:e>
                              <m:r>
                                <m:rPr>
                                  <m:sty m:val="b"/>
                                </m:rPr>
                                <a:rPr kumimoji="0" lang="en-US" altLang="zh-CN" sz="2400" b="1" i="0" u="none" strike="noStrike" kern="1200" cap="none" spc="0" normalizeH="0" baseline="0" noProof="0">
                                  <a:ln>
                                    <a:noFill/>
                                  </a:ln>
                                  <a:solidFill>
                                    <a:srgbClr val="000000"/>
                                  </a:solidFill>
                                  <a:effectLst/>
                                  <a:uLnTx/>
                                  <a:uFillTx/>
                                  <a:latin typeface="Cambria Math" panose="02040503050406030204" pitchFamily="18" charset="0"/>
                                  <a:ea typeface="宋体" panose="02010600030101010101" pitchFamily="2" charset="-122"/>
                                  <a:cs typeface="Calibri" panose="020f0502020204030204" pitchFamily="34" charset="-120"/>
                                </a:rPr>
                                <m:t>𝐇</m:t>
                              </m:r>
                            </m:e>
                            <m:sub>
                              <m:r>
                                <m:rPr>
                                  <m:sty m:val="b"/>
                                </m:rPr>
                                <a:rPr kumimoji="0" lang="en-US" altLang="zh-CN" sz="2400" b="1" i="0" u="none" strike="noStrike" kern="1200" cap="none" spc="0" normalizeH="0" baseline="0" noProof="0">
                                  <a:ln>
                                    <a:noFill/>
                                  </a:ln>
                                  <a:solidFill>
                                    <a:srgbClr val="000000"/>
                                  </a:solidFill>
                                  <a:effectLst/>
                                  <a:uLnTx/>
                                  <a:uFillTx/>
                                  <a:latin typeface="Cambria Math" panose="02040503050406030204" pitchFamily="18" charset="0"/>
                                  <a:ea typeface="宋体" panose="02010600030101010101" pitchFamily="2" charset="-122"/>
                                  <a:cs typeface="Calibri" panose="020f0502020204030204" pitchFamily="34" charset="-120"/>
                                </a:rPr>
                                <m:t>𝟐</m:t>
                              </m:r>
                            </m:sub>
                          </m:sSub>
                        </m:e>
                      </m:d>
                    </m:oMath>
                  </m:oMathPara>
                </a14:m>
                <a:r>
                  <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rPr>
                  <a:t>、氧气</a:t>
                </a:r>
                <a14:m>
                  <m:oMathPara>
                    <m:oMathParaPr>
                      <m:jc/>
                    </m:oMathParaPr>
                    <m:oMath>
                      <m:d>
                        <m:dPr>
                          <m:begChr m:val="("/>
                          <m:sepChr m:val="|"/>
                          <m:endChr m:val=")"/>
                          <m:grow m:val="on"/>
                          <m:shp m:val="centered"/>
                          <m:ctrlPr>
                            <a:rPr kumimoji="0" lang="en-US" altLang="zh-CN" sz="2400" b="1" i="1" u="none" strike="noStrike" kern="1200" cap="none" spc="0" normalizeH="0" baseline="0" noProof="0">
                              <a:ln>
                                <a:noFill/>
                              </a:ln>
                              <a:solidFill>
                                <a:srgbClr val="000000"/>
                              </a:solidFill>
                              <a:effectLst/>
                              <a:uLnTx/>
                              <a:uFillTx/>
                              <a:latin typeface="Cambria Math" panose="02040503050406030204" pitchFamily="18" charset="0"/>
                              <a:ea typeface="宋体" panose="02010600030101010101" pitchFamily="2" charset="-122"/>
                              <a:cs typeface="Calibri" panose="020f0502020204030204" pitchFamily="34" charset="-120"/>
                            </a:rPr>
                          </m:ctrlPr>
                        </m:dPr>
                        <m:e>
                          <m:sSub>
                            <m:sSubPr>
                              <m:ctrlPr>
                                <a:rPr kumimoji="0" lang="en-US" altLang="zh-CN" sz="2400" b="1" i="1" u="none" strike="noStrike" kern="1200" cap="none" spc="0" normalizeH="0" baseline="0" noProof="0">
                                  <a:ln>
                                    <a:noFill/>
                                  </a:ln>
                                  <a:solidFill>
                                    <a:srgbClr val="000000"/>
                                  </a:solidFill>
                                  <a:effectLst/>
                                  <a:uLnTx/>
                                  <a:uFillTx/>
                                  <a:latin typeface="Cambria Math" panose="02040503050406030204" pitchFamily="18" charset="0"/>
                                  <a:ea typeface="宋体" panose="02010600030101010101" pitchFamily="2" charset="-122"/>
                                  <a:cs typeface="Calibri" panose="020f0502020204030204" pitchFamily="34" charset="-120"/>
                                </a:rPr>
                              </m:ctrlPr>
                            </m:sSubPr>
                            <m:e>
                              <m:r>
                                <m:rPr>
                                  <m:sty m:val="b"/>
                                </m:rPr>
                                <a:rPr kumimoji="0" lang="en-US" altLang="zh-CN" sz="2400" b="1" i="0" u="none" strike="noStrike" kern="1200" cap="none" spc="0" normalizeH="0" baseline="0" noProof="0">
                                  <a:ln>
                                    <a:noFill/>
                                  </a:ln>
                                  <a:solidFill>
                                    <a:srgbClr val="000000"/>
                                  </a:solidFill>
                                  <a:effectLst/>
                                  <a:uLnTx/>
                                  <a:uFillTx/>
                                  <a:latin typeface="Cambria Math" panose="02040503050406030204" pitchFamily="18" charset="0"/>
                                  <a:ea typeface="宋体" panose="02010600030101010101" pitchFamily="2" charset="-122"/>
                                  <a:cs typeface="Calibri" panose="020f0502020204030204" pitchFamily="34" charset="-120"/>
                                </a:rPr>
                                <m:t>𝐎</m:t>
                              </m:r>
                            </m:e>
                            <m:sub>
                              <m:r>
                                <m:rPr>
                                  <m:sty m:val="b"/>
                                </m:rPr>
                                <a:rPr kumimoji="0" lang="en-US" altLang="zh-CN" sz="2400" b="1" i="0" u="none" strike="noStrike" kern="1200" cap="none" spc="0" normalizeH="0" baseline="0" noProof="0">
                                  <a:ln>
                                    <a:noFill/>
                                  </a:ln>
                                  <a:solidFill>
                                    <a:srgbClr val="000000"/>
                                  </a:solidFill>
                                  <a:effectLst/>
                                  <a:uLnTx/>
                                  <a:uFillTx/>
                                  <a:latin typeface="Cambria Math" panose="02040503050406030204" pitchFamily="18" charset="0"/>
                                  <a:ea typeface="宋体" panose="02010600030101010101" pitchFamily="2" charset="-122"/>
                                  <a:cs typeface="Calibri" panose="020f0502020204030204" pitchFamily="34" charset="-120"/>
                                </a:rPr>
                                <m:t>𝟐</m:t>
                              </m:r>
                            </m:sub>
                          </m:sSub>
                        </m:e>
                      </m:d>
                    </m:oMath>
                  </m:oMathPara>
                </a14:m>
                <a:r>
                  <a:rPr kumimoji="0" lang="en-US" altLang="zh-CN" sz="100" b="1" i="0" u="none" strike="noStrike" kern="0" cap="none" spc="-99900" normalizeH="0" baseline="0" noProof="0">
                    <a:ln>
                      <a:noFill/>
                    </a:ln>
                    <a:solidFill>
                      <a:srgbClr val="FFFFFF"/>
                    </a:solidFill>
                    <a:effectLst/>
                    <a:uLnTx/>
                    <a:uFillTx/>
                    <a:latin typeface="Calibri" panose="020f0502020204030204" pitchFamily="34" charset="0"/>
                    <a:ea typeface="宋体" panose="02010600030101010101" pitchFamily="2" charset="-122"/>
                    <a:cs typeface="Calibri" panose="020f0502020204030204" pitchFamily="34" charset="-120"/>
                  </a:rPr>
                  <a:t> </a:t>
                </a:r>
                <a:r>
                  <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rPr>
                  <a:t>等。</a:t>
                </a:r>
                <a:endParaRPr lang="en-US" altLang="zh-CN" sz="2400"/>
              </a:p>
            </p:txBody>
          </p:sp>
        </mc:Choice>
        <mc:Fallback>
          <p:sp>
            <p:nvSpPr>
              <p:cNvPr id="4" name="P_5_BD#a7af39373?segpoint=1&amp;vbadefaultcenterpage=1&amp;parentnodeid=e840cfd31&amp;vbahtmlprocessed=1"/>
              <p:cNvSpPr>
                <a:spLocks noRot="1" noChangeAspect="1" noMove="1" noResize="1" noEditPoints="1" noAdjustHandles="1" noChangeArrowheads="1" noChangeShapeType="1" noTextEdit="1"/>
              </p:cNvSpPr>
              <p:nvPr/>
            </p:nvSpPr>
            <p:spPr>
              <a:xfrm>
                <a:off x="548640" y="2435711"/>
                <a:ext cx="11091672" cy="1034669"/>
              </a:xfrm>
              <a:prstGeom prst="rect">
                <a:avLst/>
              </a:prstGeom>
              <a:blipFill rotWithShape="1">
                <a:blip r:embed="rId3"/>
                <a:stretch>
                  <a:fillRect t="-47" r="1" b="-6004"/>
                </a:stretch>
              </a:blipFill>
            </p:spPr>
            <p:txBody>
              <a:bodyPr/>
              <a:lstStyle/>
              <a:p>
                <a:r>
                  <a:rPr lang="zh-CN" altLang="en-US">
                    <a:noFill/>
                  </a:rPr>
                  <a:t> </a:t>
                </a:r>
              </a:p>
            </p:txBody>
          </p:sp>
        </mc:Fallback>
      </mc:AlternateContent>
      <mc:AlternateContent>
        <mc:Choice Requires="a14">
          <p:sp>
            <p:nvSpPr>
              <p:cNvPr id="6" name="P_5_BD#a7af39373?segpoint=1&amp;vbadefaultcenterpage=1&amp;parentnodeid=e840cfd31&amp;vbahtmlprocessed=1&amp;bbb=1&amp;hasbroken=1" title=""/>
              <p:cNvSpPr/>
              <p:nvPr/>
            </p:nvSpPr>
            <p:spPr>
              <a:xfrm>
                <a:off x="548640" y="3478000"/>
                <a:ext cx="11091672" cy="158330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（2）化合物：由</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____________</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组成的纯净物，如氯化钠</a:t>
                </a:r>
                <a14:m>
                  <m:oMathPara>
                    <m:oMathParaPr>
                      <m:jc/>
                    </m:oMathParaPr>
                    <m:oMath>
                      <m:d>
                        <m:dPr>
                          <m:begChr m:val="("/>
                          <m:sepChr m:val="|"/>
                          <m:endChr m:val=")"/>
                          <m:grow m:val="on"/>
                          <m:shp m:val="centered"/>
                          <m:ctrlPr>
                            <a:rPr lang="en-US" altLang="zh-CN" sz="2400" b="1" i="1">
                              <a:solidFill>
                                <a:srgbClr val="000000"/>
                              </a:solidFill>
                              <a:latin typeface="Cambria Math" panose="02040503050406030204" pitchFamily="18" charset="0"/>
                              <a:ea typeface="宋体" panose="02010600030101010101" pitchFamily="2" charset="-122"/>
                              <a:cs typeface="Calibri" panose="020f0502020204030204" pitchFamily="34" charset="-120"/>
                            </a:rPr>
                          </m:ctrlPr>
                        </m:dPr>
                        <m:e>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𝐍𝐚𝐂𝐥</m:t>
                          </m:r>
                        </m:e>
                      </m:d>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、氯酸钾</a:t>
                </a:r>
                <a:endPar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endParaRPr>
              </a:p>
              <a:p>
                <a:pPr latinLnBrk="1">
                  <a:lnSpc>
                    <a:spcPct val="150000"/>
                  </a:lnSpc>
                </a:pPr>
                <a14:m>
                  <m:oMathPara>
                    <m:oMathParaPr>
                      <m:jc/>
                    </m:oMathParaPr>
                    <m:oMath>
                      <m:d>
                        <m:dPr>
                          <m:begChr m:val="("/>
                          <m:sepChr m:val="|"/>
                          <m:endChr m:val=")"/>
                          <m:grow m:val="on"/>
                          <m:shp m:val="centered"/>
                          <m:ctrlPr>
                            <a:rPr lang="en-US" altLang="zh-CN" sz="2400" b="1" i="1">
                              <a:solidFill>
                                <a:srgbClr val="000000"/>
                              </a:solidFill>
                              <a:latin typeface="Cambria Math" panose="02040503050406030204" pitchFamily="18" charset="0"/>
                              <a:ea typeface="宋体" panose="02010600030101010101" pitchFamily="2" charset="-122"/>
                              <a:cs typeface="Calibri" panose="020f0502020204030204" pitchFamily="34" charset="-120"/>
                            </a:rPr>
                          </m:ctrlPr>
                        </m:dPr>
                        <m:e>
                          <m:sSub>
                            <m:sSubPr>
                              <m:ctrlPr>
                                <a:rPr lang="en-US" altLang="zh-CN" sz="2400" b="1" i="1">
                                  <a:solidFill>
                                    <a:srgbClr val="000000"/>
                                  </a:solidFill>
                                  <a:latin typeface="Cambria Math" panose="02040503050406030204" pitchFamily="18" charset="0"/>
                                  <a:ea typeface="宋体" panose="02010600030101010101" pitchFamily="2" charset="-122"/>
                                  <a:cs typeface="Calibri" panose="020f0502020204030204" pitchFamily="34" charset="-120"/>
                                </a:rPr>
                              </m:ctrlPr>
                            </m:sSubPr>
                            <m:e>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𝐊𝐂𝐥𝐎</m:t>
                              </m:r>
                            </m:e>
                            <m:sub>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𝟑</m:t>
                              </m:r>
                            </m:sub>
                          </m:sSub>
                        </m:e>
                      </m:d>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等。由两种元素组成的化合物，其中一种元素是氧元素的叫做</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________</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a:t>
                </a:r>
                <a:endPar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endParaRPr>
              </a:p>
              <a:p>
                <a:pPr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如五氧化二磷</a:t>
                </a:r>
                <a14:m>
                  <m:oMathPara>
                    <m:oMathParaPr>
                      <m:jc/>
                    </m:oMathParaPr>
                    <m:oMath>
                      <m:d>
                        <m:dPr>
                          <m:begChr m:val="("/>
                          <m:sepChr m:val="|"/>
                          <m:endChr m:val=")"/>
                          <m:grow m:val="on"/>
                          <m:shp m:val="centered"/>
                          <m:ctrlPr>
                            <a:rPr lang="en-US" altLang="zh-CN" sz="2400" b="1" i="1">
                              <a:solidFill>
                                <a:srgbClr val="000000"/>
                              </a:solidFill>
                              <a:latin typeface="Cambria Math" panose="02040503050406030204" pitchFamily="18" charset="0"/>
                              <a:ea typeface="宋体" panose="02010600030101010101" pitchFamily="2" charset="-122"/>
                              <a:cs typeface="Calibri" panose="020f0502020204030204" pitchFamily="34" charset="-120"/>
                            </a:rPr>
                          </m:ctrlPr>
                        </m:dPr>
                        <m:e>
                          <m:sSub>
                            <m:sSubPr>
                              <m:ctrlPr>
                                <a:rPr lang="en-US" altLang="zh-CN" sz="2400" b="1" i="1">
                                  <a:solidFill>
                                    <a:srgbClr val="000000"/>
                                  </a:solidFill>
                                  <a:latin typeface="Cambria Math" panose="02040503050406030204" pitchFamily="18" charset="0"/>
                                  <a:ea typeface="宋体" panose="02010600030101010101" pitchFamily="2" charset="-122"/>
                                  <a:cs typeface="Calibri" panose="020f0502020204030204" pitchFamily="34" charset="-120"/>
                                </a:rPr>
                              </m:ctrlPr>
                            </m:sSubPr>
                            <m:e>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𝐏</m:t>
                              </m:r>
                            </m:e>
                            <m:sub>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𝟐</m:t>
                              </m:r>
                            </m:sub>
                          </m:sSub>
                          <m:sSub>
                            <m:sSubPr>
                              <m:ctrlPr>
                                <a:rPr lang="en-US" altLang="zh-CN" sz="2400" b="1" i="1">
                                  <a:solidFill>
                                    <a:srgbClr val="000000"/>
                                  </a:solidFill>
                                  <a:latin typeface="Cambria Math" panose="02040503050406030204" pitchFamily="18" charset="0"/>
                                  <a:ea typeface="宋体" panose="02010600030101010101" pitchFamily="2" charset="-122"/>
                                  <a:cs typeface="Calibri" panose="020f0502020204030204" pitchFamily="34" charset="-120"/>
                                </a:rPr>
                              </m:ctrlPr>
                            </m:sSubPr>
                            <m:e>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𝐎</m:t>
                              </m:r>
                            </m:e>
                            <m:sub>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𝟓</m:t>
                              </m:r>
                            </m:sub>
                          </m:sSub>
                        </m:e>
                      </m:d>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等。</a:t>
                </a:r>
                <a:endParaRPr lang="en-US" altLang="zh-CN" sz="2400"/>
              </a:p>
            </p:txBody>
          </p:sp>
        </mc:Choice>
        <mc:Fallback>
          <p:sp>
            <p:nvSpPr>
              <p:cNvPr id="6" name="P_5_BD#a7af39373?segpoint=1&amp;vbadefaultcenterpage=1&amp;parentnodeid=e840cfd31&amp;vbahtmlprocessed=1&amp;bbb=1&amp;hasbroken=1"/>
              <p:cNvSpPr>
                <a:spLocks noRot="1" noChangeAspect="1" noMove="1" noResize="1" noEditPoints="1" noAdjustHandles="1" noChangeArrowheads="1" noChangeShapeType="1" noTextEdit="1"/>
              </p:cNvSpPr>
              <p:nvPr/>
            </p:nvSpPr>
            <p:spPr>
              <a:xfrm>
                <a:off x="548640" y="3478000"/>
                <a:ext cx="11091672" cy="1583309"/>
              </a:xfrm>
              <a:prstGeom prst="rect">
                <a:avLst/>
              </a:prstGeom>
              <a:blipFill rotWithShape="1">
                <a:blip r:embed="rId4"/>
                <a:stretch>
                  <a:fillRect t="-7" r="1" b="-3948"/>
                </a:stretch>
              </a:blipFill>
            </p:spPr>
            <p:txBody>
              <a:bodyPr/>
              <a:lstStyle/>
              <a:p>
                <a:r>
                  <a:rPr lang="zh-CN" altLang="en-US">
                    <a:noFill/>
                  </a:rPr>
                  <a:t> </a:t>
                </a:r>
              </a:p>
            </p:txBody>
          </p:sp>
        </mc:Fallback>
      </mc:AlternateContent>
      <p:sp>
        <p:nvSpPr>
          <p:cNvPr id="7" name="P_5_AN.22_1#a7af39373.blank?vbadefaultcenterpage=1&amp;parentnodeid=e840cfd31&amp;vbapositionanswer=22&amp;vbahtmlprocessed=1&amp;bbb=1&amp;hasbroken=1" title=""/>
          <p:cNvSpPr/>
          <p:nvPr/>
        </p:nvSpPr>
        <p:spPr>
          <a:xfrm>
            <a:off x="548640" y="1288419"/>
            <a:ext cx="11091672" cy="103339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ts val="4400"/>
              </a:lnSpc>
            </a:pPr>
            <a:r>
              <a:rPr lang="en-US" altLang="zh-CN" sz="2400" b="1" i="0">
                <a:solidFill>
                  <a:srgbClr val="A00021"/>
                </a:solidFill>
                <a:latin typeface="宋体" panose="02010600030101010101" pitchFamily="2" charset="-122"/>
                <a:ea typeface="宋体" panose="02010600030101010101" pitchFamily="2" charset="-122"/>
                <a:cs typeface="Calibri" panose="020f0502020204030204" pitchFamily="34" charset="-120"/>
              </a:rPr>
              <a:t>                                                       </a:t>
            </a: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空气（或矿泉水、</a:t>
            </a:r>
          </a:p>
          <a:p>
            <a:pPr latinLnBrk="1">
              <a:lnSpc>
                <a:spcPts val="42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合金）</a:t>
            </a:r>
            <a:endParaRPr lang="en-US" altLang="zh-CN" sz="2400"/>
          </a:p>
        </p:txBody>
      </p:sp>
      <p:sp>
        <p:nvSpPr>
          <p:cNvPr id="8" name="P_5_AN.23_1#a7af39373.blank?vbadefaultcenterpage=1&amp;parentnodeid=e840cfd31&amp;vbapositionanswer=23&amp;vbahtmlprocessed=1&amp;bbb=1" title=""/>
          <p:cNvSpPr/>
          <p:nvPr/>
        </p:nvSpPr>
        <p:spPr>
          <a:xfrm>
            <a:off x="3207703" y="2946251"/>
            <a:ext cx="1446213"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同种元素</a:t>
            </a:r>
            <a:endParaRPr lang="en-US" altLang="zh-CN" sz="2400"/>
          </a:p>
        </p:txBody>
      </p:sp>
      <p:sp>
        <p:nvSpPr>
          <p:cNvPr id="9" name="P_5_AN.24_1#a7af39373.blank?vbadefaultcenterpage=1&amp;parentnodeid=e840cfd31&amp;vbapositionanswer=24&amp;vbahtmlprocessed=1&amp;bbb=1" title=""/>
          <p:cNvSpPr/>
          <p:nvPr/>
        </p:nvSpPr>
        <p:spPr>
          <a:xfrm>
            <a:off x="3514090" y="3439900"/>
            <a:ext cx="1752600"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不同种元素</a:t>
            </a:r>
            <a:endParaRPr lang="en-US" altLang="zh-CN" sz="2400"/>
          </a:p>
        </p:txBody>
      </p:sp>
      <p:sp>
        <p:nvSpPr>
          <p:cNvPr id="10" name="P_5_AN.25_1#a7af39373.blank?vbadefaultcenterpage=1&amp;parentnodeid=e840cfd31&amp;vbapositionanswer=25&amp;vbahtmlprocessed=1&amp;bbb=1" title=""/>
          <p:cNvSpPr/>
          <p:nvPr/>
        </p:nvSpPr>
        <p:spPr>
          <a:xfrm>
            <a:off x="9977311" y="3988540"/>
            <a:ext cx="1139825"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氧化物</a:t>
            </a:r>
            <a:endParaRPr lang="en-US" altLang="zh-CN" sz="24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7">
                                            <p:bg/>
                                          </p:spTgt>
                                        </p:tgtEl>
                                        <p:attrNameLst>
                                          <p:attrName>style.visibility</p:attrName>
                                        </p:attrNameLst>
                                      </p:cBhvr>
                                      <p:to>
                                        <p:strVal val="visible"/>
                                      </p:to>
                                    </p:set>
                                    <p:animEffect transition="in" filter="wipe(left)">
                                      <p:cBhvr>
                                        <p:cTn id="7" dur="500"/>
                                        <p:tgtEl>
                                          <p:spTgt spid="7">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7">
                                            <p:txEl>
                                              <p:pRg st="0" end="0"/>
                                            </p:txEl>
                                          </p:spTgt>
                                        </p:tgtEl>
                                        <p:attrNameLst>
                                          <p:attrName>style.visibility</p:attrName>
                                        </p:attrNameLst>
                                      </p:cBhvr>
                                      <p:to>
                                        <p:strVal val="visible"/>
                                      </p:to>
                                    </p:set>
                                    <p:animEffect transition="in" filter="wipe(left)">
                                      <p:cBhvr>
                                        <p:cTn id="10" dur="500"/>
                                        <p:tgtEl>
                                          <p:spTgt spid="7">
                                            <p:txEl>
                                              <p:pRg st="0" end="0"/>
                                            </p:txEl>
                                          </p:spTgt>
                                        </p:tgtEl>
                                      </p:cBhvr>
                                    </p:animEffect>
                                  </p:childTnLst>
                                </p:cTn>
                              </p:par>
                              <p:par>
                                <p:cTn id="11" presetID="22" presetClass="entr" presetSubtype="8" dur="500" fill="hold" grpId="0" nodeType="with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Effect transition="in" filter="wipe(left)">
                                      <p:cBhvr>
                                        <p:cTn id="13" dur="500"/>
                                        <p:tgtEl>
                                          <p:spTgt spid="7">
                                            <p:txEl>
                                              <p:pRg st="1" end="1"/>
                                            </p:txEl>
                                          </p:spTgt>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22" presetClass="entr" presetSubtype="8" dur="500" fill="hold" grpId="0" nodeType="clickEffect">
                                  <p:stCondLst>
                                    <p:cond delay="0"/>
                                  </p:stCondLst>
                                  <p:childTnLst>
                                    <p:set>
                                      <p:cBhvr>
                                        <p:cTn id="17" dur="1" fill="hold">
                                          <p:stCondLst>
                                            <p:cond delay="0"/>
                                          </p:stCondLst>
                                        </p:cTn>
                                        <p:tgtEl>
                                          <p:spTgt spid="8">
                                            <p:bg/>
                                          </p:spTgt>
                                        </p:tgtEl>
                                        <p:attrNameLst>
                                          <p:attrName>style.visibility</p:attrName>
                                        </p:attrNameLst>
                                      </p:cBhvr>
                                      <p:to>
                                        <p:strVal val="visible"/>
                                      </p:to>
                                    </p:set>
                                    <p:animEffect transition="in" filter="wipe(left)">
                                      <p:cBhvr>
                                        <p:cTn id="18" dur="500"/>
                                        <p:tgtEl>
                                          <p:spTgt spid="8">
                                            <p:bg/>
                                          </p:spTgt>
                                        </p:tgtEl>
                                      </p:cBhvr>
                                    </p:animEffect>
                                  </p:childTnLst>
                                </p:cTn>
                              </p:par>
                              <p:par>
                                <p:cTn id="19" presetID="22" presetClass="entr" presetSubtype="8" dur="500" fill="hold" grpId="0" nodeType="withEffect">
                                  <p:stCondLst>
                                    <p:cond delay="0"/>
                                  </p:stCondLst>
                                  <p:childTnLst>
                                    <p:set>
                                      <p:cBhvr>
                                        <p:cTn id="20" dur="1" fill="hold">
                                          <p:stCondLst>
                                            <p:cond delay="0"/>
                                          </p:stCondLst>
                                        </p:cTn>
                                        <p:tgtEl>
                                          <p:spTgt spid="8">
                                            <p:txEl>
                                              <p:pRg st="0" end="0"/>
                                            </p:txEl>
                                          </p:spTgt>
                                        </p:tgtEl>
                                        <p:attrNameLst>
                                          <p:attrName>style.visibility</p:attrName>
                                        </p:attrNameLst>
                                      </p:cBhvr>
                                      <p:to>
                                        <p:strVal val="visible"/>
                                      </p:to>
                                    </p:set>
                                    <p:animEffect transition="in" filter="wipe(left)">
                                      <p:cBhvr>
                                        <p:cTn id="21" dur="500"/>
                                        <p:tgtEl>
                                          <p:spTgt spid="8">
                                            <p:txEl>
                                              <p:pRg st="0" end="0"/>
                                            </p:txEl>
                                          </p:spTgt>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22" presetClass="entr" presetSubtype="8" dur="500" fill="hold" grpId="0" nodeType="clickEffect">
                                  <p:stCondLst>
                                    <p:cond delay="0"/>
                                  </p:stCondLst>
                                  <p:childTnLst>
                                    <p:set>
                                      <p:cBhvr>
                                        <p:cTn id="25" dur="1" fill="hold">
                                          <p:stCondLst>
                                            <p:cond delay="0"/>
                                          </p:stCondLst>
                                        </p:cTn>
                                        <p:tgtEl>
                                          <p:spTgt spid="9">
                                            <p:bg/>
                                          </p:spTgt>
                                        </p:tgtEl>
                                        <p:attrNameLst>
                                          <p:attrName>style.visibility</p:attrName>
                                        </p:attrNameLst>
                                      </p:cBhvr>
                                      <p:to>
                                        <p:strVal val="visible"/>
                                      </p:to>
                                    </p:set>
                                    <p:animEffect transition="in" filter="wipe(left)">
                                      <p:cBhvr>
                                        <p:cTn id="26" dur="500"/>
                                        <p:tgtEl>
                                          <p:spTgt spid="9">
                                            <p:bg/>
                                          </p:spTgt>
                                        </p:tgtEl>
                                      </p:cBhvr>
                                    </p:animEffect>
                                  </p:childTnLst>
                                </p:cTn>
                              </p:par>
                              <p:par>
                                <p:cTn id="27" presetID="22" presetClass="entr" presetSubtype="8" dur="500" fill="hold" grpId="0" nodeType="withEffect">
                                  <p:stCondLst>
                                    <p:cond delay="0"/>
                                  </p:stCondLst>
                                  <p:childTnLst>
                                    <p:set>
                                      <p:cBhvr>
                                        <p:cTn id="28" dur="1" fill="hold">
                                          <p:stCondLst>
                                            <p:cond delay="0"/>
                                          </p:stCondLst>
                                        </p:cTn>
                                        <p:tgtEl>
                                          <p:spTgt spid="9">
                                            <p:txEl>
                                              <p:pRg st="0" end="0"/>
                                            </p:txEl>
                                          </p:spTgt>
                                        </p:tgtEl>
                                        <p:attrNameLst>
                                          <p:attrName>style.visibility</p:attrName>
                                        </p:attrNameLst>
                                      </p:cBhvr>
                                      <p:to>
                                        <p:strVal val="visible"/>
                                      </p:to>
                                    </p:set>
                                    <p:animEffect transition="in" filter="wipe(left)">
                                      <p:cBhvr>
                                        <p:cTn id="29" dur="500"/>
                                        <p:tgtEl>
                                          <p:spTgt spid="9">
                                            <p:txEl>
                                              <p:pRg st="0" end="0"/>
                                            </p:txEl>
                                          </p:spTgt>
                                        </p:tgtEl>
                                      </p:cBhvr>
                                    </p:animEffect>
                                  </p:childTnLst>
                                </p:cTn>
                              </p:par>
                            </p:childTnLst>
                          </p:cTn>
                        </p:par>
                      </p:childTnLst>
                    </p:cTn>
                  </p:par>
                  <p:par>
                    <p:cTn id="30" fill="hold" nodeType="clickPar">
                      <p:stCondLst>
                        <p:cond delay="indefinite"/>
                      </p:stCondLst>
                      <p:childTnLst>
                        <p:par>
                          <p:cTn id="31" fill="hold">
                            <p:stCondLst>
                              <p:cond delay="0"/>
                            </p:stCondLst>
                            <p:childTnLst>
                              <p:par>
                                <p:cTn id="32" presetID="22" presetClass="entr" presetSubtype="8" dur="500" fill="hold" grpId="0" nodeType="clickEffect">
                                  <p:stCondLst>
                                    <p:cond delay="0"/>
                                  </p:stCondLst>
                                  <p:childTnLst>
                                    <p:set>
                                      <p:cBhvr>
                                        <p:cTn id="33" dur="1" fill="hold">
                                          <p:stCondLst>
                                            <p:cond delay="0"/>
                                          </p:stCondLst>
                                        </p:cTn>
                                        <p:tgtEl>
                                          <p:spTgt spid="10">
                                            <p:bg/>
                                          </p:spTgt>
                                        </p:tgtEl>
                                        <p:attrNameLst>
                                          <p:attrName>style.visibility</p:attrName>
                                        </p:attrNameLst>
                                      </p:cBhvr>
                                      <p:to>
                                        <p:strVal val="visible"/>
                                      </p:to>
                                    </p:set>
                                    <p:animEffect transition="in" filter="wipe(left)">
                                      <p:cBhvr>
                                        <p:cTn id="34" dur="500"/>
                                        <p:tgtEl>
                                          <p:spTgt spid="10">
                                            <p:bg/>
                                          </p:spTgt>
                                        </p:tgtEl>
                                      </p:cBhvr>
                                    </p:animEffect>
                                  </p:childTnLst>
                                </p:cTn>
                              </p:par>
                              <p:par>
                                <p:cTn id="35" presetID="22" presetClass="entr" presetSubtype="8" dur="500" fill="hold" grpId="0" nodeType="withEffect">
                                  <p:stCondLst>
                                    <p:cond delay="0"/>
                                  </p:stCondLst>
                                  <p:childTnLst>
                                    <p:set>
                                      <p:cBhvr>
                                        <p:cTn id="36" dur="1" fill="hold">
                                          <p:stCondLst>
                                            <p:cond delay="0"/>
                                          </p:stCondLst>
                                        </p:cTn>
                                        <p:tgtEl>
                                          <p:spTgt spid="10">
                                            <p:txEl>
                                              <p:pRg st="0" end="0"/>
                                            </p:txEl>
                                          </p:spTgt>
                                        </p:tgtEl>
                                        <p:attrNameLst>
                                          <p:attrName>style.visibility</p:attrName>
                                        </p:attrNameLst>
                                      </p:cBhvr>
                                      <p:to>
                                        <p:strVal val="visible"/>
                                      </p:to>
                                    </p:set>
                                    <p:animEffect transition="in" filter="wipe(left)">
                                      <p:cBhvr>
                                        <p:cTn id="37" dur="5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animBg="1"/>
      <p:bldP spid="8" grpId="0" uiExpand="1" build="p" animBg="1"/>
      <p:bldP spid="9" grpId="0" uiExpand="1" build="p" animBg="1"/>
      <p:bldP spid="10" grpId="0" uiExpand="1" build="p" animBg="1"/>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C_4_BD#7655ddfd1?vbadefaultcenterpage=1&amp;parentnodeid=7bb9bc206&amp;vbahtmlprocessed=1" title=""/>
          <p:cNvSpPr/>
          <p:nvPr/>
        </p:nvSpPr>
        <p:spPr>
          <a:xfrm>
            <a:off x="548640" y="684000"/>
            <a:ext cx="11091672" cy="99568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8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五、化学式和化合价</a:t>
            </a:r>
            <a:endParaRPr lang="en-US" altLang="zh-CN" sz="2800"/>
          </a:p>
        </p:txBody>
      </p:sp>
      <p:sp>
        <p:nvSpPr>
          <p:cNvPr id="3" name="P_5_BD#21041b1ba?segpoint=1&amp;vbadefaultcenterpage=1&amp;parentnodeid=7655ddfd1&amp;vbahtmlprocessed=1" title=""/>
          <p:cNvSpPr/>
          <p:nvPr/>
        </p:nvSpPr>
        <p:spPr>
          <a:xfrm>
            <a:off x="548640" y="1326519"/>
            <a:ext cx="11091672" cy="158330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1.化学式</a:t>
            </a:r>
          </a:p>
          <a:p>
            <a:pPr algn="l" latinLnBrk="1">
              <a:lnSpc>
                <a:spcPct val="150000"/>
              </a:lnSpc>
            </a:pP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宋体" panose="02010600030101010101" pitchFamily="34" charset="-120"/>
              </a:rPr>
              <a:t>    </a:t>
            </a:r>
            <a:r>
              <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rPr>
              <a:t>（1）概念：用元素符号和数字的组合表示物质组成的式子。</a:t>
            </a:r>
          </a:p>
          <a:p>
            <a:pPr algn="l" latinLnBrk="1">
              <a:lnSpc>
                <a:spcPct val="150000"/>
              </a:lnSpc>
            </a:pP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宋体" panose="02010600030101010101" pitchFamily="34" charset="-120"/>
              </a:rPr>
              <a:t>    </a:t>
            </a:r>
            <a:r>
              <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rPr>
              <a:t>（2）意义（由分子构成的物质）</a:t>
            </a:r>
            <a:endParaRPr lang="en-US" altLang="zh-CN" sz="2400"/>
          </a:p>
        </p:txBody>
      </p:sp>
      <p:graphicFrame>
        <p:nvGraphicFramePr>
          <p:cNvPr id="15" name="P_5_BD#21041b1ba?colgroup=16,19&amp;vbadefaultcenterpage=1&amp;parentnodeid=7655ddfd1&amp;vbahtmlprocessed=1&amp;bbb=1&amp;hasbroken=1" title=""/>
          <p:cNvGraphicFramePr>
            <a:graphicFrameLocks noGrp="1"/>
          </p:cNvGraphicFramePr>
          <p:nvPr/>
        </p:nvGraphicFramePr>
        <p:xfrm>
          <a:off x="548640" y="3038687"/>
          <a:ext cx="11055096" cy="2852928"/>
        </p:xfrm>
        <a:graphic>
          <a:graphicData uri="http://schemas.openxmlformats.org/drawingml/2006/table">
            <a:tbl>
              <a:tblPr/>
              <a:tblGrid>
                <a:gridCol w="868680"/>
                <a:gridCol w="4197096"/>
                <a:gridCol w="5989320"/>
              </a:tblGrid>
              <a:tr h="408051">
                <a:tc gridSpan="2">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意义</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hMerge="1">
                  <a:txBody>
                    <a:bodyPr vert="horz" wrap="square"/>
                    <a:lstStyle/>
                    <a:p>
                      <a:endParaRPr lang="zh-CN"/>
                    </a:p>
                  </a:txBody>
                  <a:tcPr/>
                </a:tc>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示例（以二氧化碳为例）</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431165">
                <a:tc rowSpan="2">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宏观</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表示一种物质</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表示二氧化碳这种物质</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431165">
                <a:tc vMerge="1">
                  <a:txBody>
                    <a:bodyPr vert="horz" wrap="square"/>
                    <a:lstStyle/>
                    <a:p>
                      <a:endParaRPr lang="zh-CN"/>
                    </a:p>
                  </a:txBody>
                  <a:tcPr/>
                </a:tc>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表示物质的元素组成</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表示二氧化碳是由</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________________</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组成的</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431165">
                <a:tc rowSpan="2">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微观</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表示物质的一个分子</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表示一个二氧化碳分子</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906653">
                <a:tc vMerge="1">
                  <a:txBody>
                    <a:bodyPr vert="horz" wrap="square"/>
                    <a:lstStyle/>
                    <a:p>
                      <a:endParaRPr lang="zh-CN"/>
                    </a:p>
                  </a:txBody>
                  <a:tcPr/>
                </a:tc>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表示物质的分子构成</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表示一个二氧化碳分子由</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________________</a:t>
                      </a:r>
                    </a:p>
                    <a:p>
                      <a:pPr marL="0" lvl="0" indent="0" algn="l" latinLnBrk="1" hangingPunct="0">
                        <a:lnSpc>
                          <a:spcPct val="130000"/>
                        </a:lnSpc>
                      </a:pP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_________</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构成</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7" name="P_5_AN.26_1#21041b1ba.blank?vbadefaultcenterpage=1&amp;parentnodeid=7655ddfd1&amp;vbapositionanswer=26&amp;vbahtmlprocessed=1&amp;bbb=1" title=""/>
          <p:cNvSpPr/>
          <p:nvPr/>
        </p:nvSpPr>
        <p:spPr>
          <a:xfrm>
            <a:off x="8175625" y="4003675"/>
            <a:ext cx="2365375" cy="253365"/>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36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碳元素和氧元素</a:t>
            </a:r>
            <a:endParaRPr lang="en-US" altLang="zh-CN" sz="2400"/>
          </a:p>
        </p:txBody>
      </p:sp>
      <p:sp>
        <p:nvSpPr>
          <p:cNvPr id="8" name="P_5_AN.27_1#21041b1ba.blank?vbadefaultcenterpage=1&amp;parentnodeid=7655ddfd1&amp;vbapositionanswer=27&amp;vbahtmlprocessed=1&amp;bbb=1&amp;hasbroken=1" title=""/>
          <p:cNvSpPr/>
          <p:nvPr/>
        </p:nvSpPr>
        <p:spPr>
          <a:xfrm>
            <a:off x="5686425" y="4899025"/>
            <a:ext cx="5862320" cy="702945"/>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ts val="3800"/>
              </a:lnSpc>
            </a:pPr>
            <a:r>
              <a:rPr lang="en-US" altLang="zh-CN" sz="2400" b="1" i="0">
                <a:solidFill>
                  <a:srgbClr val="A00021"/>
                </a:solidFill>
                <a:latin typeface="宋体" panose="02010600030101010101" pitchFamily="2" charset="-122"/>
                <a:ea typeface="宋体" panose="02010600030101010101" pitchFamily="2" charset="-122"/>
                <a:cs typeface="Calibri" panose="020f0502020204030204" pitchFamily="34" charset="-120"/>
              </a:rPr>
              <a:t>                       </a:t>
            </a: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两个氧原子和一</a:t>
            </a:r>
          </a:p>
          <a:p>
            <a:pPr latinLnBrk="1">
              <a:lnSpc>
                <a:spcPts val="36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个碳原子</a:t>
            </a:r>
            <a:endParaRPr lang="en-US" altLang="zh-CN" sz="24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left)">
                                      <p:cBhvr>
                                        <p:cTn id="7" dur="500"/>
                                        <p:tgtEl>
                                          <p:spTgt spid="7">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wipe(left)">
                                      <p:cBhvr>
                                        <p:cTn id="12" dur="500"/>
                                        <p:tgtEl>
                                          <p:spTgt spid="8">
                                            <p:txEl>
                                              <p:pRg st="0" end="0"/>
                                            </p:txEl>
                                          </p:spTgt>
                                        </p:tgtEl>
                                      </p:cBhvr>
                                    </p:animEffect>
                                  </p:childTnLst>
                                </p:cTn>
                              </p:par>
                              <p:par>
                                <p:cTn id="13" presetID="22" presetClass="entr" presetSubtype="8" dur="500" fill="hold" grpId="0" nodeType="with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animEffect transition="in" filter="wipe(left)">
                                      <p:cBhvr>
                                        <p:cTn id="15" dur="500"/>
                                        <p:tgtEl>
                                          <p:spTgt spid="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uiExpand="1" build="p"/>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P_5_BD#21041b1ba?segpoint=1&amp;vbadefaultcenterpage=1&amp;parentnodeid=7655ddfd1&amp;vbahtmlprocessed=1" title=""/>
          <p:cNvSpPr/>
          <p:nvPr/>
        </p:nvSpPr>
        <p:spPr>
          <a:xfrm>
            <a:off x="548640" y="1370662"/>
            <a:ext cx="11091672"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（3）书写</a:t>
            </a:r>
            <a:endParaRPr lang="en-US" altLang="zh-CN" sz="2400"/>
          </a:p>
        </p:txBody>
      </p:sp>
      <p:graphicFrame>
        <p:nvGraphicFramePr>
          <p:cNvPr id="16" name="P_5_BD#21041b1ba?colgroup=9,16,8&amp;vbadefaultcenterpage=1&amp;parentnodeid=7655ddfd1&amp;vbahtmlprocessed=1&amp;bbb=1&amp;hasbroken=1" title=""/>
          <p:cNvGraphicFramePr>
            <a:graphicFrameLocks noGrp="1"/>
          </p:cNvGraphicFramePr>
          <p:nvPr/>
        </p:nvGraphicFramePr>
        <p:xfrm>
          <a:off x="548640" y="1992962"/>
          <a:ext cx="11036935" cy="3712210"/>
        </p:xfrm>
        <a:graphic>
          <a:graphicData uri="http://schemas.openxmlformats.org/drawingml/2006/table">
            <a:tbl>
              <a:tblPr/>
              <a:tblGrid>
                <a:gridCol w="539496"/>
                <a:gridCol w="2560320"/>
                <a:gridCol w="4185285"/>
                <a:gridCol w="3751707"/>
              </a:tblGrid>
              <a:tr h="408051">
                <a:tc gridSpan="2">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物质类别</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hMerge="1">
                  <a:txBody>
                    <a:bodyPr vert="horz" wrap="square"/>
                    <a:lstStyle/>
                    <a:p/>
                  </a:txBody>
                  <a:tcPr/>
                </a:tc>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书写方法或步骤</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举例</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949960">
                <a:tc rowSpan="3">
                  <a:txBody>
                    <a:bodyPr vert="horz" wrap="square"/>
                    <a:lstStyle/>
                    <a:p>
                      <a:pPr marL="0" indent="0"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单</a:t>
                      </a:r>
                      <a:endPar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endParaRPr>
                    </a:p>
                    <a:p>
                      <a:pPr marL="0" lvl="0" indent="0"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质</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indent="0"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金属和大多数固</a:t>
                      </a:r>
                      <a:endPar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endParaRPr>
                    </a:p>
                    <a:p>
                      <a:pPr marL="0" lvl="0" indent="0"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态非金属</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rowSpan="2">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用元素符号表示</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indent="0"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铁</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、铜</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、碳</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906145">
                <a:tc vMerge="1">
                  <a:txBody>
                    <a:bodyPr vert="horz" wrap="square"/>
                    <a:lstStyle/>
                    <a:p/>
                  </a:txBody>
                  <a:tcPr/>
                </a:tc>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稀有气体</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vMerge="1">
                  <a:txBody>
                    <a:bodyPr vert="horz" wrap="square"/>
                    <a:lstStyle/>
                    <a:p/>
                  </a:txBody>
                  <a:tcPr/>
                </a:tc>
                <a:tc>
                  <a:txBody>
                    <a:bodyPr vert="horz" wrap="square"/>
                    <a:lstStyle/>
                    <a:p>
                      <a:pPr marL="0" indent="0"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氦气</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、氖气</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906653">
                <a:tc vMerge="1">
                  <a:txBody>
                    <a:bodyPr vert="horz" wrap="square"/>
                    <a:lstStyle/>
                    <a:p/>
                  </a:txBody>
                  <a:tcPr/>
                </a:tc>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非金属气体</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用</a:t>
                      </a:r>
                      <a14:m>
                        <m:oMathPara>
                          <m:oMathParaPr>
                            <m:jc/>
                          </m:oMathParaPr>
                          <m:oMath>
                            <m:sSub>
                              <m:sSubPr>
                                <m:ctrlPr>
                                  <a:rPr lang="en-US" altLang="zh-CN" sz="2400" b="1" i="1">
                                    <a:solidFill>
                                      <a:srgbClr val="000000"/>
                                    </a:solidFill>
                                    <a:latin typeface="Cambria Math" panose="02040503050406030204" pitchFamily="18" charset="0"/>
                                    <a:ea typeface="宋体" panose="02010600030101010101" pitchFamily="2" charset="-122"/>
                                    <a:cs typeface="Calibri" panose="020f0502020204030204" pitchFamily="34" charset="-120"/>
                                  </a:rPr>
                                </m:ctrlPr>
                              </m:sSubPr>
                              <m:e>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𝐗</m:t>
                                </m:r>
                              </m:e>
                              <m:sub>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𝐧</m:t>
                                </m:r>
                              </m:sub>
                            </m:sSub>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表示</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indent="0"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氧气</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、氮气</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431165">
                <a:tc gridSpan="2">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化合物</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hMerge="1">
                  <a:txBody>
                    <a:bodyPr vert="horz" wrap="square"/>
                    <a:lstStyle/>
                    <a:p/>
                  </a:txBody>
                  <a:tcPr/>
                </a:tc>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根据名称直接书写</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四氧化三铁</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mc:AlternateContent>
        <mc:Choice Requires="a14">
          <p:sp>
            <p:nvSpPr>
              <p:cNvPr id="4" name="P_5_AN.28_1#21041b1ba.blank?vbadefaultcenterpage=1&amp;parentnodeid=7655ddfd1&amp;vbapositionanswer=28&amp;vbahtmlprocessed=1&amp;bbb=1" title=""/>
              <p:cNvSpPr/>
              <p:nvPr/>
            </p:nvSpPr>
            <p:spPr>
              <a:xfrm>
                <a:off x="8277860" y="2757170"/>
                <a:ext cx="836295" cy="319405"/>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2815"/>
                  </a:lnSpc>
                </a:pPr>
                <a14:m>
                  <m:oMathPara>
                    <m:oMathParaPr>
                      <m:jc/>
                    </m:oMathParaPr>
                    <m:oMath>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𝐅𝐞</m:t>
                      </m:r>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endParaRPr lang="en-US" altLang="zh-CN" sz="100"/>
              </a:p>
            </p:txBody>
          </p:sp>
        </mc:Choice>
        <mc:Fallback>
          <p:sp>
            <p:nvSpPr>
              <p:cNvPr id="4" name="P_5_AN.28_1#21041b1ba.blank?vbadefaultcenterpage=1&amp;parentnodeid=7655ddfd1&amp;vbapositionanswer=28&amp;vbahtmlprocessed=1&amp;bbb=1"/>
              <p:cNvSpPr>
                <a:spLocks noRot="1" noChangeAspect="1" noMove="1" noResize="1" noEditPoints="1" noAdjustHandles="1" noChangeArrowheads="1" noChangeShapeType="1" noTextEdit="1"/>
              </p:cNvSpPr>
              <p:nvPr/>
            </p:nvSpPr>
            <p:spPr>
              <a:xfrm>
                <a:off x="8277860" y="2757170"/>
                <a:ext cx="836295" cy="319405"/>
              </a:xfrm>
              <a:prstGeom prst="rect">
                <a:avLst/>
              </a:prstGeom>
              <a:blipFill rotWithShape="1">
                <a:blip r:embed="rId3"/>
                <a:stretch>
                  <a:fillRect b="-11928"/>
                </a:stretch>
              </a:blipFill>
            </p:spPr>
            <p:txBody>
              <a:bodyPr/>
              <a:lstStyle/>
              <a:p>
                <a:r>
                  <a:rPr lang="zh-CN" altLang="en-US">
                    <a:noFill/>
                  </a:rPr>
                  <a:t> </a:t>
                </a:r>
              </a:p>
            </p:txBody>
          </p:sp>
        </mc:Fallback>
      </mc:AlternateContent>
      <mc:AlternateContent>
        <mc:Choice Requires="a14">
          <p:sp>
            <p:nvSpPr>
              <p:cNvPr id="5" name="P_5_AN.29_1#21041b1ba.blank?vbadefaultcenterpage=1&amp;parentnodeid=7655ddfd1&amp;vbapositionanswer=29&amp;vbahtmlprocessed=1" title=""/>
              <p:cNvSpPr/>
              <p:nvPr/>
            </p:nvSpPr>
            <p:spPr>
              <a:xfrm>
                <a:off x="9534525" y="2748280"/>
                <a:ext cx="726440" cy="328295"/>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2815"/>
                  </a:lnSpc>
                </a:pPr>
                <a14:m>
                  <m:oMathPara>
                    <m:oMathParaPr>
                      <m:jc/>
                    </m:oMathParaPr>
                    <m:oMath>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𝐂𝐮</m:t>
                      </m:r>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endParaRPr lang="en-US" altLang="zh-CN" sz="100"/>
              </a:p>
            </p:txBody>
          </p:sp>
        </mc:Choice>
        <mc:Fallback>
          <p:sp>
            <p:nvSpPr>
              <p:cNvPr id="5" name="P_5_AN.29_1#21041b1ba.blank?vbadefaultcenterpage=1&amp;parentnodeid=7655ddfd1&amp;vbapositionanswer=29&amp;vbahtmlprocessed=1"/>
              <p:cNvSpPr>
                <a:spLocks noRot="1" noChangeAspect="1" noMove="1" noResize="1" noEditPoints="1" noAdjustHandles="1" noChangeArrowheads="1" noChangeShapeType="1" noTextEdit="1"/>
              </p:cNvSpPr>
              <p:nvPr/>
            </p:nvSpPr>
            <p:spPr>
              <a:xfrm>
                <a:off x="9534525" y="2748280"/>
                <a:ext cx="726440" cy="328295"/>
              </a:xfrm>
              <a:prstGeom prst="rect">
                <a:avLst/>
              </a:prstGeom>
              <a:blipFill rotWithShape="1">
                <a:blip r:embed="rId4"/>
                <a:stretch>
                  <a:fillRect b="-8897"/>
                </a:stretch>
              </a:blipFill>
            </p:spPr>
            <p:txBody>
              <a:bodyPr/>
              <a:lstStyle/>
              <a:p>
                <a:r>
                  <a:rPr lang="zh-CN" altLang="en-US">
                    <a:noFill/>
                  </a:rPr>
                  <a:t> </a:t>
                </a:r>
              </a:p>
            </p:txBody>
          </p:sp>
        </mc:Fallback>
      </mc:AlternateContent>
      <p:sp>
        <p:nvSpPr>
          <p:cNvPr id="6" name="P_5_AN.30_1#21041b1ba.blank?vbadefaultcenterpage=1&amp;parentnodeid=7655ddfd1&amp;vbapositionanswer=30&amp;vbahtmlprocessed=1" title=""/>
          <p:cNvSpPr/>
          <p:nvPr/>
        </p:nvSpPr>
        <p:spPr>
          <a:xfrm>
            <a:off x="10681335" y="2667000"/>
            <a:ext cx="789940" cy="409575"/>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36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C</a:t>
            </a:r>
            <a:endParaRPr lang="en-US" altLang="zh-CN" sz="2400"/>
          </a:p>
        </p:txBody>
      </p:sp>
      <mc:AlternateContent>
        <mc:Choice Requires="a14">
          <p:sp>
            <p:nvSpPr>
              <p:cNvPr id="7" name="P_5_AN.31_1#21041b1ba.blank?vbadefaultcenterpage=1&amp;parentnodeid=7655ddfd1&amp;vbapositionanswer=31&amp;vbahtmlprocessed=1&amp;bbb=1" title=""/>
              <p:cNvSpPr/>
              <p:nvPr/>
            </p:nvSpPr>
            <p:spPr>
              <a:xfrm>
                <a:off x="8988425" y="3744595"/>
                <a:ext cx="546100" cy="201295"/>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2815"/>
                  </a:lnSpc>
                </a:pPr>
                <a14:m>
                  <m:oMathPara>
                    <m:oMathParaPr>
                      <m:jc/>
                    </m:oMathParaPr>
                    <m:oMath>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𝐇𝐞</m:t>
                      </m:r>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endParaRPr lang="en-US" altLang="zh-CN" sz="100"/>
              </a:p>
            </p:txBody>
          </p:sp>
        </mc:Choice>
        <mc:Fallback>
          <p:sp>
            <p:nvSpPr>
              <p:cNvPr id="7" name="P_5_AN.31_1#21041b1ba.blank?vbadefaultcenterpage=1&amp;parentnodeid=7655ddfd1&amp;vbapositionanswer=31&amp;vbahtmlprocessed=1&amp;bbb=1"/>
              <p:cNvSpPr>
                <a:spLocks noRot="1" noChangeAspect="1" noMove="1" noResize="1" noEditPoints="1" noAdjustHandles="1" noChangeArrowheads="1" noChangeShapeType="1" noTextEdit="1"/>
              </p:cNvSpPr>
              <p:nvPr/>
            </p:nvSpPr>
            <p:spPr>
              <a:xfrm>
                <a:off x="8988425" y="3744595"/>
                <a:ext cx="546100" cy="201295"/>
              </a:xfrm>
              <a:prstGeom prst="rect">
                <a:avLst/>
              </a:prstGeom>
              <a:blipFill rotWithShape="1">
                <a:blip r:embed="rId5"/>
                <a:stretch>
                  <a:fillRect b="-77603"/>
                </a:stretch>
              </a:blipFill>
            </p:spPr>
            <p:txBody>
              <a:bodyPr/>
              <a:lstStyle/>
              <a:p>
                <a:r>
                  <a:rPr lang="zh-CN" altLang="en-US">
                    <a:noFill/>
                  </a:rPr>
                  <a:t> </a:t>
                </a:r>
              </a:p>
            </p:txBody>
          </p:sp>
        </mc:Fallback>
      </mc:AlternateContent>
      <mc:AlternateContent>
        <mc:Choice Requires="a14">
          <p:sp>
            <p:nvSpPr>
              <p:cNvPr id="8" name="P_5_AN.32_1#21041b1ba.blank?vbadefaultcenterpage=1&amp;parentnodeid=7655ddfd1&amp;vbapositionanswer=32&amp;vbahtmlprocessed=1&amp;bbb=1" title=""/>
              <p:cNvSpPr/>
              <p:nvPr/>
            </p:nvSpPr>
            <p:spPr>
              <a:xfrm>
                <a:off x="10555605" y="3711575"/>
                <a:ext cx="527685" cy="36830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2815"/>
                  </a:lnSpc>
                </a:pPr>
                <a14:m>
                  <m:oMathPara>
                    <m:oMathParaPr>
                      <m:jc/>
                    </m:oMathParaPr>
                    <m:oMath>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𝐍𝐞</m:t>
                      </m:r>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endParaRPr lang="en-US" altLang="zh-CN" sz="100"/>
              </a:p>
            </p:txBody>
          </p:sp>
        </mc:Choice>
        <mc:Fallback>
          <p:sp>
            <p:nvSpPr>
              <p:cNvPr id="8" name="P_5_AN.32_1#21041b1ba.blank?vbadefaultcenterpage=1&amp;parentnodeid=7655ddfd1&amp;vbapositionanswer=32&amp;vbahtmlprocessed=1&amp;bbb=1"/>
              <p:cNvSpPr>
                <a:spLocks noRot="1" noChangeAspect="1" noMove="1" noResize="1" noEditPoints="1" noAdjustHandles="1" noChangeArrowheads="1" noChangeShapeType="1" noTextEdit="1"/>
              </p:cNvSpPr>
              <p:nvPr/>
            </p:nvSpPr>
            <p:spPr>
              <a:xfrm>
                <a:off x="10555605" y="3711575"/>
                <a:ext cx="527685" cy="368300"/>
              </a:xfrm>
              <a:prstGeom prst="rect">
                <a:avLst/>
              </a:prstGeom>
              <a:blipFill rotWithShape="1">
                <a:blip r:embed="rId6"/>
                <a:stretch>
                  <a:fillRect/>
                </a:stretch>
              </a:blipFill>
            </p:spPr>
            <p:txBody>
              <a:bodyPr/>
              <a:lstStyle/>
              <a:p>
                <a:r>
                  <a:rPr lang="zh-CN" altLang="en-US">
                    <a:noFill/>
                  </a:rPr>
                  <a:t> </a:t>
                </a:r>
              </a:p>
            </p:txBody>
          </p:sp>
        </mc:Fallback>
      </mc:AlternateContent>
      <mc:AlternateContent>
        <mc:Choice Requires="a14">
          <p:sp>
            <p:nvSpPr>
              <p:cNvPr id="9" name="P_5_AN.33_1#21041b1ba.blank?vbadefaultcenterpage=1&amp;parentnodeid=7655ddfd1&amp;vbapositionanswer=33&amp;vbahtmlprocessed=1" title=""/>
              <p:cNvSpPr/>
              <p:nvPr/>
            </p:nvSpPr>
            <p:spPr>
              <a:xfrm>
                <a:off x="8988647" y="4613797"/>
                <a:ext cx="517462" cy="35560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2815"/>
                  </a:lnSpc>
                </a:pPr>
                <a14:m>
                  <m:oMathPara>
                    <m:oMathParaPr>
                      <m:jc/>
                    </m:oMathParaPr>
                    <m:oMath>
                      <m:sSub>
                        <m:sSubPr>
                          <m:ctrlPr>
                            <a:rPr lang="en-US" altLang="zh-CN" sz="2400" b="1" i="1">
                              <a:solidFill>
                                <a:srgbClr val="A00021"/>
                              </a:solidFill>
                              <a:latin typeface="Cambria Math" panose="02040503050406030204" pitchFamily="18" charset="0"/>
                              <a:ea typeface="宋体" panose="02010600030101010101" pitchFamily="2" charset="-122"/>
                              <a:cs typeface="Calibri" panose="020f0502020204030204" pitchFamily="34" charset="-120"/>
                            </a:rPr>
                          </m:ctrlPr>
                        </m:sSubPr>
                        <m:e>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𝐎</m:t>
                          </m:r>
                        </m:e>
                        <m:sub>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𝟐</m:t>
                          </m:r>
                        </m:sub>
                      </m:sSub>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endParaRPr lang="en-US" altLang="zh-CN" sz="100"/>
              </a:p>
            </p:txBody>
          </p:sp>
        </mc:Choice>
        <mc:Fallback>
          <p:sp>
            <p:nvSpPr>
              <p:cNvPr id="9" name="P_5_AN.33_1#21041b1ba.blank?vbadefaultcenterpage=1&amp;parentnodeid=7655ddfd1&amp;vbapositionanswer=33&amp;vbahtmlprocessed=1"/>
              <p:cNvSpPr>
                <a:spLocks noRot="1" noChangeAspect="1" noMove="1" noResize="1" noEditPoints="1" noAdjustHandles="1" noChangeArrowheads="1" noChangeShapeType="1" noTextEdit="1"/>
              </p:cNvSpPr>
              <p:nvPr/>
            </p:nvSpPr>
            <p:spPr>
              <a:xfrm>
                <a:off x="8988647" y="4613797"/>
                <a:ext cx="517462" cy="355600"/>
              </a:xfrm>
              <a:prstGeom prst="rect">
                <a:avLst/>
              </a:prstGeom>
              <a:blipFill rotWithShape="1">
                <a:blip r:embed="rId7"/>
                <a:stretch>
                  <a:fillRect l="-43" t="-147" r="31" b="-389"/>
                </a:stretch>
              </a:blipFill>
            </p:spPr>
            <p:txBody>
              <a:bodyPr/>
              <a:lstStyle/>
              <a:p>
                <a:r>
                  <a:rPr lang="zh-CN" altLang="en-US">
                    <a:noFill/>
                  </a:rPr>
                  <a:t> </a:t>
                </a:r>
              </a:p>
            </p:txBody>
          </p:sp>
        </mc:Fallback>
      </mc:AlternateContent>
      <mc:AlternateContent>
        <mc:Choice Requires="a14">
          <p:sp>
            <p:nvSpPr>
              <p:cNvPr id="10" name="P_5_AN.34_1#21041b1ba.blank?vbadefaultcenterpage=1&amp;parentnodeid=7655ddfd1&amp;vbapositionanswer=34&amp;vbahtmlprocessed=1&amp;bbb=1" title=""/>
              <p:cNvSpPr/>
              <p:nvPr/>
            </p:nvSpPr>
            <p:spPr>
              <a:xfrm>
                <a:off x="10460355" y="4613275"/>
                <a:ext cx="577850" cy="44069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2815"/>
                  </a:lnSpc>
                </a:pPr>
                <a14:m>
                  <m:oMathPara>
                    <m:oMathParaPr>
                      <m:jc/>
                    </m:oMathParaPr>
                    <m:oMath>
                      <m:sSub>
                        <m:sSubPr>
                          <m:ctrlPr>
                            <a:rPr lang="en-US" altLang="zh-CN" sz="2400" b="1" i="1">
                              <a:solidFill>
                                <a:srgbClr val="A00021"/>
                              </a:solidFill>
                              <a:latin typeface="Cambria Math" panose="02040503050406030204" pitchFamily="18" charset="0"/>
                              <a:ea typeface="宋体" panose="02010600030101010101" pitchFamily="2" charset="-122"/>
                              <a:cs typeface="Calibri" panose="020f0502020204030204" pitchFamily="34" charset="-120"/>
                            </a:rPr>
                          </m:ctrlPr>
                        </m:sSubPr>
                        <m:e>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𝐍</m:t>
                          </m:r>
                        </m:e>
                        <m:sub>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𝟐</m:t>
                          </m:r>
                        </m:sub>
                      </m:sSub>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endParaRPr lang="en-US" altLang="zh-CN" sz="100"/>
              </a:p>
            </p:txBody>
          </p:sp>
        </mc:Choice>
        <mc:Fallback>
          <p:sp>
            <p:nvSpPr>
              <p:cNvPr id="10" name="P_5_AN.34_1#21041b1ba.blank?vbadefaultcenterpage=1&amp;parentnodeid=7655ddfd1&amp;vbapositionanswer=34&amp;vbahtmlprocessed=1&amp;bbb=1"/>
              <p:cNvSpPr>
                <a:spLocks noRot="1" noChangeAspect="1" noMove="1" noResize="1" noEditPoints="1" noAdjustHandles="1" noChangeArrowheads="1" noChangeShapeType="1" noTextEdit="1"/>
              </p:cNvSpPr>
              <p:nvPr/>
            </p:nvSpPr>
            <p:spPr>
              <a:xfrm>
                <a:off x="10460355" y="4613275"/>
                <a:ext cx="577850" cy="440690"/>
              </a:xfrm>
              <a:prstGeom prst="rect">
                <a:avLst/>
              </a:prstGeom>
              <a:blipFill rotWithShape="1">
                <a:blip r:embed="rId8"/>
                <a:stretch>
                  <a:fillRect/>
                </a:stretch>
              </a:blipFill>
            </p:spPr>
            <p:txBody>
              <a:bodyPr/>
              <a:lstStyle/>
              <a:p>
                <a:r>
                  <a:rPr lang="zh-CN" altLang="en-US">
                    <a:noFill/>
                  </a:rPr>
                  <a:t> </a:t>
                </a:r>
              </a:p>
            </p:txBody>
          </p:sp>
        </mc:Fallback>
      </mc:AlternateContent>
      <mc:AlternateContent>
        <mc:Choice Requires="a14">
          <p:sp>
            <p:nvSpPr>
              <p:cNvPr id="11" name="P_5_AN.35_1#21041b1ba.blank?vbadefaultcenterpage=1&amp;parentnodeid=7655ddfd1&amp;vbapositionanswer=35&amp;vbahtmlprocessed=1&amp;bbb=1" title=""/>
              <p:cNvSpPr/>
              <p:nvPr/>
            </p:nvSpPr>
            <p:spPr>
              <a:xfrm>
                <a:off x="9822180" y="5280660"/>
                <a:ext cx="1261745" cy="45974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2815"/>
                  </a:lnSpc>
                </a:pPr>
                <a14:m>
                  <m:oMathPara>
                    <m:oMathParaPr>
                      <m:jc/>
                    </m:oMathParaPr>
                    <m:oMath>
                      <m:sSub>
                        <m:sSubPr>
                          <m:ctrlPr>
                            <a:rPr lang="en-US" altLang="zh-CN" sz="2400" b="1" i="1">
                              <a:solidFill>
                                <a:srgbClr val="A00021"/>
                              </a:solidFill>
                              <a:latin typeface="Cambria Math" panose="02040503050406030204" pitchFamily="18" charset="0"/>
                              <a:ea typeface="宋体" panose="02010600030101010101" pitchFamily="2" charset="-122"/>
                              <a:cs typeface="Calibri" panose="020f0502020204030204" pitchFamily="34" charset="-120"/>
                            </a:rPr>
                          </m:ctrlPr>
                        </m:sSubPr>
                        <m:e>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𝐅𝐞</m:t>
                          </m:r>
                        </m:e>
                        <m:sub>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𝟑</m:t>
                          </m:r>
                        </m:sub>
                      </m:sSub>
                      <m:sSub>
                        <m:sSubPr>
                          <m:ctrlPr>
                            <a:rPr lang="en-US" altLang="zh-CN" sz="2400" b="1" i="1">
                              <a:solidFill>
                                <a:srgbClr val="A00021"/>
                              </a:solidFill>
                              <a:latin typeface="Cambria Math" panose="02040503050406030204" pitchFamily="18" charset="0"/>
                              <a:ea typeface="宋体" panose="02010600030101010101" pitchFamily="2" charset="-122"/>
                              <a:cs typeface="Calibri" panose="020f0502020204030204" pitchFamily="34" charset="-120"/>
                            </a:rPr>
                          </m:ctrlPr>
                        </m:sSubPr>
                        <m:e>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𝐎</m:t>
                          </m:r>
                        </m:e>
                        <m:sub>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𝟒</m:t>
                          </m:r>
                        </m:sub>
                      </m:sSub>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endParaRPr lang="en-US" altLang="zh-CN" sz="100"/>
              </a:p>
            </p:txBody>
          </p:sp>
        </mc:Choice>
        <mc:Fallback>
          <p:sp>
            <p:nvSpPr>
              <p:cNvPr id="11" name="P_5_AN.35_1#21041b1ba.blank?vbadefaultcenterpage=1&amp;parentnodeid=7655ddfd1&amp;vbapositionanswer=35&amp;vbahtmlprocessed=1&amp;bbb=1"/>
              <p:cNvSpPr>
                <a:spLocks noRot="1" noChangeAspect="1" noMove="1" noResize="1" noEditPoints="1" noAdjustHandles="1" noChangeArrowheads="1" noChangeShapeType="1" noTextEdit="1"/>
              </p:cNvSpPr>
              <p:nvPr/>
            </p:nvSpPr>
            <p:spPr>
              <a:xfrm>
                <a:off x="9822180" y="5280660"/>
                <a:ext cx="1261745" cy="459740"/>
              </a:xfrm>
              <a:prstGeom prst="rect">
                <a:avLst/>
              </a:prstGeom>
              <a:blipFill rotWithShape="1">
                <a:blip r:embed="rId9"/>
                <a:stretch>
                  <a:fillRect/>
                </a:stretch>
              </a:blipFill>
            </p:spPr>
            <p:txBody>
              <a:bodyPr/>
              <a:lstStyle/>
              <a:p>
                <a:r>
                  <a:rPr lang="zh-CN" altLang="en-US">
                    <a:noFill/>
                  </a:rPr>
                  <a:t> </a:t>
                </a:r>
              </a:p>
            </p:txBody>
          </p:sp>
        </mc:Fallback>
      </mc:AlternateContent>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left)">
                                      <p:cBhvr>
                                        <p:cTn id="7" dur="500"/>
                                        <p:tgtEl>
                                          <p:spTgt spid="4">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wipe(left)">
                                      <p:cBhvr>
                                        <p:cTn id="12" dur="500"/>
                                        <p:tgtEl>
                                          <p:spTgt spid="5">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wipe(left)">
                                      <p:cBhvr>
                                        <p:cTn id="17" dur="500"/>
                                        <p:tgtEl>
                                          <p:spTgt spid="6">
                                            <p:txEl>
                                              <p:pRg st="0" end="0"/>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dur="500" fill="hold" grpId="0" nodeType="clickEffect">
                                  <p:stCondLst>
                                    <p:cond delay="0"/>
                                  </p:stCondLst>
                                  <p:childTnLst>
                                    <p:set>
                                      <p:cBhvr>
                                        <p:cTn id="21" dur="1" fill="hold">
                                          <p:stCondLst>
                                            <p:cond delay="0"/>
                                          </p:stCondLst>
                                        </p:cTn>
                                        <p:tgtEl>
                                          <p:spTgt spid="7">
                                            <p:txEl>
                                              <p:pRg st="0" end="0"/>
                                            </p:txEl>
                                          </p:spTgt>
                                        </p:tgtEl>
                                        <p:attrNameLst>
                                          <p:attrName>style.visibility</p:attrName>
                                        </p:attrNameLst>
                                      </p:cBhvr>
                                      <p:to>
                                        <p:strVal val="visible"/>
                                      </p:to>
                                    </p:set>
                                    <p:animEffect transition="in" filter="wipe(left)">
                                      <p:cBhvr>
                                        <p:cTn id="22" dur="500"/>
                                        <p:tgtEl>
                                          <p:spTgt spid="7">
                                            <p:txEl>
                                              <p:pRg st="0" end="0"/>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8" dur="500" fill="hold" grpId="0" nodeType="clickEffect">
                                  <p:stCondLst>
                                    <p:cond delay="0"/>
                                  </p:stCondLst>
                                  <p:childTnLst>
                                    <p:set>
                                      <p:cBhvr>
                                        <p:cTn id="26" dur="1" fill="hold">
                                          <p:stCondLst>
                                            <p:cond delay="0"/>
                                          </p:stCondLst>
                                        </p:cTn>
                                        <p:tgtEl>
                                          <p:spTgt spid="8">
                                            <p:txEl>
                                              <p:pRg st="0" end="0"/>
                                            </p:txEl>
                                          </p:spTgt>
                                        </p:tgtEl>
                                        <p:attrNameLst>
                                          <p:attrName>style.visibility</p:attrName>
                                        </p:attrNameLst>
                                      </p:cBhvr>
                                      <p:to>
                                        <p:strVal val="visible"/>
                                      </p:to>
                                    </p:set>
                                    <p:animEffect transition="in" filter="wipe(left)">
                                      <p:cBhvr>
                                        <p:cTn id="27" dur="500"/>
                                        <p:tgtEl>
                                          <p:spTgt spid="8">
                                            <p:txEl>
                                              <p:pRg st="0" end="0"/>
                                            </p:txEl>
                                          </p:spTgt>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22" presetClass="entr" presetSubtype="8" dur="500" fill="hold" grpId="0" nodeType="clickEffect">
                                  <p:stCondLst>
                                    <p:cond delay="0"/>
                                  </p:stCondLst>
                                  <p:childTnLst>
                                    <p:set>
                                      <p:cBhvr>
                                        <p:cTn id="31" dur="1" fill="hold">
                                          <p:stCondLst>
                                            <p:cond delay="0"/>
                                          </p:stCondLst>
                                        </p:cTn>
                                        <p:tgtEl>
                                          <p:spTgt spid="9">
                                            <p:txEl>
                                              <p:pRg st="0" end="0"/>
                                            </p:txEl>
                                          </p:spTgt>
                                        </p:tgtEl>
                                        <p:attrNameLst>
                                          <p:attrName>style.visibility</p:attrName>
                                        </p:attrNameLst>
                                      </p:cBhvr>
                                      <p:to>
                                        <p:strVal val="visible"/>
                                      </p:to>
                                    </p:set>
                                    <p:animEffect transition="in" filter="wipe(left)">
                                      <p:cBhvr>
                                        <p:cTn id="32" dur="500"/>
                                        <p:tgtEl>
                                          <p:spTgt spid="9">
                                            <p:txEl>
                                              <p:pRg st="0" end="0"/>
                                            </p:txEl>
                                          </p:spTgt>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22" presetClass="entr" presetSubtype="8" dur="500" fill="hold" grpId="0" nodeType="clickEffect">
                                  <p:stCondLst>
                                    <p:cond delay="0"/>
                                  </p:stCondLst>
                                  <p:childTnLst>
                                    <p:set>
                                      <p:cBhvr>
                                        <p:cTn id="36" dur="1" fill="hold">
                                          <p:stCondLst>
                                            <p:cond delay="0"/>
                                          </p:stCondLst>
                                        </p:cTn>
                                        <p:tgtEl>
                                          <p:spTgt spid="10">
                                            <p:txEl>
                                              <p:pRg st="0" end="0"/>
                                            </p:txEl>
                                          </p:spTgt>
                                        </p:tgtEl>
                                        <p:attrNameLst>
                                          <p:attrName>style.visibility</p:attrName>
                                        </p:attrNameLst>
                                      </p:cBhvr>
                                      <p:to>
                                        <p:strVal val="visible"/>
                                      </p:to>
                                    </p:set>
                                    <p:animEffect transition="in" filter="wipe(left)">
                                      <p:cBhvr>
                                        <p:cTn id="37" dur="500"/>
                                        <p:tgtEl>
                                          <p:spTgt spid="10">
                                            <p:txEl>
                                              <p:pRg st="0" end="0"/>
                                            </p:txEl>
                                          </p:spTgt>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22" presetClass="entr" presetSubtype="8" dur="500" fill="hold" grpId="0" nodeType="clickEffect">
                                  <p:stCondLst>
                                    <p:cond delay="0"/>
                                  </p:stCondLst>
                                  <p:childTnLst>
                                    <p:set>
                                      <p:cBhvr>
                                        <p:cTn id="41" dur="1" fill="hold">
                                          <p:stCondLst>
                                            <p:cond delay="0"/>
                                          </p:stCondLst>
                                        </p:cTn>
                                        <p:tgtEl>
                                          <p:spTgt spid="11">
                                            <p:txEl>
                                              <p:pRg st="0" end="0"/>
                                            </p:txEl>
                                          </p:spTgt>
                                        </p:tgtEl>
                                        <p:attrNameLst>
                                          <p:attrName>style.visibility</p:attrName>
                                        </p:attrNameLst>
                                      </p:cBhvr>
                                      <p:to>
                                        <p:strVal val="visible"/>
                                      </p:to>
                                    </p:set>
                                    <p:animEffect transition="in" filter="wipe(left)">
                                      <p:cBhvr>
                                        <p:cTn id="42"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P spid="6" grpId="0" build="p"/>
      <p:bldP spid="7" grpId="0" build="p"/>
      <p:bldP spid="8" grpId="0" build="p"/>
      <p:bldP spid="9" grpId="0" build="p"/>
      <p:bldP spid="10" grpId="0" build="p"/>
      <p:bldP spid="11" grpId="0" build="p"/>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7" name="P_5_BD#21041b1ba?colgroup=9,16,8&amp;vbadefaultcenterpage=1&amp;parentnodeid=7655ddfd1&amp;vbahtmlprocessed=1&amp;bbb=1&amp;hasbroken=1" title=""/>
          <p:cNvGraphicFramePr>
            <a:graphicFrameLocks noGrp="1"/>
          </p:cNvGraphicFramePr>
          <p:nvPr/>
        </p:nvGraphicFramePr>
        <p:xfrm>
          <a:off x="548641" y="1317640"/>
          <a:ext cx="11091033" cy="2016570"/>
        </p:xfrm>
        <a:graphic>
          <a:graphicData uri="http://schemas.openxmlformats.org/drawingml/2006/table">
            <a:tbl>
              <a:tblPr/>
              <a:tblGrid>
                <a:gridCol w="3204691"/>
                <a:gridCol w="5151562"/>
                <a:gridCol w="2734780"/>
              </a:tblGrid>
              <a:tr h="408051">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物质类别</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书写方法或步骤</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举例</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1585405">
                <a:tc>
                  <a:txBody>
                    <a:bodyPr vert="horz" wrap="square"/>
                    <a:lstStyle/>
                    <a:p>
                      <a:pPr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化合物</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一般正左负右</a:t>
                      </a:r>
                      <a14:m>
                        <m:oMathPara>
                          <m:oMathParaPr>
                            <m:jc/>
                          </m:oMathParaPr>
                          <m:oMath>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m:t>
                            </m:r>
                            <m:sSub>
                              <m:sSubPr>
                                <m:ctrlPr>
                                  <a:rPr lang="en-US" altLang="zh-CN" sz="2400" b="1" i="1">
                                    <a:solidFill>
                                      <a:srgbClr val="000000"/>
                                    </a:solidFill>
                                    <a:latin typeface="Cambria Math" panose="02040503050406030204" pitchFamily="18" charset="0"/>
                                    <a:ea typeface="宋体" panose="02010600030101010101" pitchFamily="2" charset="-122"/>
                                    <a:cs typeface="Calibri" panose="020f0502020204030204" pitchFamily="34" charset="-120"/>
                                  </a:rPr>
                                </m:ctrlPr>
                              </m:sSubPr>
                              <m:e>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𝐍𝐇</m:t>
                                </m:r>
                              </m:e>
                              <m:sub>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𝟑</m:t>
                                </m:r>
                              </m:sub>
                            </m:sSub>
                          </m:oMath>
                        </m:oMathPara>
                      </a14:m>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除外</a:t>
                      </a:r>
                      <a14:m>
                        <m:oMathPara>
                          <m:oMathParaPr>
                            <m:jc/>
                          </m:oMathParaPr>
                          <m:oMath>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m:t>
                            </m:r>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，标价交</a:t>
                      </a:r>
                      <a:endPar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endParaRPr>
                    </a:p>
                    <a:p>
                      <a:pPr marL="0" indent="0" algn="l"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叉，化简复查，如</a:t>
                      </a:r>
                      <a:endParaRPr lang="en-US" altLang="zh-CN" sz="1200"/>
                    </a:p>
                    <a:p>
                      <a:pPr marL="0" indent="0" algn="l" latinLnBrk="1" hangingPunct="0">
                        <a:lnSpc>
                          <a:spcPct val="100000"/>
                        </a:lnSpc>
                      </a:pPr>
                      <a:r>
                        <a:rPr lang="en-US" altLang="zh-CN" sz="100" b="1" i="0" kern="0" spc="-9900">
                          <a:solidFill>
                            <a:srgbClr val="FFFFFF"/>
                          </a:solidFill>
                          <a:latin typeface="Calibri" panose="020f0502020204030204" pitchFamily="34" charset="0"/>
                          <a:ea typeface="宋体" panose="02010600030101010101" pitchFamily="2" charset="-122"/>
                          <a:cs typeface="Calibri" panose="020f0502020204030204" pitchFamily="34" charset="-120"/>
                        </a:rPr>
                        <a:t>#b#</a:t>
                      </a:r>
                      <a:endParaRPr lang="en-US" altLang="zh-CN" sz="100" b="1" i="0" kern="0" spc="-9900">
                        <a:solidFill>
                          <a:srgbClr val="FFFFFF"/>
                        </a:solidFill>
                        <a:latin typeface="Calibri" panose="020f0502020204030204" pitchFamily="34" charset="0"/>
                        <a:ea typeface="宋体" panose="02010600030101010101" pitchFamily="2" charset="-122"/>
                        <a:cs typeface="Calibri" panose="020f0502020204030204" pitchFamily="34" charset="-120"/>
                      </a:endParaRPr>
                    </a:p>
                    <a:p>
                      <a:pPr marL="0" lvl="0" indent="0" algn="l" latinLnBrk="1" hangingPunct="0">
                        <a:lnSpc>
                          <a:spcPct val="130000"/>
                        </a:lnSpc>
                      </a:pPr>
                      <a:r>
                        <a:rPr lang="en-US" altLang="zh-CN" sz="34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_</a:t>
                      </a:r>
                      <a:r>
                        <a:rPr lang="en-US" altLang="zh-CN" sz="900" b="1" i="0" kern="0" spc="0">
                          <a:solidFill>
                            <a:srgbClr val="FFFFFF"/>
                          </a:solidFill>
                          <a:latin typeface="宋体" panose="02010600030101010101" pitchFamily="2" charset="-122"/>
                          <a:ea typeface="宋体" panose="02010600030101010101" pitchFamily="2" charset="-122"/>
                          <a:cs typeface="Calibri" panose="020f0502020204030204" pitchFamily="34" charset="-120"/>
                        </a:rPr>
                        <a:t>____________________________________________________________________________</a:t>
                      </a:r>
                      <a:endParaRPr lang="en-US" altLang="zh-CN" sz="900" spc="0">
                        <a:latin typeface="宋体" panose="02010600030101010101" pitchFamily="2" charset="-122"/>
                      </a:endParaRPr>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marL="0" indent="0"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氧化铁</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氯</a:t>
                      </a:r>
                      <a:endPar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endParaRPr>
                    </a:p>
                    <a:p>
                      <a:pPr marL="0" lvl="0" indent="0" algn="ctr" latinLnBrk="1" hangingPunct="0">
                        <a:lnSpc>
                          <a:spcPct val="13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化锌</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3" name="P_5_BD#21041b1ba.table_image?tableimageindex=28&amp;vbadefaultcenterpage=1&amp;parentnodeid=7655ddfd1&amp;vbahtmlprocessed=1" title=""/>
          <p:cNvPicPr>
            <a:picLocks noChangeAspect="1"/>
          </p:cNvPicPr>
          <p:nvPr/>
        </p:nvPicPr>
        <p:blipFill>
          <a:blip r:embed="rId3">
            <a:clrChange>
              <a:clrFrom>
                <a:srgbClr val="FFFFFF"/>
              </a:clrFrom>
              <a:clrTo>
                <a:srgbClr val="FFFFFF">
                  <a:alpha val="0"/>
                </a:srgbClr>
              </a:clrTo>
            </a:clrChange>
          </a:blip>
          <a:stretch>
            <a:fillRect/>
          </a:stretch>
        </p:blipFill>
        <p:spPr>
          <a:xfrm>
            <a:off x="3875656" y="2691907"/>
            <a:ext cx="3099816" cy="621792"/>
          </a:xfrm>
          <a:prstGeom prst="rect">
            <a:avLst/>
          </a:prstGeom>
          <a:noFill/>
          <a:extLst>
            <a:ext uri="{909E8E84-426E-40DD-AFC4-6F175D3DCCD1}">
              <a14:hiddenFill xmlns:a14="http://schemas.microsoft.com/office/drawing/2010/main">
                <a:solidFill>
                  <a:schemeClr val="accent1">
                    <a:alpha val="0"/>
                  </a:schemeClr>
                </a:solidFill>
              </a14:hiddenFill>
            </a:ext>
          </a:extLst>
        </p:spPr>
      </p:pic>
      <p:pic>
        <p:nvPicPr>
          <p:cNvPr id="4" name="P_5_BD#21041b1ba.table_image?tableimageindex=29&amp;vbadefaultcenterpage=1&amp;parentnodeid=7655ddfd1&amp;vbahtmlprocessed=1" title=""/>
          <p:cNvPicPr>
            <a:picLocks noChangeAspect="1"/>
          </p:cNvPicPr>
          <p:nvPr/>
        </p:nvPicPr>
        <p:blipFill>
          <a:blip r:embed="rId4">
            <a:clrChange>
              <a:clrFrom>
                <a:srgbClr val="FFFFFF"/>
              </a:clrFrom>
              <a:clrTo>
                <a:srgbClr val="FFFFFF">
                  <a:alpha val="0"/>
                </a:srgbClr>
              </a:clrTo>
            </a:clrChange>
          </a:blip>
          <a:stretch>
            <a:fillRect/>
          </a:stretch>
        </p:blipFill>
        <p:spPr>
          <a:xfrm>
            <a:off x="7057768" y="2691907"/>
            <a:ext cx="1078992" cy="457200"/>
          </a:xfrm>
          <a:prstGeom prst="rect">
            <a:avLst/>
          </a:prstGeom>
          <a:noFill/>
          <a:extLst>
            <a:ext uri="{909E8E84-426E-40DD-AFC4-6F175D3DCCD1}">
              <a14:hiddenFill xmlns:a14="http://schemas.microsoft.com/office/drawing/2010/main">
                <a:solidFill>
                  <a:schemeClr val="accent1">
                    <a:alpha val="0"/>
                  </a:schemeClr>
                </a:solidFill>
              </a14:hiddenFill>
            </a:ext>
          </a:extLst>
        </p:spPr>
      </p:pic>
      <mc:AlternateContent>
        <mc:Choice Requires="a14">
          <p:sp>
            <p:nvSpPr>
              <p:cNvPr id="5" name="P_5_BD#21041b1ba?segpoint=1&amp;vbadefaultcenterpage=1&amp;parentnodeid=7655ddfd1&amp;vbahtmlprocessed=1&amp;bbb=1&amp;hasbroken=1" title=""/>
              <p:cNvSpPr/>
              <p:nvPr/>
            </p:nvSpPr>
            <p:spPr>
              <a:xfrm>
                <a:off x="548640" y="3438540"/>
                <a:ext cx="11091672" cy="274320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（4）相关计算（以</a:t>
                </a:r>
                <a14:m>
                  <m:oMathPara>
                    <m:oMathParaPr>
                      <m:jc/>
                    </m:oMathParaPr>
                    <m:oMath>
                      <m:sSub>
                        <m:sSubPr>
                          <m:ctrlPr>
                            <a:rPr lang="en-US" altLang="zh-CN" sz="2400" b="1" i="1">
                              <a:solidFill>
                                <a:srgbClr val="000000"/>
                              </a:solidFill>
                              <a:latin typeface="Cambria Math" panose="02040503050406030204" pitchFamily="18" charset="0"/>
                              <a:ea typeface="宋体" panose="02010600030101010101" pitchFamily="2" charset="-122"/>
                              <a:cs typeface="Calibri" panose="020f0502020204030204" pitchFamily="34" charset="-120"/>
                            </a:rPr>
                          </m:ctrlPr>
                        </m:sSubPr>
                        <m:e>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𝐍𝐇</m:t>
                          </m:r>
                        </m:e>
                        <m:sub>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𝟒</m:t>
                          </m:r>
                        </m:sub>
                      </m:sSub>
                      <m:sSub>
                        <m:sSubPr>
                          <m:ctrlPr>
                            <a:rPr lang="en-US" altLang="zh-CN" sz="2400" b="1" i="1">
                              <a:solidFill>
                                <a:srgbClr val="000000"/>
                              </a:solidFill>
                              <a:latin typeface="Cambria Math" panose="02040503050406030204" pitchFamily="18" charset="0"/>
                              <a:ea typeface="宋体" panose="02010600030101010101" pitchFamily="2" charset="-122"/>
                              <a:cs typeface="Calibri" panose="020f0502020204030204" pitchFamily="34" charset="-120"/>
                            </a:rPr>
                          </m:ctrlPr>
                        </m:sSubPr>
                        <m:e>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𝐍𝐎</m:t>
                          </m:r>
                        </m:e>
                        <m:sub>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𝟑</m:t>
                          </m:r>
                        </m:sub>
                      </m:sSub>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为例）:</a:t>
                </a:r>
                <a:endParaRPr lang="en-US" altLang="zh-CN" sz="2400"/>
              </a:p>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Calibri" panose="020f0502020204030204"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①计算相对分子质量（各元素对应原子的相对原子质量×原子个数之和）：</a:t>
                </a:r>
                <a:endPar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endParaRPr>
              </a:p>
              <a:p>
                <a:pPr algn="l" latinLnBrk="1">
                  <a:lnSpc>
                    <a:spcPct val="150000"/>
                  </a:lnSpc>
                </a:pP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_______________________</a:t>
                </a:r>
                <a:r>
                  <a:rPr lang="en-US" altLang="zh-CN" sz="2400">
                    <a:solidFill>
                      <a:srgbClr val="000000"/>
                    </a:solidFill>
                    <a:latin typeface="宋体" panose="02010600030101010101" pitchFamily="2" charset="-122"/>
                    <a:ea typeface="宋体" panose="02010600030101010101" pitchFamily="2" charset="-122"/>
                    <a:cs typeface="宋体" panose="02010600030101010101" pitchFamily="34" charset="-120"/>
                    <a:sym typeface="+mn-ea"/>
                  </a:rPr>
                  <a:t>____</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（写出计算式，下同）；</a:t>
                </a:r>
                <a:endParaRPr lang="en-US" altLang="zh-CN" sz="2400"/>
              </a:p>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Calibri" panose="020f0502020204030204"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②计算物质组成元素的质量比（各元素对应原子的相对原子质量×原子个数之</a:t>
                </a:r>
                <a:endPar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endParaRPr>
              </a:p>
              <a:p>
                <a:pPr algn="l"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比）：硝酸铵中氢元素和氧元素的质量比为</a:t>
                </a:r>
                <a:r>
                  <a:rPr lang="en-US" altLang="zh-CN" sz="2400">
                    <a:solidFill>
                      <a:srgbClr val="000000"/>
                    </a:solidFill>
                    <a:latin typeface="宋体" panose="02010600030101010101" pitchFamily="2" charset="-122"/>
                    <a:ea typeface="宋体" panose="02010600030101010101" pitchFamily="2" charset="-122"/>
                    <a:cs typeface="宋体" panose="02010600030101010101" pitchFamily="34" charset="-120"/>
                    <a:sym typeface="+mn-ea"/>
                  </a:rPr>
                  <a:t>__</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_______________</a:t>
                </a:r>
                <a:r>
                  <a:rPr lang="en-US" altLang="zh-CN" sz="2400">
                    <a:solidFill>
                      <a:srgbClr val="000000"/>
                    </a:solidFill>
                    <a:latin typeface="宋体" panose="02010600030101010101" pitchFamily="2" charset="-122"/>
                    <a:ea typeface="宋体" panose="02010600030101010101" pitchFamily="2" charset="-122"/>
                    <a:cs typeface="宋体" panose="02010600030101010101" pitchFamily="34" charset="-120"/>
                    <a:sym typeface="+mn-ea"/>
                  </a:rPr>
                  <a:t>__</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a:t>
                </a:r>
                <a:endParaRPr lang="en-US" altLang="zh-CN" sz="2400"/>
              </a:p>
              <a:p>
                <a:pPr latinLnBrk="1">
                  <a:lnSpc>
                    <a:spcPct val="150000"/>
                  </a:lnSpc>
                </a:pPr>
                <a:endParaRPr lang="en-US" altLang="zh-CN" sz="2400"/>
              </a:p>
            </p:txBody>
          </p:sp>
        </mc:Choice>
        <mc:Fallback>
          <p:sp>
            <p:nvSpPr>
              <p:cNvPr id="5" name="P_5_BD#21041b1ba?segpoint=1&amp;vbadefaultcenterpage=1&amp;parentnodeid=7655ddfd1&amp;vbahtmlprocessed=1&amp;bbb=1&amp;hasbroken=1"/>
              <p:cNvSpPr>
                <a:spLocks noRot="1" noChangeAspect="1" noMove="1" noResize="1" noEditPoints="1" noAdjustHandles="1" noChangeArrowheads="1" noChangeShapeType="1" noTextEdit="1"/>
              </p:cNvSpPr>
              <p:nvPr/>
            </p:nvSpPr>
            <p:spPr>
              <a:xfrm>
                <a:off x="548640" y="3438540"/>
                <a:ext cx="11091672" cy="2743200"/>
              </a:xfrm>
              <a:prstGeom prst="rect">
                <a:avLst/>
              </a:prstGeom>
              <a:blipFill rotWithShape="1">
                <a:blip r:embed="rId5"/>
                <a:stretch>
                  <a:fillRect t="-1" r="-39" b="-19999"/>
                </a:stretch>
              </a:blipFill>
            </p:spPr>
            <p:txBody>
              <a:bodyPr/>
              <a:lstStyle/>
              <a:p>
                <a:r>
                  <a:rPr lang="zh-CN" altLang="en-US">
                    <a:noFill/>
                  </a:rPr>
                  <a:t> </a:t>
                </a:r>
              </a:p>
            </p:txBody>
          </p:sp>
        </mc:Fallback>
      </mc:AlternateContent>
      <mc:AlternateContent>
        <mc:Choice Requires="a14">
          <p:sp>
            <p:nvSpPr>
              <p:cNvPr id="6" name="P_5_AN.36_1#21041b1ba.blank?vbadefaultcenterpage=1&amp;parentnodeid=7655ddfd1&amp;vbapositionanswer=36&amp;vbahtmlprocessed=1&amp;bbb=1" title=""/>
              <p:cNvSpPr/>
              <p:nvPr/>
            </p:nvSpPr>
            <p:spPr>
              <a:xfrm>
                <a:off x="10006330" y="2190115"/>
                <a:ext cx="1003300" cy="23368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2815"/>
                  </a:lnSpc>
                </a:pPr>
                <a14:m>
                  <m:oMathPara>
                    <m:oMathParaPr>
                      <m:jc/>
                    </m:oMathParaPr>
                    <m:oMath>
                      <m:sSub>
                        <m:sSubPr>
                          <m:ctrlPr>
                            <a:rPr lang="en-US" altLang="zh-CN" sz="2400" b="1" i="1">
                              <a:solidFill>
                                <a:srgbClr val="A00021"/>
                              </a:solidFill>
                              <a:latin typeface="Cambria Math" panose="02040503050406030204" pitchFamily="18" charset="0"/>
                              <a:ea typeface="宋体" panose="02010600030101010101" pitchFamily="2" charset="-122"/>
                              <a:cs typeface="Calibri" panose="020f0502020204030204" pitchFamily="34" charset="-120"/>
                            </a:rPr>
                          </m:ctrlPr>
                        </m:sSubPr>
                        <m:e>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𝐅𝐞</m:t>
                          </m:r>
                        </m:e>
                        <m:sub>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𝟐</m:t>
                          </m:r>
                        </m:sub>
                      </m:sSub>
                      <m:sSub>
                        <m:sSubPr>
                          <m:ctrlPr>
                            <a:rPr lang="en-US" altLang="zh-CN" sz="2400" b="1" i="1">
                              <a:solidFill>
                                <a:srgbClr val="A00021"/>
                              </a:solidFill>
                              <a:latin typeface="Cambria Math" panose="02040503050406030204" pitchFamily="18" charset="0"/>
                              <a:ea typeface="宋体" panose="02010600030101010101" pitchFamily="2" charset="-122"/>
                              <a:cs typeface="Calibri" panose="020f0502020204030204" pitchFamily="34" charset="-120"/>
                            </a:rPr>
                          </m:ctrlPr>
                        </m:sSubPr>
                        <m:e>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𝐎</m:t>
                          </m:r>
                        </m:e>
                        <m:sub>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𝟑</m:t>
                          </m:r>
                        </m:sub>
                      </m:sSub>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endParaRPr lang="en-US" altLang="zh-CN" sz="100"/>
              </a:p>
            </p:txBody>
          </p:sp>
        </mc:Choice>
        <mc:Fallback>
          <p:sp>
            <p:nvSpPr>
              <p:cNvPr id="6" name="P_5_AN.36_1#21041b1ba.blank?vbadefaultcenterpage=1&amp;parentnodeid=7655ddfd1&amp;vbapositionanswer=36&amp;vbahtmlprocessed=1&amp;bbb=1"/>
              <p:cNvSpPr>
                <a:spLocks noRot="1" noChangeAspect="1" noMove="1" noResize="1" noEditPoints="1" noAdjustHandles="1" noChangeArrowheads="1" noChangeShapeType="1" noTextEdit="1"/>
              </p:cNvSpPr>
              <p:nvPr/>
            </p:nvSpPr>
            <p:spPr>
              <a:xfrm>
                <a:off x="10006330" y="2190115"/>
                <a:ext cx="1003300" cy="233680"/>
              </a:xfrm>
              <a:prstGeom prst="rect">
                <a:avLst/>
              </a:prstGeom>
              <a:blipFill rotWithShape="1">
                <a:blip r:embed="rId6"/>
                <a:stretch>
                  <a:fillRect b="-52989"/>
                </a:stretch>
              </a:blipFill>
            </p:spPr>
            <p:txBody>
              <a:bodyPr/>
              <a:lstStyle/>
              <a:p>
                <a:r>
                  <a:rPr lang="zh-CN" altLang="en-US">
                    <a:noFill/>
                  </a:rPr>
                  <a:t> </a:t>
                </a:r>
              </a:p>
            </p:txBody>
          </p:sp>
        </mc:Fallback>
      </mc:AlternateContent>
      <mc:AlternateContent>
        <mc:Choice Requires="a14">
          <p:sp>
            <p:nvSpPr>
              <p:cNvPr id="7" name="P_5_AN.37_1#21041b1ba.blank?vbadefaultcenterpage=1&amp;parentnodeid=7655ddfd1&amp;vbapositionanswer=37&amp;vbahtmlprocessed=1&amp;bbb=1" title=""/>
              <p:cNvSpPr/>
              <p:nvPr/>
            </p:nvSpPr>
            <p:spPr>
              <a:xfrm>
                <a:off x="10108565" y="2667000"/>
                <a:ext cx="946150" cy="236855"/>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2815"/>
                  </a:lnSpc>
                </a:pPr>
                <a14:m>
                  <m:oMathPara>
                    <m:oMathParaPr>
                      <m:jc/>
                    </m:oMathParaPr>
                    <m:oMath>
                      <m:sSub>
                        <m:sSubPr>
                          <m:ctrlPr>
                            <a:rPr lang="en-US" altLang="zh-CN" sz="2400" b="1" i="1">
                              <a:solidFill>
                                <a:srgbClr val="A00021"/>
                              </a:solidFill>
                              <a:latin typeface="Cambria Math" panose="02040503050406030204" pitchFamily="18" charset="0"/>
                              <a:ea typeface="宋体" panose="02010600030101010101" pitchFamily="2" charset="-122"/>
                              <a:cs typeface="Calibri" panose="020f0502020204030204" pitchFamily="34" charset="-120"/>
                            </a:rPr>
                          </m:ctrlPr>
                        </m:sSubPr>
                        <m:e>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𝐙𝐧𝐂𝐥</m:t>
                          </m:r>
                        </m:e>
                        <m:sub>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𝟐</m:t>
                          </m:r>
                        </m:sub>
                      </m:sSub>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endParaRPr lang="en-US" altLang="zh-CN" sz="100"/>
              </a:p>
            </p:txBody>
          </p:sp>
        </mc:Choice>
        <mc:Fallback>
          <p:sp>
            <p:nvSpPr>
              <p:cNvPr id="7" name="P_5_AN.37_1#21041b1ba.blank?vbadefaultcenterpage=1&amp;parentnodeid=7655ddfd1&amp;vbapositionanswer=37&amp;vbahtmlprocessed=1&amp;bbb=1"/>
              <p:cNvSpPr>
                <a:spLocks noRot="1" noChangeAspect="1" noMove="1" noResize="1" noEditPoints="1" noAdjustHandles="1" noChangeArrowheads="1" noChangeShapeType="1" noTextEdit="1"/>
              </p:cNvSpPr>
              <p:nvPr/>
            </p:nvSpPr>
            <p:spPr>
              <a:xfrm>
                <a:off x="10108565" y="2667000"/>
                <a:ext cx="946150" cy="236855"/>
              </a:xfrm>
              <a:prstGeom prst="rect">
                <a:avLst/>
              </a:prstGeom>
              <a:blipFill rotWithShape="1">
                <a:blip r:embed="rId7"/>
                <a:stretch>
                  <a:fillRect b="-50938"/>
                </a:stretch>
              </a:blipFill>
            </p:spPr>
            <p:txBody>
              <a:bodyPr/>
              <a:lstStyle/>
              <a:p>
                <a:r>
                  <a:rPr lang="zh-CN" altLang="en-US">
                    <a:noFill/>
                  </a:rPr>
                  <a:t> </a:t>
                </a:r>
              </a:p>
            </p:txBody>
          </p:sp>
        </mc:Fallback>
      </mc:AlternateContent>
      <mc:AlternateContent>
        <mc:Choice Requires="a14">
          <p:sp>
            <p:nvSpPr>
              <p:cNvPr id="8" name="P_5_AN.38_1#21041b1ba.blank?vbadefaultcenterpage=1&amp;parentnodeid=7655ddfd1&amp;vbapositionanswer=38&amp;vbahtmlprocessed=1&amp;bbb=1" title=""/>
              <p:cNvSpPr/>
              <p:nvPr/>
            </p:nvSpPr>
            <p:spPr>
              <a:xfrm>
                <a:off x="1161415" y="4678045"/>
                <a:ext cx="2851150" cy="266065"/>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3000"/>
                  </a:lnSpc>
                </a:pPr>
                <a14:m>
                  <m:oMathPara>
                    <m:oMathParaPr>
                      <m:jc/>
                    </m:oMathParaPr>
                    <m:oMath>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𝟏𝟒</m:t>
                      </m:r>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m:t>
                      </m:r>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𝟐</m:t>
                      </m:r>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m:t>
                      </m:r>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𝟏</m:t>
                      </m:r>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m:t>
                      </m:r>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𝟒</m:t>
                      </m:r>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m:t>
                      </m:r>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𝟏𝟔</m:t>
                      </m:r>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m:t>
                      </m:r>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𝟑</m:t>
                      </m:r>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endParaRPr lang="en-US" altLang="zh-CN" sz="100"/>
              </a:p>
            </p:txBody>
          </p:sp>
        </mc:Choice>
        <mc:Fallback>
          <p:sp>
            <p:nvSpPr>
              <p:cNvPr id="8" name="P_5_AN.38_1#21041b1ba.blank?vbadefaultcenterpage=1&amp;parentnodeid=7655ddfd1&amp;vbapositionanswer=38&amp;vbahtmlprocessed=1&amp;bbb=1"/>
              <p:cNvSpPr>
                <a:spLocks noRot="1" noChangeAspect="1" noMove="1" noResize="1" noEditPoints="1" noAdjustHandles="1" noChangeArrowheads="1" noChangeShapeType="1" noTextEdit="1"/>
              </p:cNvSpPr>
              <p:nvPr/>
            </p:nvSpPr>
            <p:spPr>
              <a:xfrm>
                <a:off x="1161415" y="4678045"/>
                <a:ext cx="2851150" cy="266065"/>
              </a:xfrm>
              <a:prstGeom prst="rect">
                <a:avLst/>
              </a:prstGeom>
              <a:blipFill rotWithShape="1">
                <a:blip r:embed="rId8"/>
                <a:stretch>
                  <a:fillRect l="-11626" r="-11737" b="-43198"/>
                </a:stretch>
              </a:blipFill>
            </p:spPr>
            <p:txBody>
              <a:bodyPr/>
              <a:lstStyle/>
              <a:p>
                <a:r>
                  <a:rPr lang="zh-CN" altLang="en-US">
                    <a:noFill/>
                  </a:rPr>
                  <a:t> </a:t>
                </a:r>
              </a:p>
            </p:txBody>
          </p:sp>
        </mc:Fallback>
      </mc:AlternateContent>
      <mc:AlternateContent>
        <mc:Choice Requires="a14">
          <p:sp>
            <p:nvSpPr>
              <p:cNvPr id="9" name="P_5_AN.39_1#21041b1ba.blank?vbadefaultcenterpage=1&amp;parentnodeid=7655ddfd1&amp;vbapositionanswer=39&amp;vbahtmlprocessed=1&amp;bbb=1" title=""/>
              <p:cNvSpPr/>
              <p:nvPr/>
            </p:nvSpPr>
            <p:spPr>
              <a:xfrm>
                <a:off x="6983730" y="5726430"/>
                <a:ext cx="1824355" cy="320675"/>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3000"/>
                  </a:lnSpc>
                </a:pPr>
                <a14:m>
                  <m:oMathPara>
                    <m:oMathParaPr>
                      <m:jc/>
                    </m:oMathParaPr>
                    <m:oMath>
                      <m:d>
                        <m:dPr>
                          <m:begChr m:val="("/>
                          <m:sepChr m:val="|"/>
                          <m:endChr m:val=")"/>
                          <m:grow m:val="on"/>
                          <m:shp m:val="centered"/>
                          <m:ctrlPr>
                            <a:rPr lang="en-US" altLang="zh-CN" sz="2400" b="1" i="1">
                              <a:solidFill>
                                <a:srgbClr val="A00021"/>
                              </a:solidFill>
                              <a:latin typeface="Cambria Math" panose="02040503050406030204" pitchFamily="18" charset="0"/>
                              <a:ea typeface="宋体" panose="02010600030101010101" pitchFamily="2" charset="-122"/>
                              <a:cs typeface="Calibri" panose="020f0502020204030204" pitchFamily="34" charset="-120"/>
                            </a:rPr>
                          </m:ctrlPr>
                        </m:dPr>
                        <m:e>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𝟏</m:t>
                          </m:r>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m:t>
                          </m:r>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𝟒</m:t>
                          </m:r>
                        </m:e>
                      </m:d>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m:t>
                      </m:r>
                      <m:d>
                        <m:dPr>
                          <m:begChr m:val="("/>
                          <m:sepChr m:val="|"/>
                          <m:endChr m:val=")"/>
                          <m:grow m:val="on"/>
                          <m:shp m:val="centered"/>
                          <m:ctrlPr>
                            <a:rPr lang="en-US" altLang="zh-CN" sz="2400" b="1" i="1">
                              <a:solidFill>
                                <a:srgbClr val="A00021"/>
                              </a:solidFill>
                              <a:latin typeface="Cambria Math" panose="02040503050406030204" pitchFamily="18" charset="0"/>
                              <a:ea typeface="宋体" panose="02010600030101010101" pitchFamily="2" charset="-122"/>
                              <a:cs typeface="Calibri" panose="020f0502020204030204" pitchFamily="34" charset="-120"/>
                            </a:rPr>
                          </m:ctrlPr>
                        </m:dPr>
                        <m:e>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𝟏𝟔</m:t>
                          </m:r>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m:t>
                          </m:r>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𝟑</m:t>
                          </m:r>
                        </m:e>
                      </m:d>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endParaRPr lang="en-US" altLang="zh-CN" sz="100"/>
              </a:p>
            </p:txBody>
          </p:sp>
        </mc:Choice>
        <mc:Fallback>
          <p:sp>
            <p:nvSpPr>
              <p:cNvPr id="9" name="P_5_AN.39_1#21041b1ba.blank?vbadefaultcenterpage=1&amp;parentnodeid=7655ddfd1&amp;vbapositionanswer=39&amp;vbahtmlprocessed=1&amp;bbb=1"/>
              <p:cNvSpPr>
                <a:spLocks noRot="1" noChangeAspect="1" noMove="1" noResize="1" noEditPoints="1" noAdjustHandles="1" noChangeArrowheads="1" noChangeShapeType="1" noTextEdit="1"/>
              </p:cNvSpPr>
              <p:nvPr/>
            </p:nvSpPr>
            <p:spPr>
              <a:xfrm>
                <a:off x="6983730" y="5726430"/>
                <a:ext cx="1824355" cy="320675"/>
              </a:xfrm>
              <a:prstGeom prst="rect">
                <a:avLst/>
              </a:prstGeom>
              <a:blipFill rotWithShape="1">
                <a:blip r:embed="rId9"/>
                <a:stretch>
                  <a:fillRect l="-16707" r="-16847" b="-18812"/>
                </a:stretch>
              </a:blipFill>
            </p:spPr>
            <p:txBody>
              <a:bodyPr/>
              <a:lstStyle/>
              <a:p>
                <a:r>
                  <a:rPr lang="zh-CN" altLang="en-US">
                    <a:noFill/>
                  </a:rPr>
                  <a:t> </a:t>
                </a:r>
              </a:p>
            </p:txBody>
          </p:sp>
        </mc:Fallback>
      </mc:AlternateContent>
      <p:sp>
        <p:nvSpPr>
          <p:cNvPr id="2" name="P_5_BD#21041b1ba?colgroup=9,16,8&amp;vbadefaultcenterpage=1&amp;parentnodeid=7655ddfd1&amp;vbahtmlprocessed=1&amp;bbb=1" title=""/>
          <p:cNvSpPr txBox="1"/>
          <p:nvPr/>
        </p:nvSpPr>
        <p:spPr>
          <a:xfrm>
            <a:off x="9099674" y="695340"/>
            <a:ext cx="2540000" cy="492697"/>
          </a:xfrm>
          <a:prstGeom prst="rect">
            <a:avLst/>
          </a:prstGeom>
          <a:noFill/>
        </p:spPr>
        <p:txBody>
          <a:bodyPr vert="horz" lIns="0" tIns="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zh-CN" altLang="en-US" sz="2400">
                <a:latin typeface="Calibri" panose="020f0502020204030204" pitchFamily="34" charset="0"/>
              </a:rPr>
              <a:t>续表</a:t>
            </a: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ipe(left)">
                                      <p:cBhvr>
                                        <p:cTn id="7" dur="500"/>
                                        <p:tgtEl>
                                          <p:spTgt spid="6">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wipe(left)">
                                      <p:cBhvr>
                                        <p:cTn id="12" dur="500"/>
                                        <p:tgtEl>
                                          <p:spTgt spid="7">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Effect transition="in" filter="wipe(left)">
                                      <p:cBhvr>
                                        <p:cTn id="17" dur="500"/>
                                        <p:tgtEl>
                                          <p:spTgt spid="8">
                                            <p:txEl>
                                              <p:pRg st="0" end="0"/>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dur="500" fill="hold" grpId="0" nodeType="clickEffect">
                                  <p:stCondLst>
                                    <p:cond delay="0"/>
                                  </p:stCondLst>
                                  <p:childTnLst>
                                    <p:set>
                                      <p:cBhvr>
                                        <p:cTn id="21" dur="1" fill="hold">
                                          <p:stCondLst>
                                            <p:cond delay="0"/>
                                          </p:stCondLst>
                                        </p:cTn>
                                        <p:tgtEl>
                                          <p:spTgt spid="9">
                                            <p:txEl>
                                              <p:pRg st="0" end="0"/>
                                            </p:txEl>
                                          </p:spTgt>
                                        </p:tgtEl>
                                        <p:attrNameLst>
                                          <p:attrName>style.visibility</p:attrName>
                                        </p:attrNameLst>
                                      </p:cBhvr>
                                      <p:to>
                                        <p:strVal val="visible"/>
                                      </p:to>
                                    </p:set>
                                    <p:animEffect transition="in" filter="wipe(left)">
                                      <p:cBhvr>
                                        <p:cTn id="22"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build="p"/>
      <p:bldP spid="8" grpId="0" build="p"/>
      <p:bldP spid="9" grpId="0" build="p"/>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mc:AlternateContent>
        <mc:Choice Requires="a14">
          <p:sp>
            <p:nvSpPr>
              <p:cNvPr id="2" name="P_5_BD#21041b1ba?segpoint=1&amp;vbadefaultcenterpage=1&amp;parentnodeid=7655ddfd1&amp;vbahtmlprocessed=1&amp;bbb=1&amp;hasbroken=1" title=""/>
              <p:cNvSpPr/>
              <p:nvPr/>
            </p:nvSpPr>
            <p:spPr>
              <a:xfrm>
                <a:off x="548640" y="2695653"/>
                <a:ext cx="11091672" cy="1531493"/>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Calibri" panose="020f0502020204030204"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③计算物质中某元素的质量分数</a:t>
                </a:r>
                <a14:m>
                  <m:oMathPara>
                    <m:oMathParaPr>
                      <m:jc/>
                    </m:oMathParaPr>
                    <m:oMath>
                      <m:d>
                        <m:dPr>
                          <m:begChr m:val="("/>
                          <m:sepChr m:val="|"/>
                          <m:endChr m:val=")"/>
                          <m:grow m:val="on"/>
                          <m:shp m:val="centered"/>
                          <m:ctrlPr>
                            <a:rPr lang="en-US" altLang="zh-CN" sz="2400" b="1" i="1">
                              <a:solidFill>
                                <a:srgbClr val="000000"/>
                              </a:solidFill>
                              <a:latin typeface="Cambria Math" panose="02040503050406030204" pitchFamily="18" charset="0"/>
                              <a:ea typeface="宋体" panose="02010600030101010101" pitchFamily="2" charset="-122"/>
                              <a:cs typeface="Calibri" panose="020f0502020204030204" pitchFamily="34" charset="-120"/>
                            </a:rPr>
                          </m:ctrlPr>
                        </m:dPr>
                        <m:e>
                          <m:f>
                            <m:fPr>
                              <m:type m:val="bar"/>
                              <m:ctrlPr>
                                <a:rPr lang="en-US" altLang="zh-CN" sz="2400" b="1" i="1">
                                  <a:solidFill>
                                    <a:srgbClr val="000000"/>
                                  </a:solidFill>
                                  <a:latin typeface="Cambria Math" panose="02040503050406030204" pitchFamily="18" charset="0"/>
                                  <a:ea typeface="宋体" panose="02010600030101010101" pitchFamily="2" charset="-122"/>
                                  <a:cs typeface="Calibri" panose="020f0502020204030204" pitchFamily="34" charset="-120"/>
                                </a:rPr>
                              </m:ctrlPr>
                            </m:fPr>
                            <m:num>
                              <m:r>
                                <m:rPr>
                                  <m:sty m:val="b"/>
                                </m:rP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m:t>相对原子质量</m:t>
                              </m:r>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m:t>
                              </m:r>
                              <m:r>
                                <m:rPr>
                                  <m:sty m:val="b"/>
                                </m:rP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m:t>原子个数</m:t>
                              </m:r>
                            </m:num>
                            <m:den>
                              <m:r>
                                <m:rPr>
                                  <m:sty m:val="b"/>
                                </m:rP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m:t>相对分子质量</m:t>
                              </m:r>
                            </m:den>
                          </m:f>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m:t>
                          </m:r>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𝟏𝟎𝟎</m:t>
                          </m:r>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m:t>
                          </m:r>
                        </m:e>
                      </m:d>
                      <m:r>
                        <m:rPr>
                          <m:sty m:val="b"/>
                        </m:rP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m:t>：</m:t>
                      </m:r>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硝酸铵</a:t>
                </a:r>
                <a:endPar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endParaRPr>
              </a:p>
              <a:p>
                <a:pPr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中氮元素的质量分数</a:t>
                </a:r>
                <a14:m>
                  <m:oMathPara>
                    <m:oMathParaPr>
                      <m:jc/>
                    </m:oMathParaPr>
                    <m:oMath>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m:t>
                      </m:r>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_____________</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a:t>
                </a:r>
                <a:endParaRPr lang="en-US" altLang="zh-CN" sz="2400"/>
              </a:p>
            </p:txBody>
          </p:sp>
        </mc:Choice>
        <mc:Fallback>
          <p:sp>
            <p:nvSpPr>
              <p:cNvPr id="2" name="P_5_BD#21041b1ba?segpoint=1&amp;vbadefaultcenterpage=1&amp;parentnodeid=7655ddfd1&amp;vbahtmlprocessed=1&amp;bbb=1&amp;hasbroken=1"/>
              <p:cNvSpPr>
                <a:spLocks noRot="1" noChangeAspect="1" noMove="1" noResize="1" noEditPoints="1" noAdjustHandles="1" noChangeArrowheads="1" noChangeShapeType="1" noTextEdit="1"/>
              </p:cNvSpPr>
              <p:nvPr/>
            </p:nvSpPr>
            <p:spPr>
              <a:xfrm>
                <a:off x="548640" y="2695653"/>
                <a:ext cx="11091672" cy="1531493"/>
              </a:xfrm>
              <a:prstGeom prst="rect">
                <a:avLst/>
              </a:prstGeom>
              <a:blipFill rotWithShape="1">
                <a:blip r:embed="rId2"/>
                <a:stretch>
                  <a:fillRect t="-5" r="-16" b="-3320"/>
                </a:stretch>
              </a:blipFill>
            </p:spPr>
            <p:txBody>
              <a:bodyPr/>
              <a:lstStyle/>
              <a:p>
                <a:r>
                  <a:rPr lang="zh-CN" altLang="en-US">
                    <a:noFill/>
                  </a:rPr>
                  <a:t> </a:t>
                </a:r>
              </a:p>
            </p:txBody>
          </p:sp>
        </mc:Fallback>
      </mc:AlternateContent>
      <mc:AlternateContent>
        <mc:Choice Requires="a14">
          <p:sp>
            <p:nvSpPr>
              <p:cNvPr id="3" name="P_5_AN.40_1#21041b1ba.blank?vbadefaultcenterpage=1&amp;parentnodeid=7655ddfd1&amp;vbapositionanswer=40&amp;vbahtmlprocessed=1&amp;rh=48.6" title=""/>
              <p:cNvSpPr/>
              <p:nvPr/>
            </p:nvSpPr>
            <p:spPr>
              <a:xfrm>
                <a:off x="3583940" y="3631792"/>
                <a:ext cx="1886522" cy="522605"/>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100"/>
                  </a:lnSpc>
                </a:pPr>
                <a14:m>
                  <m:oMathPara>
                    <m:oMathParaPr>
                      <m:jc/>
                    </m:oMathParaPr>
                    <m:oMath>
                      <m:f>
                        <m:fPr>
                          <m:type m:val="bar"/>
                          <m:ctrlPr>
                            <a:rPr lang="en-US" altLang="zh-CN" sz="2400" b="1" i="1">
                              <a:solidFill>
                                <a:srgbClr val="A00021"/>
                              </a:solidFill>
                              <a:latin typeface="Cambria Math" panose="02040503050406030204" pitchFamily="18" charset="0"/>
                              <a:ea typeface="宋体" panose="02010600030101010101" pitchFamily="2" charset="-122"/>
                              <a:cs typeface="Calibri" panose="020f0502020204030204" pitchFamily="34" charset="-120"/>
                            </a:rPr>
                          </m:ctrlPr>
                        </m:fPr>
                        <m:num>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𝟏𝟒</m:t>
                          </m:r>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m:t>
                          </m:r>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𝟐</m:t>
                          </m:r>
                        </m:num>
                        <m:den>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𝟖𝟎</m:t>
                          </m:r>
                        </m:den>
                      </m:f>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m:t>
                      </m:r>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𝟏𝟎𝟎</m:t>
                      </m:r>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m:t>
                      </m:r>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endParaRPr lang="en-US" altLang="zh-CN" sz="100"/>
              </a:p>
            </p:txBody>
          </p:sp>
        </mc:Choice>
        <mc:Fallback>
          <p:sp>
            <p:nvSpPr>
              <p:cNvPr id="3" name="P_5_AN.40_1#21041b1ba.blank?vbadefaultcenterpage=1&amp;parentnodeid=7655ddfd1&amp;vbapositionanswer=40&amp;vbahtmlprocessed=1&amp;rh=48.6"/>
              <p:cNvSpPr>
                <a:spLocks noRot="1" noChangeAspect="1" noMove="1" noResize="1" noEditPoints="1" noAdjustHandles="1" noChangeArrowheads="1" noChangeShapeType="1" noTextEdit="1"/>
              </p:cNvSpPr>
              <p:nvPr/>
            </p:nvSpPr>
            <p:spPr>
              <a:xfrm>
                <a:off x="3583940" y="3631792"/>
                <a:ext cx="1886522" cy="522605"/>
              </a:xfrm>
              <a:prstGeom prst="rect">
                <a:avLst/>
              </a:prstGeom>
              <a:blipFill rotWithShape="1">
                <a:blip r:embed="rId3"/>
                <a:stretch>
                  <a:fillRect t="-43" r="30" b="43"/>
                </a:stretch>
              </a:blipFill>
            </p:spPr>
            <p:txBody>
              <a:bodyPr/>
              <a:lstStyle/>
              <a:p>
                <a:r>
                  <a:rPr lang="zh-CN" altLang="en-US">
                    <a:noFill/>
                  </a:rPr>
                  <a:t> </a:t>
                </a:r>
              </a:p>
            </p:txBody>
          </p:sp>
        </mc:Fallback>
      </mc:AlternateContent>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ipe(left)">
                                      <p:cBhvr>
                                        <p:cTn id="7" dur="500"/>
                                        <p:tgtEl>
                                          <p:spTgt spid="3">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wipe(left)">
                                      <p:cBhvr>
                                        <p:cTn id="10"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P_5_BD#21041b1ba?segpoint=1&amp;vbadefaultcenterpage=1&amp;parentnodeid=7655ddfd1&amp;vbahtmlprocessed=1" title=""/>
          <p:cNvSpPr/>
          <p:nvPr/>
        </p:nvSpPr>
        <p:spPr>
          <a:xfrm>
            <a:off x="548640" y="945562"/>
            <a:ext cx="11091672"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2.化合价</a:t>
            </a:r>
            <a:endParaRPr lang="en-US" altLang="zh-CN" sz="2400"/>
          </a:p>
        </p:txBody>
      </p:sp>
      <mc:AlternateContent>
        <mc:Choice Requires="a14">
          <p:sp>
            <p:nvSpPr>
              <p:cNvPr id="3" name="P_5_BD#21041b1ba?segpoint=1&amp;vbadefaultcenterpage=1&amp;parentnodeid=7655ddfd1&amp;vbahtmlprocessed=1&amp;bbb=1&amp;hasbroken=1" title=""/>
              <p:cNvSpPr/>
              <p:nvPr/>
            </p:nvSpPr>
            <p:spPr>
              <a:xfrm>
                <a:off x="548640" y="1432734"/>
                <a:ext cx="11091672" cy="103466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（1）表示方法：在元素符号或原子团正上方用“</a:t>
                </a:r>
                <a14:m>
                  <m:oMathPara>
                    <m:oMathParaPr>
                      <m:jc/>
                    </m:oMathParaPr>
                    <m:oMath>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m:t>
                      </m:r>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𝐧</m:t>
                      </m:r>
                    </m:oMath>
                  </m:oMathPara>
                </a14:m>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”或“</a:t>
                </a:r>
                <a14:m>
                  <m:oMathPara>
                    <m:oMathParaPr>
                      <m:jc/>
                    </m:oMathParaPr>
                    <m:oMath>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m:t>
                      </m:r>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𝐧</m:t>
                      </m:r>
                    </m:oMath>
                  </m:oMathPara>
                </a14:m>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”表示，当</a:t>
                </a:r>
                <a14:m>
                  <m:oMathPara>
                    <m:oMathParaPr>
                      <m:jc/>
                    </m:oMathParaPr>
                    <m:oMath>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𝐧</m:t>
                      </m:r>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为1时，</a:t>
                </a:r>
                <a:endPar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endParaRPr>
              </a:p>
              <a:p>
                <a:pPr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“1”不能省略。</a:t>
                </a:r>
                <a:endParaRPr lang="en-US" altLang="zh-CN" sz="2400"/>
              </a:p>
            </p:txBody>
          </p:sp>
        </mc:Choice>
        <mc:Fallback>
          <p:sp>
            <p:nvSpPr>
              <p:cNvPr id="3" name="P_5_BD#21041b1ba?segpoint=1&amp;vbadefaultcenterpage=1&amp;parentnodeid=7655ddfd1&amp;vbahtmlprocessed=1&amp;bbb=1&amp;hasbroken=1"/>
              <p:cNvSpPr>
                <a:spLocks noRot="1" noChangeAspect="1" noMove="1" noResize="1" noEditPoints="1" noAdjustHandles="1" noChangeArrowheads="1" noChangeShapeType="1" noTextEdit="1"/>
              </p:cNvSpPr>
              <p:nvPr/>
            </p:nvSpPr>
            <p:spPr>
              <a:xfrm>
                <a:off x="548640" y="1432734"/>
                <a:ext cx="11091672" cy="1034669"/>
              </a:xfrm>
              <a:prstGeom prst="rect">
                <a:avLst/>
              </a:prstGeom>
              <a:blipFill rotWithShape="1">
                <a:blip r:embed="rId3"/>
                <a:stretch>
                  <a:fillRect t="-17" r="-503" b="-6034"/>
                </a:stretch>
              </a:blipFill>
            </p:spPr>
            <p:txBody>
              <a:bodyPr/>
              <a:lstStyle/>
              <a:p>
                <a:r>
                  <a:rPr lang="zh-CN" altLang="en-US">
                    <a:noFill/>
                  </a:rPr>
                  <a:t> </a:t>
                </a:r>
              </a:p>
            </p:txBody>
          </p:sp>
        </mc:Fallback>
      </mc:AlternateContent>
      <p:sp>
        <p:nvSpPr>
          <p:cNvPr id="4" name="P_5_BD#21041b1ba?segpoint=1&amp;vbadefaultcenterpage=1&amp;parentnodeid=7655ddfd1&amp;vbahtmlprocessed=1" title=""/>
          <p:cNvSpPr/>
          <p:nvPr/>
        </p:nvSpPr>
        <p:spPr>
          <a:xfrm>
            <a:off x="548640" y="2530077"/>
            <a:ext cx="11091672"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（2）一般规律</a:t>
            </a:r>
            <a:endParaRPr lang="en-US" altLang="zh-CN" sz="2400"/>
          </a:p>
        </p:txBody>
      </p:sp>
      <p:sp>
        <p:nvSpPr>
          <p:cNvPr id="5" name="P_5_BD#21041b1ba?segpoint=1&amp;vbadefaultcenterpage=1&amp;parentnodeid=7655ddfd1&amp;vbahtmlprocessed=1&amp;bbb=1&amp;hasbroken=1" title=""/>
          <p:cNvSpPr/>
          <p:nvPr/>
        </p:nvSpPr>
        <p:spPr>
          <a:xfrm>
            <a:off x="548640" y="3082845"/>
            <a:ext cx="11091672" cy="103466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①在化合物中，金属元素显正价，非金属元素一般显负价；在非金属元素与氧</a:t>
            </a:r>
          </a:p>
          <a:p>
            <a:pPr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元素化合时，氧元素通常显</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价；</a:t>
            </a:r>
            <a:endParaRPr lang="en-US" altLang="zh-CN" sz="2400"/>
          </a:p>
        </p:txBody>
      </p:sp>
      <mc:AlternateContent>
        <mc:Choice Requires="a14">
          <p:sp>
            <p:nvSpPr>
              <p:cNvPr id="6" name="P_5_BD#21041b1ba?segpoint=1&amp;vbadefaultcenterpage=1&amp;parentnodeid=7655ddfd1&amp;vbahtmlprocessed=1" title=""/>
              <p:cNvSpPr/>
              <p:nvPr/>
            </p:nvSpPr>
            <p:spPr>
              <a:xfrm>
                <a:off x="548640" y="4187744"/>
                <a:ext cx="11091672" cy="1789494"/>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②在单质中，元素的化合价为</a:t>
                </a:r>
                <a:r>
                  <a:rPr lang="en-US" altLang="zh-CN" sz="2400" i="0">
                    <a:solidFill>
                      <a:srgbClr val="000000"/>
                    </a:solidFill>
                    <a:latin typeface="Calibri" panose="020f0502020204030204" pitchFamily="34" charset="0"/>
                    <a:ea typeface="宋体" panose="02010600030101010101" pitchFamily="2" charset="-122"/>
                    <a:cs typeface="Calibri" panose="020f0502020204030204" pitchFamily="34" charset="-120"/>
                  </a:rPr>
                  <a:t>____</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a:t>
                </a:r>
                <a:endPar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endParaRPr>
              </a:p>
              <a:p>
                <a:pPr algn="l" latinLnBrk="1">
                  <a:lnSpc>
                    <a:spcPct val="150000"/>
                  </a:lnSpc>
                </a:pP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宋体" panose="02010600030101010101" pitchFamily="34" charset="-120"/>
                  </a:rPr>
                  <a:t>    </a:t>
                </a:r>
                <a:r>
                  <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rPr>
                  <a:t>③在化合物中，各元素正、负化合价的代数和为</a:t>
                </a:r>
                <a:r>
                  <a:rPr lang="en-US" altLang="zh-CN" sz="2400">
                    <a:solidFill>
                      <a:srgbClr val="000000"/>
                    </a:solidFill>
                    <a:latin typeface="Calibri" panose="020f0502020204030204" pitchFamily="34" charset="0"/>
                    <a:ea typeface="宋体" panose="02010600030101010101" pitchFamily="2" charset="-122"/>
                    <a:cs typeface="Calibri" panose="020f0502020204030204" pitchFamily="34" charset="-120"/>
                    <a:sym typeface="+mn-ea"/>
                  </a:rPr>
                  <a:t>____</a:t>
                </a:r>
                <a:r>
                  <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rPr>
                  <a:t>；</a:t>
                </a:r>
                <a:endPar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endParaRPr>
              </a:p>
              <a:p>
                <a:pPr algn="l" latinLnBrk="1">
                  <a:lnSpc>
                    <a:spcPct val="150000"/>
                  </a:lnSpc>
                </a:pP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宋体" panose="02010600030101010101" pitchFamily="34" charset="-120"/>
                  </a:rPr>
                  <a:t>    </a:t>
                </a:r>
                <a:r>
                  <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rPr>
                  <a:t>④在同一物质中同种元素化合价可能不同，如</a:t>
                </a:r>
                <a14:m>
                  <m:oMathPara>
                    <m:oMathParaPr>
                      <m:jc/>
                    </m:oMathParaPr>
                    <m:oMath>
                      <m:limUpp>
                        <m:limUppPr>
                          <m:ctrlPr>
                            <a:rPr kumimoji="0" lang="en-US" altLang="zh-CN" sz="2400" b="1" i="1" u="none" strike="noStrike" kern="1200" cap="none" spc="0" normalizeH="0" baseline="0" noProof="0">
                              <a:ln>
                                <a:noFill/>
                              </a:ln>
                              <a:solidFill>
                                <a:srgbClr val="000000"/>
                              </a:solidFill>
                              <a:effectLst/>
                              <a:uLnTx/>
                              <a:uFillTx/>
                              <a:latin typeface="Cambria Math" panose="02040503050406030204" pitchFamily="18" charset="0"/>
                              <a:ea typeface="宋体" panose="02010600030101010101" pitchFamily="2" charset="-122"/>
                              <a:cs typeface="Calibri" panose="020f0502020204030204" pitchFamily="34" charset="-120"/>
                            </a:rPr>
                          </m:ctrlPr>
                        </m:limUppPr>
                        <m:e>
                          <m:r>
                            <m:rPr>
                              <m:sty m:val="b"/>
                            </m:rPr>
                            <a:rPr kumimoji="0" lang="en-US" altLang="zh-CN" sz="2400" b="1" i="0" u="none" strike="noStrike" kern="1200" cap="none" spc="0" normalizeH="0" baseline="0" noProof="0">
                              <a:ln>
                                <a:noFill/>
                              </a:ln>
                              <a:solidFill>
                                <a:srgbClr val="000000"/>
                              </a:solidFill>
                              <a:effectLst/>
                              <a:uLnTx/>
                              <a:uFillTx/>
                              <a:latin typeface="Cambria Math" panose="02040503050406030204" pitchFamily="18" charset="0"/>
                              <a:ea typeface="宋体" panose="02010600030101010101" pitchFamily="2" charset="-122"/>
                              <a:cs typeface="Calibri" panose="020f0502020204030204" pitchFamily="34" charset="-120"/>
                            </a:rPr>
                            <m:t>𝐍</m:t>
                          </m:r>
                        </m:e>
                        <m:lim>
                          <m:r>
                            <m:rPr>
                              <m:sty m:val="b"/>
                            </m:rPr>
                            <a:rPr kumimoji="0" lang="en-US" altLang="zh-CN" sz="2400" b="1" i="0" u="none" strike="noStrike" kern="1200" cap="none" spc="0" normalizeH="0" baseline="0" noProof="0">
                              <a:ln>
                                <a:noFill/>
                              </a:ln>
                              <a:solidFill>
                                <a:srgbClr val="000000"/>
                              </a:solidFill>
                              <a:effectLst/>
                              <a:uLnTx/>
                              <a:uFillTx/>
                              <a:latin typeface="Cambria Math" panose="02040503050406030204" pitchFamily="18" charset="0"/>
                              <a:ea typeface="宋体" panose="02010600030101010101" pitchFamily="2" charset="-122"/>
                              <a:cs typeface="Calibri" panose="020f0502020204030204" pitchFamily="34" charset="-120"/>
                            </a:rPr>
                            <m:t>−</m:t>
                          </m:r>
                          <m:r>
                            <m:rPr>
                              <m:sty m:val="b"/>
                            </m:rPr>
                            <a:rPr kumimoji="0" lang="en-US" altLang="zh-CN" sz="2400" b="1" i="0" u="none" strike="noStrike" kern="1200" cap="none" spc="0" normalizeH="0" baseline="0" noProof="0">
                              <a:ln>
                                <a:noFill/>
                              </a:ln>
                              <a:solidFill>
                                <a:srgbClr val="000000"/>
                              </a:solidFill>
                              <a:effectLst/>
                              <a:uLnTx/>
                              <a:uFillTx/>
                              <a:latin typeface="Cambria Math" panose="02040503050406030204" pitchFamily="18" charset="0"/>
                              <a:ea typeface="宋体" panose="02010600030101010101" pitchFamily="2" charset="-122"/>
                              <a:cs typeface="Calibri" panose="020f0502020204030204" pitchFamily="34" charset="-120"/>
                            </a:rPr>
                            <m:t>𝟑</m:t>
                          </m:r>
                        </m:lim>
                      </m:limUpp>
                      <m:sSub>
                        <m:sSubPr>
                          <m:ctrlPr>
                            <a:rPr kumimoji="0" lang="en-US" altLang="zh-CN" sz="2400" b="1" i="1" u="none" strike="noStrike" kern="1200" cap="none" spc="0" normalizeH="0" baseline="0" noProof="0">
                              <a:ln>
                                <a:noFill/>
                              </a:ln>
                              <a:solidFill>
                                <a:srgbClr val="000000"/>
                              </a:solidFill>
                              <a:effectLst/>
                              <a:uLnTx/>
                              <a:uFillTx/>
                              <a:latin typeface="Cambria Math" panose="02040503050406030204" pitchFamily="18" charset="0"/>
                              <a:ea typeface="宋体" panose="02010600030101010101" pitchFamily="2" charset="-122"/>
                              <a:cs typeface="Calibri" panose="020f0502020204030204" pitchFamily="34" charset="-120"/>
                            </a:rPr>
                          </m:ctrlPr>
                        </m:sSubPr>
                        <m:e>
                          <m:r>
                            <m:rPr>
                              <m:sty m:val="b"/>
                            </m:rPr>
                            <a:rPr kumimoji="0" lang="en-US" altLang="zh-CN" sz="2400" b="1" i="0" u="none" strike="noStrike" kern="1200" cap="none" spc="0" normalizeH="0" baseline="0" noProof="0">
                              <a:ln>
                                <a:noFill/>
                              </a:ln>
                              <a:solidFill>
                                <a:srgbClr val="000000"/>
                              </a:solidFill>
                              <a:effectLst/>
                              <a:uLnTx/>
                              <a:uFillTx/>
                              <a:latin typeface="Cambria Math" panose="02040503050406030204" pitchFamily="18" charset="0"/>
                              <a:ea typeface="宋体" panose="02010600030101010101" pitchFamily="2" charset="-122"/>
                              <a:cs typeface="Calibri" panose="020f0502020204030204" pitchFamily="34" charset="-120"/>
                            </a:rPr>
                            <m:t>𝐇</m:t>
                          </m:r>
                        </m:e>
                        <m:sub>
                          <m:r>
                            <m:rPr>
                              <m:sty m:val="b"/>
                            </m:rPr>
                            <a:rPr kumimoji="0" lang="en-US" altLang="zh-CN" sz="2400" b="1" i="0" u="none" strike="noStrike" kern="1200" cap="none" spc="0" normalizeH="0" baseline="0" noProof="0">
                              <a:ln>
                                <a:noFill/>
                              </a:ln>
                              <a:solidFill>
                                <a:srgbClr val="000000"/>
                              </a:solidFill>
                              <a:effectLst/>
                              <a:uLnTx/>
                              <a:uFillTx/>
                              <a:latin typeface="Cambria Math" panose="02040503050406030204" pitchFamily="18" charset="0"/>
                              <a:ea typeface="宋体" panose="02010600030101010101" pitchFamily="2" charset="-122"/>
                              <a:cs typeface="Calibri" panose="020f0502020204030204" pitchFamily="34" charset="-120"/>
                            </a:rPr>
                            <m:t>𝟒</m:t>
                          </m:r>
                        </m:sub>
                      </m:sSub>
                      <m:limUpp>
                        <m:limUppPr>
                          <m:ctrlPr>
                            <a:rPr kumimoji="0" lang="en-US" altLang="zh-CN" sz="2400" b="1" i="1" u="none" strike="noStrike" kern="1200" cap="none" spc="0" normalizeH="0" baseline="0" noProof="0">
                              <a:ln>
                                <a:noFill/>
                              </a:ln>
                              <a:solidFill>
                                <a:srgbClr val="000000"/>
                              </a:solidFill>
                              <a:effectLst/>
                              <a:uLnTx/>
                              <a:uFillTx/>
                              <a:latin typeface="Cambria Math" panose="02040503050406030204" pitchFamily="18" charset="0"/>
                              <a:ea typeface="宋体" panose="02010600030101010101" pitchFamily="2" charset="-122"/>
                              <a:cs typeface="Calibri" panose="020f0502020204030204" pitchFamily="34" charset="-120"/>
                            </a:rPr>
                          </m:ctrlPr>
                        </m:limUppPr>
                        <m:e>
                          <m:r>
                            <m:rPr>
                              <m:sty m:val="b"/>
                            </m:rPr>
                            <a:rPr kumimoji="0" lang="en-US" altLang="zh-CN" sz="2400" b="1" i="0" u="none" strike="noStrike" kern="1200" cap="none" spc="0" normalizeH="0" baseline="0" noProof="0">
                              <a:ln>
                                <a:noFill/>
                              </a:ln>
                              <a:solidFill>
                                <a:srgbClr val="000000"/>
                              </a:solidFill>
                              <a:effectLst/>
                              <a:uLnTx/>
                              <a:uFillTx/>
                              <a:latin typeface="Cambria Math" panose="02040503050406030204" pitchFamily="18" charset="0"/>
                              <a:ea typeface="宋体" panose="02010600030101010101" pitchFamily="2" charset="-122"/>
                              <a:cs typeface="Calibri" panose="020f0502020204030204" pitchFamily="34" charset="-120"/>
                            </a:rPr>
                            <m:t>𝐍</m:t>
                          </m:r>
                        </m:e>
                        <m:lim>
                          <m:r>
                            <m:rPr>
                              <m:sty m:val="b"/>
                            </m:rPr>
                            <a:rPr kumimoji="0" lang="en-US" altLang="zh-CN" sz="2400" b="1" i="0" u="none" strike="noStrike" kern="1200" cap="none" spc="0" normalizeH="0" baseline="0" noProof="0">
                              <a:ln>
                                <a:noFill/>
                              </a:ln>
                              <a:solidFill>
                                <a:srgbClr val="000000"/>
                              </a:solidFill>
                              <a:effectLst/>
                              <a:uLnTx/>
                              <a:uFillTx/>
                              <a:latin typeface="Cambria Math" panose="02040503050406030204" pitchFamily="18" charset="0"/>
                              <a:ea typeface="宋体" panose="02010600030101010101" pitchFamily="2" charset="-122"/>
                              <a:cs typeface="Calibri" panose="020f0502020204030204" pitchFamily="34" charset="-120"/>
                            </a:rPr>
                            <m:t>+</m:t>
                          </m:r>
                          <m:r>
                            <m:rPr>
                              <m:sty m:val="b"/>
                            </m:rPr>
                            <a:rPr kumimoji="0" lang="en-US" altLang="zh-CN" sz="2400" b="1" i="0" u="none" strike="noStrike" kern="1200" cap="none" spc="0" normalizeH="0" baseline="0" noProof="0">
                              <a:ln>
                                <a:noFill/>
                              </a:ln>
                              <a:solidFill>
                                <a:srgbClr val="000000"/>
                              </a:solidFill>
                              <a:effectLst/>
                              <a:uLnTx/>
                              <a:uFillTx/>
                              <a:latin typeface="Cambria Math" panose="02040503050406030204" pitchFamily="18" charset="0"/>
                              <a:ea typeface="宋体" panose="02010600030101010101" pitchFamily="2" charset="-122"/>
                              <a:cs typeface="Calibri" panose="020f0502020204030204" pitchFamily="34" charset="-120"/>
                            </a:rPr>
                            <m:t>𝟓</m:t>
                          </m:r>
                        </m:lim>
                      </m:limUpp>
                      <m:sSub>
                        <m:sSubPr>
                          <m:ctrlPr>
                            <a:rPr kumimoji="0" lang="en-US" altLang="zh-CN" sz="2400" b="1" i="1" u="none" strike="noStrike" kern="1200" cap="none" spc="0" normalizeH="0" baseline="0" noProof="0">
                              <a:ln>
                                <a:noFill/>
                              </a:ln>
                              <a:solidFill>
                                <a:srgbClr val="000000"/>
                              </a:solidFill>
                              <a:effectLst/>
                              <a:uLnTx/>
                              <a:uFillTx/>
                              <a:latin typeface="Cambria Math" panose="02040503050406030204" pitchFamily="18" charset="0"/>
                              <a:ea typeface="宋体" panose="02010600030101010101" pitchFamily="2" charset="-122"/>
                              <a:cs typeface="Calibri" panose="020f0502020204030204" pitchFamily="34" charset="-120"/>
                            </a:rPr>
                          </m:ctrlPr>
                        </m:sSubPr>
                        <m:e>
                          <m:r>
                            <m:rPr>
                              <m:sty m:val="b"/>
                            </m:rPr>
                            <a:rPr kumimoji="0" lang="en-US" altLang="zh-CN" sz="2400" b="1" i="0" u="none" strike="noStrike" kern="1200" cap="none" spc="0" normalizeH="0" baseline="0" noProof="0">
                              <a:ln>
                                <a:noFill/>
                              </a:ln>
                              <a:solidFill>
                                <a:srgbClr val="000000"/>
                              </a:solidFill>
                              <a:effectLst/>
                              <a:uLnTx/>
                              <a:uFillTx/>
                              <a:latin typeface="Cambria Math" panose="02040503050406030204" pitchFamily="18" charset="0"/>
                              <a:ea typeface="宋体" panose="02010600030101010101" pitchFamily="2" charset="-122"/>
                              <a:cs typeface="Calibri" panose="020f0502020204030204" pitchFamily="34" charset="-120"/>
                            </a:rPr>
                            <m:t>𝐎</m:t>
                          </m:r>
                        </m:e>
                        <m:sub>
                          <m:r>
                            <m:rPr>
                              <m:sty m:val="b"/>
                            </m:rPr>
                            <a:rPr kumimoji="0" lang="en-US" altLang="zh-CN" sz="2400" b="1" i="0" u="none" strike="noStrike" kern="1200" cap="none" spc="0" normalizeH="0" baseline="0" noProof="0">
                              <a:ln>
                                <a:noFill/>
                              </a:ln>
                              <a:solidFill>
                                <a:srgbClr val="000000"/>
                              </a:solidFill>
                              <a:effectLst/>
                              <a:uLnTx/>
                              <a:uFillTx/>
                              <a:latin typeface="Cambria Math" panose="02040503050406030204" pitchFamily="18" charset="0"/>
                              <a:ea typeface="宋体" panose="02010600030101010101" pitchFamily="2" charset="-122"/>
                              <a:cs typeface="Calibri" panose="020f0502020204030204" pitchFamily="34" charset="-120"/>
                            </a:rPr>
                            <m:t>𝟑</m:t>
                          </m:r>
                        </m:sub>
                      </m:sSub>
                    </m:oMath>
                  </m:oMathPara>
                </a14:m>
                <a:r>
                  <a:rPr kumimoji="0" lang="en-US" altLang="zh-CN" sz="100" b="1" i="0" u="none" strike="noStrike" kern="0" cap="none" spc="-99900" normalizeH="0" baseline="0" noProof="0">
                    <a:ln>
                      <a:noFill/>
                    </a:ln>
                    <a:solidFill>
                      <a:srgbClr val="FFFFFF"/>
                    </a:solidFill>
                    <a:effectLst/>
                    <a:uLnTx/>
                    <a:uFillTx/>
                    <a:latin typeface="Calibri" panose="020f0502020204030204" pitchFamily="34" charset="0"/>
                    <a:ea typeface="宋体" panose="02010600030101010101" pitchFamily="2" charset="-122"/>
                    <a:cs typeface="Calibri" panose="020f0502020204030204" pitchFamily="34" charset="-120"/>
                  </a:rPr>
                  <a:t> </a:t>
                </a:r>
                <a:r>
                  <a:rPr kumimoji="0" lang="en-US" altLang="zh-CN" sz="2400" b="1" i="0" u="none" strike="noStrike" kern="1200" cap="none" spc="0" normalizeH="0" baseline="0" noProof="0">
                    <a:ln>
                      <a:noFill/>
                    </a:ln>
                    <a:solidFill>
                      <a:srgbClr val="000000"/>
                    </a:solidFill>
                    <a:effectLst/>
                    <a:uLnTx/>
                    <a:uFillTx/>
                    <a:latin typeface="Calibri" panose="020f0502020204030204" pitchFamily="34" charset="0"/>
                    <a:ea typeface="宋体" panose="02010600030101010101" pitchFamily="2" charset="-122"/>
                    <a:cs typeface="Calibri" panose="020f0502020204030204" pitchFamily="34" charset="-120"/>
                  </a:rPr>
                  <a:t>。</a:t>
                </a:r>
                <a:endParaRPr lang="en-US" altLang="zh-CN" sz="2400"/>
              </a:p>
            </p:txBody>
          </p:sp>
        </mc:Choice>
        <mc:Fallback>
          <p:sp>
            <p:nvSpPr>
              <p:cNvPr id="6" name="P_5_BD#21041b1ba?segpoint=1&amp;vbadefaultcenterpage=1&amp;parentnodeid=7655ddfd1&amp;vbahtmlprocessed=1"/>
              <p:cNvSpPr>
                <a:spLocks noRot="1" noChangeAspect="1" noMove="1" noResize="1" noEditPoints="1" noAdjustHandles="1" noChangeArrowheads="1" noChangeShapeType="1" noTextEdit="1"/>
              </p:cNvSpPr>
              <p:nvPr/>
            </p:nvSpPr>
            <p:spPr>
              <a:xfrm>
                <a:off x="548640" y="4187744"/>
                <a:ext cx="11091672" cy="1789494"/>
              </a:xfrm>
              <a:prstGeom prst="rect">
                <a:avLst/>
              </a:prstGeom>
              <a:blipFill rotWithShape="1">
                <a:blip r:embed="rId4"/>
                <a:stretch>
                  <a:fillRect t="-31" r="1" b="-6104"/>
                </a:stretch>
              </a:blipFill>
            </p:spPr>
            <p:txBody>
              <a:bodyPr/>
              <a:lstStyle/>
              <a:p>
                <a:r>
                  <a:rPr lang="zh-CN" altLang="en-US">
                    <a:noFill/>
                  </a:rPr>
                  <a:t> </a:t>
                </a:r>
              </a:p>
            </p:txBody>
          </p:sp>
        </mc:Fallback>
      </mc:AlternateContent>
      <mc:AlternateContent>
        <mc:Choice Requires="a14">
          <p:sp>
            <p:nvSpPr>
              <p:cNvPr id="9" name="P_5_AN.41_1#21041b1ba.blank?vbadefaultcenterpage=1&amp;parentnodeid=7655ddfd1&amp;vbapositionanswer=41&amp;vbahtmlprocessed=1&amp;bbb=1" title=""/>
              <p:cNvSpPr/>
              <p:nvPr/>
            </p:nvSpPr>
            <p:spPr>
              <a:xfrm>
                <a:off x="4250690" y="3690095"/>
                <a:ext cx="565150" cy="353441"/>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3000"/>
                  </a:lnSpc>
                </a:pPr>
                <a14:m>
                  <m:oMathPara>
                    <m:oMathParaPr>
                      <m:jc/>
                    </m:oMathParaPr>
                    <m:oMath>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m:t>
                      </m:r>
                      <m:r>
                        <m:rPr>
                          <m:sty m:val="b"/>
                        </m:rPr>
                        <a:rPr lang="en-US" altLang="zh-CN" sz="2400" b="1" i="0">
                          <a:solidFill>
                            <a:srgbClr val="A00021"/>
                          </a:solidFill>
                          <a:latin typeface="Cambria Math" panose="02040503050406030204" pitchFamily="18" charset="0"/>
                          <a:ea typeface="宋体" panose="02010600030101010101" pitchFamily="2" charset="-122"/>
                          <a:cs typeface="Calibri" panose="020f0502020204030204" pitchFamily="34" charset="-120"/>
                        </a:rPr>
                        <m:t>𝟐</m:t>
                      </m:r>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endParaRPr lang="en-US" altLang="zh-CN" sz="100"/>
              </a:p>
            </p:txBody>
          </p:sp>
        </mc:Choice>
        <mc:Fallback>
          <p:sp>
            <p:nvSpPr>
              <p:cNvPr id="9" name="P_5_AN.41_1#21041b1ba.blank?vbadefaultcenterpage=1&amp;parentnodeid=7655ddfd1&amp;vbapositionanswer=41&amp;vbahtmlprocessed=1&amp;bbb=1"/>
              <p:cNvSpPr>
                <a:spLocks noRot="1" noChangeAspect="1" noMove="1" noResize="1" noEditPoints="1" noAdjustHandles="1" noChangeArrowheads="1" noChangeShapeType="1" noTextEdit="1"/>
              </p:cNvSpPr>
              <p:nvPr/>
            </p:nvSpPr>
            <p:spPr>
              <a:xfrm>
                <a:off x="4250690" y="3690095"/>
                <a:ext cx="565150" cy="353441"/>
              </a:xfrm>
              <a:prstGeom prst="rect">
                <a:avLst/>
              </a:prstGeom>
              <a:blipFill rotWithShape="1">
                <a:blip r:embed="rId5"/>
                <a:stretch>
                  <a:fillRect t="-31" b="-7766"/>
                </a:stretch>
              </a:blipFill>
            </p:spPr>
            <p:txBody>
              <a:bodyPr/>
              <a:lstStyle/>
              <a:p>
                <a:r>
                  <a:rPr lang="zh-CN" altLang="en-US">
                    <a:noFill/>
                  </a:rPr>
                  <a:t> </a:t>
                </a:r>
              </a:p>
            </p:txBody>
          </p:sp>
        </mc:Fallback>
      </mc:AlternateContent>
      <p:sp>
        <p:nvSpPr>
          <p:cNvPr id="7" name="P_5_AN.41_1#21041b1ba.blank?vbadefaultcenterpage=1&amp;parentnodeid=7655ddfd1&amp;vbapositionanswer=41&amp;vbahtmlprocessed=1&amp;bbb=1" title=""/>
          <p:cNvSpPr/>
          <p:nvPr>
            <p:custDataLst>
              <p:tags r:id="rId6"/>
            </p:custDataLst>
          </p:nvPr>
        </p:nvSpPr>
        <p:spPr>
          <a:xfrm>
            <a:off x="4942840" y="4275455"/>
            <a:ext cx="1047750" cy="570865"/>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3000"/>
              </a:lnSpc>
            </a:pPr>
            <a:r>
              <a:rPr lang="en-US" altLang="zh-CN" sz="2400">
                <a:solidFill>
                  <a:srgbClr val="A00021"/>
                </a:solidFill>
                <a:latin typeface="Cambria Math" panose="02040503050406030204" pitchFamily="18" charset="0"/>
                <a:ea typeface="宋体" panose="02010600030101010101" pitchFamily="2" charset="-122"/>
                <a:cs typeface="Calibri" panose="020f0502020204030204" pitchFamily="34" charset="-120"/>
              </a:rPr>
              <a:t>0</a:t>
            </a:r>
            <a:endParaRPr lang="en-US" altLang="zh-CN" sz="100"/>
          </a:p>
        </p:txBody>
      </p:sp>
      <p:sp>
        <p:nvSpPr>
          <p:cNvPr id="8" name="P_5_AN.41_1#21041b1ba.blank?vbadefaultcenterpage=1&amp;parentnodeid=7655ddfd1&amp;vbapositionanswer=41&amp;vbahtmlprocessed=1&amp;bbb=1" title=""/>
          <p:cNvSpPr/>
          <p:nvPr>
            <p:custDataLst>
              <p:tags r:id="rId7"/>
            </p:custDataLst>
          </p:nvPr>
        </p:nvSpPr>
        <p:spPr>
          <a:xfrm>
            <a:off x="7363460" y="4846320"/>
            <a:ext cx="1003935" cy="542925"/>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3000"/>
              </a:lnSpc>
            </a:pPr>
            <a:r>
              <a:rPr lang="en-US" altLang="zh-CN" sz="2400">
                <a:solidFill>
                  <a:srgbClr val="A00021"/>
                </a:solidFill>
                <a:latin typeface="Cambria Math" panose="02040503050406030204" pitchFamily="18" charset="0"/>
                <a:ea typeface="宋体" panose="02010600030101010101" pitchFamily="2" charset="-122"/>
                <a:cs typeface="Calibri" panose="020f0502020204030204" pitchFamily="34" charset="-120"/>
              </a:rPr>
              <a:t>0</a:t>
            </a:r>
            <a:endParaRPr lang="en-US" altLang="zh-CN" sz="1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9">
                                            <p:bg/>
                                          </p:spTgt>
                                        </p:tgtEl>
                                        <p:attrNameLst>
                                          <p:attrName>style.visibility</p:attrName>
                                        </p:attrNameLst>
                                      </p:cBhvr>
                                      <p:to>
                                        <p:strVal val="visible"/>
                                      </p:to>
                                    </p:set>
                                    <p:animEffect transition="in" filter="wipe(left)">
                                      <p:cBhvr>
                                        <p:cTn id="7" dur="500"/>
                                        <p:tgtEl>
                                          <p:spTgt spid="9">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9">
                                            <p:txEl>
                                              <p:pRg st="0" end="0"/>
                                            </p:txEl>
                                          </p:spTgt>
                                        </p:tgtEl>
                                        <p:attrNameLst>
                                          <p:attrName>style.visibility</p:attrName>
                                        </p:attrNameLst>
                                      </p:cBhvr>
                                      <p:to>
                                        <p:strVal val="visible"/>
                                      </p:to>
                                    </p:set>
                                    <p:animEffect transition="in" filter="wipe(left)">
                                      <p:cBhvr>
                                        <p:cTn id="10" dur="500"/>
                                        <p:tgtEl>
                                          <p:spTgt spid="9">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Effect transition="in" filter="wipe(left)">
                                      <p:cBhvr>
                                        <p:cTn id="15" dur="500"/>
                                        <p:tgtEl>
                                          <p:spTgt spid="7">
                                            <p:txEl>
                                              <p:pRg st="0" end="0"/>
                                            </p:txEl>
                                          </p:spTgt>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22" presetClass="entr" presetSubtype="8" dur="500" fill="hold" grpId="0" nodeType="clickEffect">
                                  <p:stCondLst>
                                    <p:cond delay="0"/>
                                  </p:stCondLst>
                                  <p:childTnLst>
                                    <p:set>
                                      <p:cBhvr>
                                        <p:cTn id="19" dur="1" fill="hold">
                                          <p:stCondLst>
                                            <p:cond delay="0"/>
                                          </p:stCondLst>
                                        </p:cTn>
                                        <p:tgtEl>
                                          <p:spTgt spid="8">
                                            <p:txEl>
                                              <p:pRg st="0" end="0"/>
                                            </p:txEl>
                                          </p:spTgt>
                                        </p:tgtEl>
                                        <p:attrNameLst>
                                          <p:attrName>style.visibility</p:attrName>
                                        </p:attrNameLst>
                                      </p:cBhvr>
                                      <p:to>
                                        <p:strVal val="visible"/>
                                      </p:to>
                                    </p:set>
                                    <p:animEffect transition="in" filter="wipe(left)">
                                      <p:cBhvr>
                                        <p:cTn id="20"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animBg="1"/>
      <p:bldP spid="7" grpId="0" build="p"/>
      <p:bldP spid="8" grpId="0" build="p"/>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C_5_BD#044cd3406?vbadefaultcenterpage=1&amp;parentnodeid=7655ddfd1&amp;vbahtmlprocessed=1" title=""/>
          <p:cNvPicPr>
            <a:picLocks noChangeAspect="1"/>
          </p:cNvPicPr>
          <p:nvPr/>
        </p:nvPicPr>
        <p:blipFill>
          <a:blip r:embed="rId3"/>
          <a:stretch>
            <a:fillRect/>
          </a:stretch>
        </p:blipFill>
        <p:spPr>
          <a:xfrm>
            <a:off x="548640" y="684000"/>
            <a:ext cx="1618488" cy="429768"/>
          </a:xfrm>
          <a:prstGeom prst="rect">
            <a:avLst/>
          </a:prstGeom>
        </p:spPr>
      </p:pic>
      <p:sp>
        <p:nvSpPr>
          <p:cNvPr id="3" name="P_6_BD#959490601?segpoint=1&amp;vbadefaultcenterpage=1&amp;parentnodeid=044cd3406&amp;vbahtmlprocessed=1" title=""/>
          <p:cNvSpPr/>
          <p:nvPr/>
        </p:nvSpPr>
        <p:spPr>
          <a:xfrm>
            <a:off x="548640" y="1242800"/>
            <a:ext cx="11091672"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判断正误（</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2" charset="-122"/>
              </a:rPr>
              <a:t>正确的画“√”，错误的画“×”）</a:t>
            </a:r>
          </a:p>
        </p:txBody>
      </p:sp>
      <p:sp>
        <p:nvSpPr>
          <p:cNvPr id="4" name="QT_6_BD.42_1#727c7a1b8?vbadefaultcenterpage=1&amp;parentnodeid=044cd3406&amp;vbahtmlprocessed=1" title=""/>
          <p:cNvSpPr/>
          <p:nvPr/>
        </p:nvSpPr>
        <p:spPr>
          <a:xfrm>
            <a:off x="548640" y="1794043"/>
            <a:ext cx="11091672"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1.过滤能除去天然水中的所有杂质。(</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endParaRPr lang="en-US" altLang="zh-CN" sz="2400"/>
          </a:p>
        </p:txBody>
      </p:sp>
      <p:sp>
        <p:nvSpPr>
          <p:cNvPr id="5" name="QT_6_AN.43_1#727c7a1b8.bracket?vbadefaultcenterpage=1&amp;parentnodeid=044cd3406&amp;vbapositionanswer=42&amp;vbahtmlprocessed=1" title=""/>
          <p:cNvSpPr/>
          <p:nvPr/>
        </p:nvSpPr>
        <p:spPr>
          <a:xfrm>
            <a:off x="5531803" y="1794043"/>
            <a:ext cx="527050"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a:t>
            </a:r>
            <a:endParaRPr lang="en-US" altLang="zh-CN" sz="2400"/>
          </a:p>
        </p:txBody>
      </p:sp>
      <p:sp>
        <p:nvSpPr>
          <p:cNvPr id="6" name="QT_6_BD.44_1#17ef0df02?vbadefaultcenterpage=1&amp;parentnodeid=044cd3406&amp;vbahtmlprocessed=1" title=""/>
          <p:cNvSpPr/>
          <p:nvPr/>
        </p:nvSpPr>
        <p:spPr>
          <a:xfrm>
            <a:off x="548640" y="2340143"/>
            <a:ext cx="11091672"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2.蒸馏是净化程度最高的单一操作。(</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endParaRPr lang="en-US" altLang="zh-CN" sz="2400"/>
          </a:p>
        </p:txBody>
      </p:sp>
      <p:sp>
        <p:nvSpPr>
          <p:cNvPr id="7" name="QT_6_AN.45_1#17ef0df02.bracket?vbadefaultcenterpage=1&amp;parentnodeid=044cd3406&amp;vbapositionanswer=43&amp;vbahtmlprocessed=1" title=""/>
          <p:cNvSpPr/>
          <p:nvPr/>
        </p:nvSpPr>
        <p:spPr>
          <a:xfrm>
            <a:off x="5514975" y="2339975"/>
            <a:ext cx="544195" cy="480695"/>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a:t>
            </a:r>
          </a:p>
        </p:txBody>
      </p:sp>
      <p:sp>
        <p:nvSpPr>
          <p:cNvPr id="8" name="QT_6_BD.46_1#93417c1bc?vbadefaultcenterpage=1&amp;parentnodeid=044cd3406&amp;vbahtmlprocessed=1" title=""/>
          <p:cNvSpPr/>
          <p:nvPr/>
        </p:nvSpPr>
        <p:spPr>
          <a:xfrm>
            <a:off x="548640" y="2886243"/>
            <a:ext cx="11091672"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3.生活中可用肥皂水来鉴别硬水和软水。(  </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endParaRPr lang="en-US" altLang="zh-CN" sz="2400"/>
          </a:p>
        </p:txBody>
      </p:sp>
      <p:sp>
        <p:nvSpPr>
          <p:cNvPr id="9" name="QT_6_AN.47_1#93417c1bc.bracket?vbadefaultcenterpage=1&amp;parentnodeid=044cd3406&amp;vbapositionanswer=44&amp;vbahtmlprocessed=1" title=""/>
          <p:cNvSpPr/>
          <p:nvPr/>
        </p:nvSpPr>
        <p:spPr>
          <a:xfrm>
            <a:off x="6144895" y="2886075"/>
            <a:ext cx="504825" cy="480695"/>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a:t>
            </a:r>
            <a:endParaRPr lang="en-US" altLang="zh-CN" sz="2400">
              <a:latin typeface="Times New Roman" panose="02020603050405020304" pitchFamily="34" charset="0"/>
              <a:cs typeface="Times New Roman" panose="02020603050405020304" pitchFamily="34" charset="-120"/>
            </a:endParaRPr>
          </a:p>
        </p:txBody>
      </p:sp>
      <p:sp>
        <p:nvSpPr>
          <p:cNvPr id="10" name="QT_6_BD.48_1#3af6931be?vbadefaultcenterpage=1&amp;parentnodeid=044cd3406&amp;vbahtmlprocessed=1&amp;bbb=1" title=""/>
          <p:cNvSpPr/>
          <p:nvPr/>
        </p:nvSpPr>
        <p:spPr>
          <a:xfrm>
            <a:off x="548640" y="3432343"/>
            <a:ext cx="11296650"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4.氢气是可燃性气体，点燃前要验纯，所以点燃其他可燃性气体前也要验纯。(  </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endParaRPr lang="en-US" altLang="zh-CN" sz="2400"/>
          </a:p>
        </p:txBody>
      </p:sp>
      <p:sp>
        <p:nvSpPr>
          <p:cNvPr id="11" name="QT_6_AN.49_1#3af6931be.bracket?vbadefaultcenterpage=1&amp;parentnodeid=044cd3406&amp;vbapositionanswer=45&amp;vbahtmlprocessed=1" title=""/>
          <p:cNvSpPr/>
          <p:nvPr/>
        </p:nvSpPr>
        <p:spPr>
          <a:xfrm>
            <a:off x="11046778" y="3432343"/>
            <a:ext cx="373063" cy="480505"/>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a:t>
            </a: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wipe(left)">
                                      <p:cBhvr>
                                        <p:cTn id="7" dur="500"/>
                                        <p:tgtEl>
                                          <p:spTgt spid="5">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5">
                                            <p:txEl>
                                              <p:pRg st="0" end="0"/>
                                            </p:txEl>
                                          </p:spTgt>
                                        </p:tgtEl>
                                        <p:attrNameLst>
                                          <p:attrName>style.visibility</p:attrName>
                                        </p:attrNameLst>
                                      </p:cBhvr>
                                      <p:to>
                                        <p:strVal val="visible"/>
                                      </p:to>
                                    </p:set>
                                    <p:animEffect transition="in" filter="wipe(left)">
                                      <p:cBhvr>
                                        <p:cTn id="10" dur="500"/>
                                        <p:tgtEl>
                                          <p:spTgt spid="5">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Effect transition="in" filter="wipe(left)">
                                      <p:cBhvr>
                                        <p:cTn id="15" dur="500"/>
                                        <p:tgtEl>
                                          <p:spTgt spid="7">
                                            <p:txEl>
                                              <p:pRg st="0" end="0"/>
                                            </p:txEl>
                                          </p:spTgt>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22" presetClass="entr" presetSubtype="8" dur="500" fill="hold" grpId="0" nodeType="clickEffect">
                                  <p:stCondLst>
                                    <p:cond delay="0"/>
                                  </p:stCondLst>
                                  <p:childTnLst>
                                    <p:set>
                                      <p:cBhvr>
                                        <p:cTn id="19" dur="1" fill="hold">
                                          <p:stCondLst>
                                            <p:cond delay="0"/>
                                          </p:stCondLst>
                                        </p:cTn>
                                        <p:tgtEl>
                                          <p:spTgt spid="9">
                                            <p:txEl>
                                              <p:pRg st="0" end="0"/>
                                            </p:txEl>
                                          </p:spTgt>
                                        </p:tgtEl>
                                        <p:attrNameLst>
                                          <p:attrName>style.visibility</p:attrName>
                                        </p:attrNameLst>
                                      </p:cBhvr>
                                      <p:to>
                                        <p:strVal val="visible"/>
                                      </p:to>
                                    </p:set>
                                    <p:animEffect transition="in" filter="wipe(left)">
                                      <p:cBhvr>
                                        <p:cTn id="20" dur="500"/>
                                        <p:tgtEl>
                                          <p:spTgt spid="9">
                                            <p:txEl>
                                              <p:pRg st="0" end="0"/>
                                            </p:txEl>
                                          </p:spTgt>
                                        </p:tgtEl>
                                      </p:cBhvr>
                                    </p:animEffect>
                                  </p:childTnLst>
                                </p:cTn>
                              </p:par>
                            </p:childTnLst>
                          </p:cTn>
                        </p:par>
                      </p:childTnLst>
                    </p:cTn>
                  </p:par>
                  <p:par>
                    <p:cTn id="21" fill="hold" nodeType="clickPar">
                      <p:stCondLst>
                        <p:cond delay="indefinite"/>
                      </p:stCondLst>
                      <p:childTnLst>
                        <p:par>
                          <p:cTn id="22" fill="hold">
                            <p:stCondLst>
                              <p:cond delay="0"/>
                            </p:stCondLst>
                            <p:childTnLst>
                              <p:par>
                                <p:cTn id="23" presetID="22" presetClass="entr" presetSubtype="8" dur="500" fill="hold" grpId="0" nodeType="clickEffect">
                                  <p:stCondLst>
                                    <p:cond delay="0"/>
                                  </p:stCondLst>
                                  <p:childTnLst>
                                    <p:set>
                                      <p:cBhvr>
                                        <p:cTn id="24" dur="1" fill="hold">
                                          <p:stCondLst>
                                            <p:cond delay="0"/>
                                          </p:stCondLst>
                                        </p:cTn>
                                        <p:tgtEl>
                                          <p:spTgt spid="11">
                                            <p:bg/>
                                          </p:spTgt>
                                        </p:tgtEl>
                                        <p:attrNameLst>
                                          <p:attrName>style.visibility</p:attrName>
                                        </p:attrNameLst>
                                      </p:cBhvr>
                                      <p:to>
                                        <p:strVal val="visible"/>
                                      </p:to>
                                    </p:set>
                                    <p:animEffect transition="in" filter="wipe(left)">
                                      <p:cBhvr>
                                        <p:cTn id="25" dur="500"/>
                                        <p:tgtEl>
                                          <p:spTgt spid="11">
                                            <p:bg/>
                                          </p:spTgt>
                                        </p:tgtEl>
                                      </p:cBhvr>
                                    </p:animEffect>
                                  </p:childTnLst>
                                </p:cTn>
                              </p:par>
                              <p:par>
                                <p:cTn id="26" presetID="22" presetClass="entr" presetSubtype="8" dur="500" fill="hold" grpId="0" nodeType="withEffect">
                                  <p:stCondLst>
                                    <p:cond delay="0"/>
                                  </p:stCondLst>
                                  <p:childTnLst>
                                    <p:set>
                                      <p:cBhvr>
                                        <p:cTn id="27" dur="1" fill="hold">
                                          <p:stCondLst>
                                            <p:cond delay="0"/>
                                          </p:stCondLst>
                                        </p:cTn>
                                        <p:tgtEl>
                                          <p:spTgt spid="11">
                                            <p:txEl>
                                              <p:pRg st="0" end="0"/>
                                            </p:txEl>
                                          </p:spTgt>
                                        </p:tgtEl>
                                        <p:attrNameLst>
                                          <p:attrName>style.visibility</p:attrName>
                                        </p:attrNameLst>
                                      </p:cBhvr>
                                      <p:to>
                                        <p:strVal val="visible"/>
                                      </p:to>
                                    </p:set>
                                    <p:animEffect transition="in" filter="wipe(left)">
                                      <p:cBhvr>
                                        <p:cTn id="28"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animBg="1"/>
      <p:bldP spid="7" grpId="0" build="p"/>
      <p:bldP spid="9" grpId="0" build="p"/>
      <p:bldP spid="11" grpId="0" uiExpand="1" build="p" animBg="1"/>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QT_6_BD.50_1#cfa97cc1e?vbadefaultcenterpage=1&amp;parentnodeid=044cd3406&amp;vbahtmlprocessed=1" title=""/>
          <p:cNvSpPr/>
          <p:nvPr/>
        </p:nvSpPr>
        <p:spPr>
          <a:xfrm>
            <a:off x="548640" y="1850565"/>
            <a:ext cx="11091672"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5.电解水的实验说明水是由氢分子和氧原子构成的。(</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endParaRPr lang="en-US" altLang="zh-CN" sz="2400"/>
          </a:p>
        </p:txBody>
      </p:sp>
      <p:sp>
        <p:nvSpPr>
          <p:cNvPr id="3" name="QT_6_AN.51_1#cfa97cc1e.bracket?vbadefaultcenterpage=1&amp;parentnodeid=044cd3406&amp;vbapositionanswer=46&amp;vbahtmlprocessed=1" title=""/>
          <p:cNvSpPr/>
          <p:nvPr/>
        </p:nvSpPr>
        <p:spPr>
          <a:xfrm>
            <a:off x="7676515" y="1850565"/>
            <a:ext cx="527050"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a:t>
            </a:r>
            <a:endParaRPr lang="en-US" altLang="zh-CN" sz="2400"/>
          </a:p>
        </p:txBody>
      </p:sp>
      <p:sp>
        <p:nvSpPr>
          <p:cNvPr id="4" name="QT_6_BD.52_1#f3873afa7?vbadefaultcenterpage=1&amp;parentnodeid=044cd3406&amp;vbahtmlprocessed=1" title=""/>
          <p:cNvSpPr/>
          <p:nvPr/>
        </p:nvSpPr>
        <p:spPr>
          <a:xfrm>
            <a:off x="548640" y="2401806"/>
            <a:ext cx="11091672"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6.单质只含一种元素，所以只含一种元素的物质一定是单质。(</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endParaRPr lang="en-US" altLang="zh-CN" sz="2400"/>
          </a:p>
        </p:txBody>
      </p:sp>
      <p:sp>
        <p:nvSpPr>
          <p:cNvPr id="5" name="QT_6_AN.53_1#f3873afa7.bracket?vbadefaultcenterpage=1&amp;parentnodeid=044cd3406&amp;vbapositionanswer=47&amp;vbahtmlprocessed=1" title=""/>
          <p:cNvSpPr/>
          <p:nvPr/>
        </p:nvSpPr>
        <p:spPr>
          <a:xfrm>
            <a:off x="8902065" y="2401806"/>
            <a:ext cx="527050"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a:t>
            </a:r>
            <a:endParaRPr lang="en-US" altLang="zh-CN" sz="2400"/>
          </a:p>
        </p:txBody>
      </p:sp>
      <p:sp>
        <p:nvSpPr>
          <p:cNvPr id="6" name="QT_6_BD.54_1#390726ef8?vbadefaultcenterpage=1&amp;parentnodeid=044cd3406&amp;vbahtmlprocessed=1" title=""/>
          <p:cNvSpPr/>
          <p:nvPr/>
        </p:nvSpPr>
        <p:spPr>
          <a:xfrm>
            <a:off x="548640" y="2947906"/>
            <a:ext cx="11091672"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7.所有的物质都具有唯一的化学式。(</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endParaRPr lang="en-US" altLang="zh-CN" sz="2400"/>
          </a:p>
        </p:txBody>
      </p:sp>
      <p:sp>
        <p:nvSpPr>
          <p:cNvPr id="7" name="QT_6_AN.55_1#390726ef8.bracket?vbadefaultcenterpage=1&amp;parentnodeid=044cd3406&amp;vbapositionanswer=48&amp;vbahtmlprocessed=1" title=""/>
          <p:cNvSpPr/>
          <p:nvPr/>
        </p:nvSpPr>
        <p:spPr>
          <a:xfrm>
            <a:off x="5531803" y="2947906"/>
            <a:ext cx="527050"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a:t>
            </a:r>
            <a:endParaRPr lang="en-US" altLang="zh-CN" sz="2400"/>
          </a:p>
        </p:txBody>
      </p:sp>
      <p:sp>
        <p:nvSpPr>
          <p:cNvPr id="8" name="QT_6_BD.56_1#517ce6aff?vbadefaultcenterpage=1&amp;parentnodeid=044cd3406&amp;vbahtmlprocessed=1" title=""/>
          <p:cNvSpPr/>
          <p:nvPr/>
        </p:nvSpPr>
        <p:spPr>
          <a:xfrm>
            <a:off x="548640" y="3494006"/>
            <a:ext cx="11091672"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8.在化合物中，各元素正、负化合价的代数和为零。(  </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endParaRPr lang="en-US" altLang="zh-CN" sz="2400"/>
          </a:p>
        </p:txBody>
      </p:sp>
      <p:sp>
        <p:nvSpPr>
          <p:cNvPr id="9" name="QT_6_AN.57_1#517ce6aff.bracket?vbadefaultcenterpage=1&amp;parentnodeid=044cd3406&amp;vbapositionanswer=49&amp;vbahtmlprocessed=1" title=""/>
          <p:cNvSpPr/>
          <p:nvPr/>
        </p:nvSpPr>
        <p:spPr>
          <a:xfrm>
            <a:off x="7676515" y="3494006"/>
            <a:ext cx="373063" cy="480505"/>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a:t>
            </a:r>
          </a:p>
        </p:txBody>
      </p:sp>
      <mc:AlternateContent>
        <mc:Choice Requires="a14">
          <p:sp>
            <p:nvSpPr>
              <p:cNvPr id="10" name="QT_6_BD.58_1#38687988c?vbadefaultcenterpage=1&amp;parentnodeid=044cd3406&amp;vbahtmlprocessed=1" title=""/>
              <p:cNvSpPr/>
              <p:nvPr/>
            </p:nvSpPr>
            <p:spPr>
              <a:xfrm>
                <a:off x="548640" y="4040106"/>
                <a:ext cx="11091672"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9.</a:t>
                </a:r>
                <a14:m>
                  <m:oMathPara>
                    <m:oMathParaPr>
                      <m:jc/>
                    </m:oMathParaPr>
                    <m:oMath>
                      <m:sSub>
                        <m:sSubPr>
                          <m:ctrlPr>
                            <a:rPr lang="en-US" altLang="zh-CN" sz="2400" b="1" i="1">
                              <a:solidFill>
                                <a:srgbClr val="000000"/>
                              </a:solidFill>
                              <a:latin typeface="Cambria Math" panose="02040503050406030204" pitchFamily="18" charset="0"/>
                              <a:ea typeface="宋体" panose="02010600030101010101" pitchFamily="2" charset="-122"/>
                              <a:cs typeface="Calibri" panose="020f0502020204030204" pitchFamily="34" charset="-120"/>
                            </a:rPr>
                          </m:ctrlPr>
                        </m:sSubPr>
                        <m:e>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𝐎</m:t>
                          </m:r>
                        </m:e>
                        <m:sub>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𝟐</m:t>
                          </m:r>
                        </m:sub>
                      </m:sSub>
                    </m:oMath>
                  </m:oMathPara>
                </a14:m>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a:t>
                </a:r>
                <a14:m>
                  <m:oMathPara>
                    <m:oMathParaPr>
                      <m:jc/>
                    </m:oMathParaPr>
                    <m:oMath>
                      <m:sSub>
                        <m:sSubPr>
                          <m:ctrlPr>
                            <a:rPr lang="en-US" altLang="zh-CN" sz="2400" b="1" i="1">
                              <a:solidFill>
                                <a:srgbClr val="000000"/>
                              </a:solidFill>
                              <a:latin typeface="Cambria Math" panose="02040503050406030204" pitchFamily="18" charset="0"/>
                              <a:ea typeface="宋体" panose="02010600030101010101" pitchFamily="2" charset="-122"/>
                              <a:cs typeface="Calibri" panose="020f0502020204030204" pitchFamily="34" charset="-120"/>
                            </a:rPr>
                          </m:ctrlPr>
                        </m:sSubPr>
                        <m:e>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𝐂𝐎</m:t>
                          </m:r>
                        </m:e>
                        <m:sub>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𝟐</m:t>
                          </m:r>
                        </m:sub>
                      </m:sSub>
                    </m:oMath>
                  </m:oMathPara>
                </a14:m>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a:t>
                </a:r>
                <a14:m>
                  <m:oMathPara>
                    <m:oMathParaPr>
                      <m:jc/>
                    </m:oMathParaPr>
                    <m:oMath>
                      <m:sSub>
                        <m:sSubPr>
                          <m:ctrlPr>
                            <a:rPr lang="en-US" altLang="zh-CN" sz="2400" b="1" i="1">
                              <a:solidFill>
                                <a:srgbClr val="000000"/>
                              </a:solidFill>
                              <a:latin typeface="Cambria Math" panose="02040503050406030204" pitchFamily="18" charset="0"/>
                              <a:ea typeface="宋体" panose="02010600030101010101" pitchFamily="2" charset="-122"/>
                              <a:cs typeface="Calibri" panose="020f0502020204030204" pitchFamily="34" charset="-120"/>
                            </a:rPr>
                          </m:ctrlPr>
                        </m:sSubPr>
                        <m:e>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𝐒𝐎</m:t>
                          </m:r>
                        </m:e>
                        <m:sub>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𝟐</m:t>
                          </m:r>
                        </m:sub>
                      </m:sSub>
                    </m:oMath>
                  </m:oMathPara>
                </a14:m>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a:t>
                </a:r>
                <a14:m>
                  <m:oMathPara>
                    <m:oMathParaPr>
                      <m:jc/>
                    </m:oMathParaPr>
                    <m:oMath>
                      <m:sSub>
                        <m:sSubPr>
                          <m:ctrlPr>
                            <a:rPr lang="en-US" altLang="zh-CN" sz="2400" b="1" i="1">
                              <a:solidFill>
                                <a:srgbClr val="000000"/>
                              </a:solidFill>
                              <a:latin typeface="Cambria Math" panose="02040503050406030204" pitchFamily="18" charset="0"/>
                              <a:ea typeface="宋体" panose="02010600030101010101" pitchFamily="2" charset="-122"/>
                              <a:cs typeface="Calibri" panose="020f0502020204030204" pitchFamily="34" charset="-120"/>
                            </a:rPr>
                          </m:ctrlPr>
                        </m:sSubPr>
                        <m:e>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𝐇</m:t>
                          </m:r>
                        </m:e>
                        <m:sub>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𝟐</m:t>
                          </m:r>
                        </m:sub>
                      </m:sSub>
                      <m:sSub>
                        <m:sSubPr>
                          <m:ctrlPr>
                            <a:rPr lang="en-US" altLang="zh-CN" sz="2400" b="1" i="1">
                              <a:solidFill>
                                <a:srgbClr val="000000"/>
                              </a:solidFill>
                              <a:latin typeface="Cambria Math" panose="02040503050406030204" pitchFamily="18" charset="0"/>
                              <a:ea typeface="宋体" panose="02010600030101010101" pitchFamily="2" charset="-122"/>
                              <a:cs typeface="Calibri" panose="020f0502020204030204" pitchFamily="34" charset="-120"/>
                            </a:rPr>
                          </m:ctrlPr>
                        </m:sSubPr>
                        <m:e>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𝐎</m:t>
                          </m:r>
                        </m:e>
                        <m:sub>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𝟐</m:t>
                          </m:r>
                        </m:sub>
                      </m:sSub>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中都含有氧分子。(</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endParaRPr lang="en-US" altLang="zh-CN" sz="2400"/>
              </a:p>
            </p:txBody>
          </p:sp>
        </mc:Choice>
        <mc:Fallback>
          <p:sp>
            <p:nvSpPr>
              <p:cNvPr id="10" name="QT_6_BD.58_1#38687988c?vbadefaultcenterpage=1&amp;parentnodeid=044cd3406&amp;vbahtmlprocessed=1"/>
              <p:cNvSpPr>
                <a:spLocks noRot="1" noChangeAspect="1" noMove="1" noResize="1" noEditPoints="1" noAdjustHandles="1" noChangeArrowheads="1" noChangeShapeType="1" noTextEdit="1"/>
              </p:cNvSpPr>
              <p:nvPr/>
            </p:nvSpPr>
            <p:spPr>
              <a:xfrm>
                <a:off x="548640" y="4040106"/>
                <a:ext cx="11091672" cy="486029"/>
              </a:xfrm>
              <a:prstGeom prst="rect">
                <a:avLst/>
              </a:prstGeom>
              <a:blipFill rotWithShape="1">
                <a:blip r:embed="rId3"/>
                <a:stretch>
                  <a:fillRect t="-49" r="1" b="-12834"/>
                </a:stretch>
              </a:blipFill>
            </p:spPr>
            <p:txBody>
              <a:bodyPr/>
              <a:lstStyle/>
              <a:p>
                <a:r>
                  <a:rPr lang="zh-CN" altLang="en-US">
                    <a:noFill/>
                  </a:rPr>
                  <a:t> </a:t>
                </a:r>
              </a:p>
            </p:txBody>
          </p:sp>
        </mc:Fallback>
      </mc:AlternateContent>
      <p:sp>
        <p:nvSpPr>
          <p:cNvPr id="11" name="QT_6_AN.59_1#38687988c.bracket?vbadefaultcenterpage=1&amp;parentnodeid=044cd3406&amp;vbapositionanswer=50&amp;vbahtmlprocessed=1" title=""/>
          <p:cNvSpPr/>
          <p:nvPr/>
        </p:nvSpPr>
        <p:spPr>
          <a:xfrm>
            <a:off x="6463348" y="4040106"/>
            <a:ext cx="527050"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a:t>
            </a:r>
            <a:endParaRPr lang="en-US" altLang="zh-CN" sz="2400"/>
          </a:p>
        </p:txBody>
      </p:sp>
      <mc:AlternateContent>
        <mc:Choice Requires="a14">
          <p:sp>
            <p:nvSpPr>
              <p:cNvPr id="12" name="QT_6_BD.60_1#f4c98b72d?vbadefaultcenterpage=1&amp;parentnodeid=044cd3406&amp;vbahtmlprocessed=1" title=""/>
              <p:cNvSpPr/>
              <p:nvPr/>
            </p:nvSpPr>
            <p:spPr>
              <a:xfrm>
                <a:off x="548640" y="4586206"/>
                <a:ext cx="11091672"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10.</a:t>
                </a:r>
                <a14:m>
                  <m:oMathPara>
                    <m:oMathParaPr>
                      <m:jc/>
                    </m:oMathParaPr>
                    <m:oMath>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𝟓𝐇</m:t>
                      </m:r>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表示5个氢元素。(</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endParaRPr lang="en-US" altLang="zh-CN" sz="2400"/>
              </a:p>
            </p:txBody>
          </p:sp>
        </mc:Choice>
        <mc:Fallback>
          <p:sp>
            <p:nvSpPr>
              <p:cNvPr id="12" name="QT_6_BD.60_1#f4c98b72d?vbadefaultcenterpage=1&amp;parentnodeid=044cd3406&amp;vbahtmlprocessed=1"/>
              <p:cNvSpPr>
                <a:spLocks noRot="1" noChangeAspect="1" noMove="1" noResize="1" noEditPoints="1" noAdjustHandles="1" noChangeArrowheads="1" noChangeShapeType="1" noTextEdit="1"/>
              </p:cNvSpPr>
              <p:nvPr/>
            </p:nvSpPr>
            <p:spPr>
              <a:xfrm>
                <a:off x="548640" y="4586206"/>
                <a:ext cx="11091672" cy="486029"/>
              </a:xfrm>
              <a:prstGeom prst="rect">
                <a:avLst/>
              </a:prstGeom>
              <a:blipFill rotWithShape="1">
                <a:blip r:embed="rId4"/>
                <a:stretch>
                  <a:fillRect t="-49" r="1" b="-12834"/>
                </a:stretch>
              </a:blipFill>
            </p:spPr>
            <p:txBody>
              <a:bodyPr/>
              <a:lstStyle/>
              <a:p>
                <a:r>
                  <a:rPr lang="zh-CN" altLang="en-US">
                    <a:noFill/>
                  </a:rPr>
                  <a:t> </a:t>
                </a:r>
              </a:p>
            </p:txBody>
          </p:sp>
        </mc:Fallback>
      </mc:AlternateContent>
      <p:sp>
        <p:nvSpPr>
          <p:cNvPr id="13" name="QT_6_AN.61_1#f4c98b72d.bracket?vbadefaultcenterpage=1&amp;parentnodeid=044cd3406&amp;vbapositionanswer=51&amp;vbahtmlprocessed=1" title=""/>
          <p:cNvSpPr/>
          <p:nvPr/>
        </p:nvSpPr>
        <p:spPr>
          <a:xfrm>
            <a:off x="3795078" y="4586206"/>
            <a:ext cx="527050" cy="47459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a:t>
            </a:r>
            <a:endParaRPr lang="en-US" altLang="zh-CN" sz="24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ipe(left)">
                                      <p:cBhvr>
                                        <p:cTn id="7" dur="500"/>
                                        <p:tgtEl>
                                          <p:spTgt spid="3">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wipe(left)">
                                      <p:cBhvr>
                                        <p:cTn id="10" dur="500"/>
                                        <p:tgtEl>
                                          <p:spTgt spid="3">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5">
                                            <p:bg/>
                                          </p:spTgt>
                                        </p:tgtEl>
                                        <p:attrNameLst>
                                          <p:attrName>style.visibility</p:attrName>
                                        </p:attrNameLst>
                                      </p:cBhvr>
                                      <p:to>
                                        <p:strVal val="visible"/>
                                      </p:to>
                                    </p:set>
                                    <p:animEffect transition="in" filter="wipe(left)">
                                      <p:cBhvr>
                                        <p:cTn id="15" dur="500"/>
                                        <p:tgtEl>
                                          <p:spTgt spid="5">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animEffect transition="in" filter="wipe(left)">
                                      <p:cBhvr>
                                        <p:cTn id="18" dur="500"/>
                                        <p:tgtEl>
                                          <p:spTgt spid="5">
                                            <p:txEl>
                                              <p:pRg st="0" end="0"/>
                                            </p:txEl>
                                          </p:spTgt>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22" presetClass="entr" presetSubtype="8" dur="500" fill="hold" grpId="0" nodeType="clickEffect">
                                  <p:stCondLst>
                                    <p:cond delay="0"/>
                                  </p:stCondLst>
                                  <p:childTnLst>
                                    <p:set>
                                      <p:cBhvr>
                                        <p:cTn id="22" dur="1" fill="hold">
                                          <p:stCondLst>
                                            <p:cond delay="0"/>
                                          </p:stCondLst>
                                        </p:cTn>
                                        <p:tgtEl>
                                          <p:spTgt spid="7">
                                            <p:bg/>
                                          </p:spTgt>
                                        </p:tgtEl>
                                        <p:attrNameLst>
                                          <p:attrName>style.visibility</p:attrName>
                                        </p:attrNameLst>
                                      </p:cBhvr>
                                      <p:to>
                                        <p:strVal val="visible"/>
                                      </p:to>
                                    </p:set>
                                    <p:animEffect transition="in" filter="wipe(left)">
                                      <p:cBhvr>
                                        <p:cTn id="23" dur="500"/>
                                        <p:tgtEl>
                                          <p:spTgt spid="7">
                                            <p:bg/>
                                          </p:spTgt>
                                        </p:tgtEl>
                                      </p:cBhvr>
                                    </p:animEffect>
                                  </p:childTnLst>
                                </p:cTn>
                              </p:par>
                              <p:par>
                                <p:cTn id="24" presetID="22" presetClass="entr" presetSubtype="8" dur="500" fill="hold" grpId="0" nodeType="withEffect">
                                  <p:stCondLst>
                                    <p:cond delay="0"/>
                                  </p:stCondLst>
                                  <p:childTnLst>
                                    <p:set>
                                      <p:cBhvr>
                                        <p:cTn id="25" dur="1" fill="hold">
                                          <p:stCondLst>
                                            <p:cond delay="0"/>
                                          </p:stCondLst>
                                        </p:cTn>
                                        <p:tgtEl>
                                          <p:spTgt spid="7">
                                            <p:txEl>
                                              <p:pRg st="0" end="0"/>
                                            </p:txEl>
                                          </p:spTgt>
                                        </p:tgtEl>
                                        <p:attrNameLst>
                                          <p:attrName>style.visibility</p:attrName>
                                        </p:attrNameLst>
                                      </p:cBhvr>
                                      <p:to>
                                        <p:strVal val="visible"/>
                                      </p:to>
                                    </p:set>
                                    <p:animEffect transition="in" filter="wipe(left)">
                                      <p:cBhvr>
                                        <p:cTn id="26" dur="500"/>
                                        <p:tgtEl>
                                          <p:spTgt spid="7">
                                            <p:txEl>
                                              <p:pRg st="0" end="0"/>
                                            </p:txEl>
                                          </p:spTgt>
                                        </p:tgtEl>
                                      </p:cBhvr>
                                    </p:animEffect>
                                  </p:childTnLst>
                                </p:cTn>
                              </p:par>
                            </p:childTnLst>
                          </p:cTn>
                        </p:par>
                      </p:childTnLst>
                    </p:cTn>
                  </p:par>
                  <p:par>
                    <p:cTn id="27" fill="hold" nodeType="clickPar">
                      <p:stCondLst>
                        <p:cond delay="indefinite"/>
                      </p:stCondLst>
                      <p:childTnLst>
                        <p:par>
                          <p:cTn id="28" fill="hold">
                            <p:stCondLst>
                              <p:cond delay="0"/>
                            </p:stCondLst>
                            <p:childTnLst>
                              <p:par>
                                <p:cTn id="29" presetID="22" presetClass="entr" presetSubtype="8" dur="500" fill="hold" grpId="0" nodeType="clickEffect">
                                  <p:stCondLst>
                                    <p:cond delay="0"/>
                                  </p:stCondLst>
                                  <p:childTnLst>
                                    <p:set>
                                      <p:cBhvr>
                                        <p:cTn id="30" dur="1" fill="hold">
                                          <p:stCondLst>
                                            <p:cond delay="0"/>
                                          </p:stCondLst>
                                        </p:cTn>
                                        <p:tgtEl>
                                          <p:spTgt spid="9">
                                            <p:bg/>
                                          </p:spTgt>
                                        </p:tgtEl>
                                        <p:attrNameLst>
                                          <p:attrName>style.visibility</p:attrName>
                                        </p:attrNameLst>
                                      </p:cBhvr>
                                      <p:to>
                                        <p:strVal val="visible"/>
                                      </p:to>
                                    </p:set>
                                    <p:animEffect transition="in" filter="wipe(left)">
                                      <p:cBhvr>
                                        <p:cTn id="31" dur="500"/>
                                        <p:tgtEl>
                                          <p:spTgt spid="9">
                                            <p:bg/>
                                          </p:spTgt>
                                        </p:tgtEl>
                                      </p:cBhvr>
                                    </p:animEffect>
                                  </p:childTnLst>
                                </p:cTn>
                              </p:par>
                              <p:par>
                                <p:cTn id="32" presetID="22" presetClass="entr" presetSubtype="8" dur="500" fill="hold" grpId="0" nodeType="withEffect">
                                  <p:stCondLst>
                                    <p:cond delay="0"/>
                                  </p:stCondLst>
                                  <p:childTnLst>
                                    <p:set>
                                      <p:cBhvr>
                                        <p:cTn id="33" dur="1" fill="hold">
                                          <p:stCondLst>
                                            <p:cond delay="0"/>
                                          </p:stCondLst>
                                        </p:cTn>
                                        <p:tgtEl>
                                          <p:spTgt spid="9">
                                            <p:txEl>
                                              <p:pRg st="0" end="0"/>
                                            </p:txEl>
                                          </p:spTgt>
                                        </p:tgtEl>
                                        <p:attrNameLst>
                                          <p:attrName>style.visibility</p:attrName>
                                        </p:attrNameLst>
                                      </p:cBhvr>
                                      <p:to>
                                        <p:strVal val="visible"/>
                                      </p:to>
                                    </p:set>
                                    <p:animEffect transition="in" filter="wipe(left)">
                                      <p:cBhvr>
                                        <p:cTn id="34" dur="500"/>
                                        <p:tgtEl>
                                          <p:spTgt spid="9">
                                            <p:txEl>
                                              <p:pRg st="0" end="0"/>
                                            </p:txEl>
                                          </p:spTgt>
                                        </p:tgtEl>
                                      </p:cBhvr>
                                    </p:animEffect>
                                  </p:childTnLst>
                                </p:cTn>
                              </p:par>
                            </p:childTnLst>
                          </p:cTn>
                        </p:par>
                      </p:childTnLst>
                    </p:cTn>
                  </p:par>
                  <p:par>
                    <p:cTn id="35" fill="hold" nodeType="clickPar">
                      <p:stCondLst>
                        <p:cond delay="indefinite"/>
                      </p:stCondLst>
                      <p:childTnLst>
                        <p:par>
                          <p:cTn id="36" fill="hold">
                            <p:stCondLst>
                              <p:cond delay="0"/>
                            </p:stCondLst>
                            <p:childTnLst>
                              <p:par>
                                <p:cTn id="37" presetID="22" presetClass="entr" presetSubtype="8" dur="500" fill="hold" grpId="0" nodeType="clickEffect">
                                  <p:stCondLst>
                                    <p:cond delay="0"/>
                                  </p:stCondLst>
                                  <p:childTnLst>
                                    <p:set>
                                      <p:cBhvr>
                                        <p:cTn id="38" dur="1" fill="hold">
                                          <p:stCondLst>
                                            <p:cond delay="0"/>
                                          </p:stCondLst>
                                        </p:cTn>
                                        <p:tgtEl>
                                          <p:spTgt spid="11">
                                            <p:bg/>
                                          </p:spTgt>
                                        </p:tgtEl>
                                        <p:attrNameLst>
                                          <p:attrName>style.visibility</p:attrName>
                                        </p:attrNameLst>
                                      </p:cBhvr>
                                      <p:to>
                                        <p:strVal val="visible"/>
                                      </p:to>
                                    </p:set>
                                    <p:animEffect transition="in" filter="wipe(left)">
                                      <p:cBhvr>
                                        <p:cTn id="39" dur="500"/>
                                        <p:tgtEl>
                                          <p:spTgt spid="11">
                                            <p:bg/>
                                          </p:spTgt>
                                        </p:tgtEl>
                                      </p:cBhvr>
                                    </p:animEffect>
                                  </p:childTnLst>
                                </p:cTn>
                              </p:par>
                              <p:par>
                                <p:cTn id="40" presetID="22" presetClass="entr" presetSubtype="8" dur="500" fill="hold" grpId="0" nodeType="withEffect">
                                  <p:stCondLst>
                                    <p:cond delay="0"/>
                                  </p:stCondLst>
                                  <p:childTnLst>
                                    <p:set>
                                      <p:cBhvr>
                                        <p:cTn id="41" dur="1" fill="hold">
                                          <p:stCondLst>
                                            <p:cond delay="0"/>
                                          </p:stCondLst>
                                        </p:cTn>
                                        <p:tgtEl>
                                          <p:spTgt spid="11">
                                            <p:txEl>
                                              <p:pRg st="0" end="0"/>
                                            </p:txEl>
                                          </p:spTgt>
                                        </p:tgtEl>
                                        <p:attrNameLst>
                                          <p:attrName>style.visibility</p:attrName>
                                        </p:attrNameLst>
                                      </p:cBhvr>
                                      <p:to>
                                        <p:strVal val="visible"/>
                                      </p:to>
                                    </p:set>
                                    <p:animEffect transition="in" filter="wipe(left)">
                                      <p:cBhvr>
                                        <p:cTn id="42" dur="500"/>
                                        <p:tgtEl>
                                          <p:spTgt spid="11">
                                            <p:txEl>
                                              <p:pRg st="0" end="0"/>
                                            </p:txEl>
                                          </p:spTgt>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22" presetClass="entr" presetSubtype="8" dur="500" fill="hold" grpId="0" nodeType="clickEffect">
                                  <p:stCondLst>
                                    <p:cond delay="0"/>
                                  </p:stCondLst>
                                  <p:childTnLst>
                                    <p:set>
                                      <p:cBhvr>
                                        <p:cTn id="46" dur="1" fill="hold">
                                          <p:stCondLst>
                                            <p:cond delay="0"/>
                                          </p:stCondLst>
                                        </p:cTn>
                                        <p:tgtEl>
                                          <p:spTgt spid="13">
                                            <p:bg/>
                                          </p:spTgt>
                                        </p:tgtEl>
                                        <p:attrNameLst>
                                          <p:attrName>style.visibility</p:attrName>
                                        </p:attrNameLst>
                                      </p:cBhvr>
                                      <p:to>
                                        <p:strVal val="visible"/>
                                      </p:to>
                                    </p:set>
                                    <p:animEffect transition="in" filter="wipe(left)">
                                      <p:cBhvr>
                                        <p:cTn id="47" dur="500"/>
                                        <p:tgtEl>
                                          <p:spTgt spid="13">
                                            <p:bg/>
                                          </p:spTgt>
                                        </p:tgtEl>
                                      </p:cBhvr>
                                    </p:animEffect>
                                  </p:childTnLst>
                                </p:cTn>
                              </p:par>
                              <p:par>
                                <p:cTn id="48" presetID="22" presetClass="entr" presetSubtype="8" dur="500" fill="hold" grpId="0" nodeType="withEffect">
                                  <p:stCondLst>
                                    <p:cond delay="0"/>
                                  </p:stCondLst>
                                  <p:childTnLst>
                                    <p:set>
                                      <p:cBhvr>
                                        <p:cTn id="49" dur="1" fill="hold">
                                          <p:stCondLst>
                                            <p:cond delay="0"/>
                                          </p:stCondLst>
                                        </p:cTn>
                                        <p:tgtEl>
                                          <p:spTgt spid="13">
                                            <p:txEl>
                                              <p:pRg st="0" end="0"/>
                                            </p:txEl>
                                          </p:spTgt>
                                        </p:tgtEl>
                                        <p:attrNameLst>
                                          <p:attrName>style.visibility</p:attrName>
                                        </p:attrNameLst>
                                      </p:cBhvr>
                                      <p:to>
                                        <p:strVal val="visible"/>
                                      </p:to>
                                    </p:set>
                                    <p:animEffect transition="in" filter="wipe(left)">
                                      <p:cBhvr>
                                        <p:cTn id="50" dur="500"/>
                                        <p:tgtEl>
                                          <p:spTgt spid="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5" grpId="0" uiExpand="1" build="p" animBg="1"/>
      <p:bldP spid="7" grpId="0" uiExpand="1" build="p" animBg="1"/>
      <p:bldP spid="9" grpId="0" uiExpand="1" build="p" animBg="1"/>
      <p:bldP spid="11" grpId="0" uiExpand="1" build="p" animBg="1"/>
      <p:bldP spid="13" grpId="0" uiExpand="1" build="p" animBg="1"/>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C_3_BD#09d91ef9d?vbadefaultcenterpage=1&amp;parentnodeid=50f9c5d33&amp;vbahtmlprocessed=1" title=""/>
          <p:cNvPicPr>
            <a:picLocks noChangeAspect="1"/>
          </p:cNvPicPr>
          <p:nvPr/>
        </p:nvPicPr>
        <p:blipFill>
          <a:blip r:embed="rId3"/>
          <a:stretch>
            <a:fillRect/>
          </a:stretch>
        </p:blipFill>
        <p:spPr>
          <a:xfrm>
            <a:off x="1508760" y="684000"/>
            <a:ext cx="9162288" cy="493776"/>
          </a:xfrm>
          <a:prstGeom prst="rect">
            <a:avLst/>
          </a:prstGeom>
        </p:spPr>
      </p:pic>
      <p:sp>
        <p:nvSpPr>
          <p:cNvPr id="3" name="C_4_BD#9218d1d00?vbadefaultcenterpage=1&amp;parentnodeid=09d91ef9d&amp;vbahtmlprocessed=1" title=""/>
          <p:cNvSpPr/>
          <p:nvPr/>
        </p:nvSpPr>
        <p:spPr>
          <a:xfrm>
            <a:off x="548640" y="1306300"/>
            <a:ext cx="11091672" cy="99568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8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命题点1</a:t>
            </a:r>
            <a:r>
              <a:rPr lang="en-US" altLang="zh-CN" sz="28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8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爱护水资源</a:t>
            </a:r>
            <a:endParaRPr lang="en-US" altLang="zh-CN" sz="2800"/>
          </a:p>
        </p:txBody>
      </p:sp>
      <p:sp>
        <p:nvSpPr>
          <p:cNvPr id="4" name="QC_5_BD.62_1#495b8f161?vbadefaultcenterpage=1&amp;parentnodeid=9218d1d00&amp;vbahtmlprocessed=1&amp;bbb=1&amp;hasbroken=1" title=""/>
          <p:cNvSpPr/>
          <p:nvPr/>
        </p:nvSpPr>
        <p:spPr>
          <a:xfrm>
            <a:off x="548640" y="1935614"/>
            <a:ext cx="11091672" cy="158330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例题1</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（2023·湖南长沙）2023年5月14日至20日，长沙市开展了城市节约用水宣传</a:t>
            </a:r>
          </a:p>
          <a:p>
            <a:pPr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周活动，旨在形成全民节水、护水、惜水的行动自觉。以下认识或做法符合这一目</a:t>
            </a:r>
          </a:p>
          <a:p>
            <a:pPr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标的是(</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endParaRPr lang="en-US" altLang="zh-CN" sz="2400"/>
          </a:p>
        </p:txBody>
      </p:sp>
      <p:sp>
        <p:nvSpPr>
          <p:cNvPr id="5" name="QC_5_AN.63_1#495b8f161.bracket?vbadefaultcenterpage=1&amp;parentnodeid=9218d1d00&amp;vbapositionanswer=52&amp;vbahtmlprocessed=1" title=""/>
          <p:cNvSpPr/>
          <p:nvPr/>
        </p:nvSpPr>
        <p:spPr>
          <a:xfrm>
            <a:off x="1759903" y="3032894"/>
            <a:ext cx="392113" cy="480505"/>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B</a:t>
            </a:r>
            <a:endParaRPr lang="en-US" altLang="zh-CN" sz="2400"/>
          </a:p>
        </p:txBody>
      </p:sp>
      <p:sp>
        <p:nvSpPr>
          <p:cNvPr id="6" name="QC_5_BD.64_1#495b8f161.choices?vbadefaultcenterpage=1&amp;parentnodeid=9218d1d00&amp;vbahtmlprocessed=1" title=""/>
          <p:cNvSpPr/>
          <p:nvPr/>
        </p:nvSpPr>
        <p:spPr>
          <a:xfrm>
            <a:off x="548640" y="3591411"/>
            <a:ext cx="11091672" cy="213194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A.地球上淡水资源很多，不需要珍惜水资源</a:t>
            </a:r>
            <a:endParaRPr lang="en-US" altLang="zh-CN" sz="2400"/>
          </a:p>
          <a:p>
            <a:pPr algn="l"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B.用淘米水浇花</a:t>
            </a:r>
            <a:endParaRPr lang="en-US" altLang="zh-CN" sz="2400"/>
          </a:p>
          <a:p>
            <a:pPr algn="l"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C.工厂废水不经过处理直接排放到湘江</a:t>
            </a:r>
            <a:endParaRPr lang="en-US" altLang="zh-CN" sz="2400"/>
          </a:p>
          <a:p>
            <a:pPr algn="l"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D.向湘江中乱扔垃圾</a:t>
            </a:r>
            <a:endParaRPr lang="en-US" altLang="zh-CN" sz="24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wipe(left)">
                                      <p:cBhvr>
                                        <p:cTn id="7" dur="500"/>
                                        <p:tgtEl>
                                          <p:spTgt spid="5">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5">
                                            <p:txEl>
                                              <p:pRg st="0" end="0"/>
                                            </p:txEl>
                                          </p:spTgt>
                                        </p:tgtEl>
                                        <p:attrNameLst>
                                          <p:attrName>style.visibility</p:attrName>
                                        </p:attrNameLst>
                                      </p:cBhvr>
                                      <p:to>
                                        <p:strVal val="visible"/>
                                      </p:to>
                                    </p:set>
                                    <p:animEffect transition="in" filter="wipe(left)">
                                      <p:cBhvr>
                                        <p:cTn id="10"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animBg="1"/>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QC_5_EX.65_1#495b8f161?vbadefaultcenterpage=1&amp;parentnodeid=9218d1d00&amp;vbahtmlprocessed=1" title=""/>
          <p:cNvSpPr/>
          <p:nvPr/>
        </p:nvSpPr>
        <p:spPr>
          <a:xfrm>
            <a:off x="548640" y="2121105"/>
            <a:ext cx="11091672" cy="268058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技巧点拨】地球上的总储水量很大，但淡水资源很少，且分布不均，因此要珍惜水资源；用淘米水浇花可以节约用水；工厂废水中含有有害物质，不经过处理直接排放到湘江会造成水体污染；向湘江中乱扔垃圾会造成水体污染。</a:t>
            </a:r>
            <a:endParaRPr lang="en-US" altLang="zh-CN" sz="2400"/>
          </a:p>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【方法归纳】保护水资源包括两个方面：一方面要节约用水，另一方面要防治水体污染。</a:t>
            </a:r>
            <a:endParaRPr lang="en-US" altLang="zh-CN" sz="24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grpId="0" nodeType="with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wipe(left)">
                                      <p:cBhvr>
                                        <p:cTn id="7" dur="500"/>
                                        <p:tgtEl>
                                          <p:spTgt spid="2">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2">
                                            <p:txEl>
                                              <p:pRg st="0" end="0"/>
                                            </p:txEl>
                                          </p:spTgt>
                                        </p:tgtEl>
                                        <p:attrNameLst>
                                          <p:attrName>style.visibility</p:attrName>
                                        </p:attrNameLst>
                                      </p:cBhvr>
                                      <p:to>
                                        <p:strVal val="visible"/>
                                      </p:to>
                                    </p:set>
                                    <p:animEffect transition="in" filter="wipe(left)">
                                      <p:cBhvr>
                                        <p:cTn id="10" dur="500"/>
                                        <p:tgtEl>
                                          <p:spTgt spid="2">
                                            <p:txEl>
                                              <p:pRg st="0" end="0"/>
                                            </p:txEl>
                                          </p:spTgt>
                                        </p:tgtEl>
                                      </p:cBhvr>
                                    </p:animEffect>
                                  </p:childTnLst>
                                </p:cTn>
                              </p:par>
                            </p:childTnLst>
                          </p:cTn>
                        </p:par>
                      </p:childTnLst>
                    </p:cTn>
                  </p:par>
                  <p:par>
                    <p:cTn id="11" fill="hold" nodeType="clickPar">
                      <p:stCondLst>
                        <p:cond delay="indefinite"/>
                        <p:cond evt="onBegin" delay="0">
                          <p:tn val="10"/>
                        </p:cond>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animEffect transition="in" filter="wipe(left)">
                                      <p:cBhvr>
                                        <p:cTn id="15"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animBg="1"/>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C_4_BD#130601da9?vbadefaultcenterpage=1&amp;parentnodeid=09d91ef9d&amp;vbahtmlprocessed=1" title=""/>
          <p:cNvSpPr/>
          <p:nvPr/>
        </p:nvSpPr>
        <p:spPr>
          <a:xfrm>
            <a:off x="548640" y="684000"/>
            <a:ext cx="11091672" cy="99568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8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命题点2</a:t>
            </a:r>
            <a:r>
              <a:rPr lang="en-US" altLang="zh-CN" sz="28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8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与水有关的综合题</a:t>
            </a:r>
            <a:endParaRPr lang="en-US" altLang="zh-CN" sz="2800"/>
          </a:p>
        </p:txBody>
      </p:sp>
      <p:sp>
        <p:nvSpPr>
          <p:cNvPr id="3" name="QC_5_BD.66_1#c630e96a5?vbadefaultcenterpage=1&amp;parentnodeid=130601da9&amp;vbahtmlprocessed=1&amp;bbb=1&amp;hasbroken=1" title=""/>
          <p:cNvSpPr/>
          <p:nvPr/>
        </p:nvSpPr>
        <p:spPr>
          <a:xfrm>
            <a:off x="548640" y="1313314"/>
            <a:ext cx="11091672" cy="103466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例题2</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（2022·四川南充）水是地球上最普通、最常见的化学物质之一。下列关于</a:t>
            </a:r>
          </a:p>
          <a:p>
            <a:pPr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水的说法</a:t>
            </a:r>
            <a:r>
              <a:rPr lang="en-US" altLang="zh-CN" sz="100" b="1" i="0" kern="0" spc="-99900">
                <a:solidFill>
                  <a:srgbClr val="000000"/>
                </a:solidFill>
                <a:latin typeface="Calibri" panose="020f0502020204030204" pitchFamily="34" charset="0"/>
                <a:ea typeface="宋体" panose="02010600030101010101" pitchFamily="2" charset="-122"/>
                <a:cs typeface="Calibri" panose="020f0502020204030204" pitchFamily="34" charset="-120"/>
              </a:rPr>
              <a:t>&lt;zzd&gt;</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错误</a:t>
            </a:r>
            <a:r>
              <a:rPr lang="en-US" altLang="zh-CN" sz="100" b="1" i="0" kern="0" spc="-99900">
                <a:solidFill>
                  <a:srgbClr val="000000"/>
                </a:solidFill>
                <a:latin typeface="Calibri" panose="020f0502020204030204" pitchFamily="34" charset="0"/>
                <a:ea typeface="宋体" panose="02010600030101010101" pitchFamily="2" charset="-122"/>
                <a:cs typeface="Calibri" panose="020f0502020204030204" pitchFamily="34" charset="-120"/>
              </a:rPr>
              <a:t>&lt;/zzd&gt;</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的是(</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endParaRPr lang="en-US" altLang="zh-CN" sz="2400"/>
          </a:p>
        </p:txBody>
      </p:sp>
      <p:sp>
        <p:nvSpPr>
          <p:cNvPr id="4" name="QC_5_AN.67_1#c630e96a5.bracket?vbadefaultcenterpage=1&amp;parentnodeid=130601da9&amp;vbapositionanswer=53&amp;vbahtmlprocessed=1" title=""/>
          <p:cNvSpPr/>
          <p:nvPr/>
        </p:nvSpPr>
        <p:spPr>
          <a:xfrm>
            <a:off x="3291840" y="1861954"/>
            <a:ext cx="382588" cy="480505"/>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C</a:t>
            </a:r>
            <a:endParaRPr lang="en-US" altLang="zh-CN" sz="2400"/>
          </a:p>
        </p:txBody>
      </p:sp>
      <p:sp>
        <p:nvSpPr>
          <p:cNvPr id="5" name="QC_5_BD.68_1#c630e96a5.choices?vbadefaultcenterpage=1&amp;parentnodeid=130601da9&amp;vbahtmlprocessed=1" title=""/>
          <p:cNvSpPr/>
          <p:nvPr/>
        </p:nvSpPr>
        <p:spPr>
          <a:xfrm>
            <a:off x="548640" y="2423011"/>
            <a:ext cx="11091672" cy="213194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A.海水、河水等天然水是混合物</a:t>
            </a:r>
            <a:endParaRPr lang="en-US" altLang="zh-CN" sz="2400"/>
          </a:p>
          <a:p>
            <a:pPr algn="l"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B.生活中通过煮沸可降低水的硬度</a:t>
            </a:r>
            <a:endParaRPr lang="en-US" altLang="zh-CN" sz="2400"/>
          </a:p>
          <a:p>
            <a:pPr algn="l"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C.用水灭火的原理是降低可燃物着火点</a:t>
            </a:r>
            <a:endParaRPr lang="en-US" altLang="zh-CN" sz="2400"/>
          </a:p>
          <a:p>
            <a:pPr algn="l"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D.水中的一些可溶性杂质可用活性炭吸附</a:t>
            </a:r>
            <a:endParaRPr lang="en-US" altLang="zh-CN" sz="2400"/>
          </a:p>
        </p:txBody>
      </p:sp>
      <p:sp>
        <p:nvSpPr>
          <p:cNvPr id="6" name="QC_5_EX.69_1#c630e96a5?vbadefaultcenterpage=1&amp;parentnodeid=130601da9&amp;vbahtmlprocessed=1" title=""/>
          <p:cNvSpPr/>
          <p:nvPr/>
        </p:nvSpPr>
        <p:spPr>
          <a:xfrm>
            <a:off x="548640" y="4620111"/>
            <a:ext cx="11091672" cy="158330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【技巧点拨】液态水受热蒸发为水蒸气，带走大量的热，使可燃物的温度降低到着火点以下，从而达到灭火的目的。</a:t>
            </a:r>
            <a:endParaRPr lang="en-US" altLang="zh-CN" sz="2400"/>
          </a:p>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【方法归纳】解答本题的关键是熟悉与水相关的基础知识。</a:t>
            </a:r>
            <a:endParaRPr lang="en-US" altLang="zh-CN" sz="2400"/>
          </a:p>
        </p:txBody>
      </p:sp>
      <p:sp>
        <p:nvSpPr>
          <p:cNvPr id="7" name="QC_5_BD.66_1#c630e96a5?vbadefaultcenterpage=1&amp;parentnodeid=130601da9&amp;vbahtmlprocessed=1&amp;bbb=1&amp;hasbroken=1&amp;zzd= 2" title=""/>
          <p:cNvSpPr/>
          <p:nvPr/>
        </p:nvSpPr>
        <p:spPr>
          <a:xfrm>
            <a:off x="1908365" y="2347983"/>
            <a:ext cx="38100" cy="38100"/>
          </a:xfrm>
          <a:prstGeom prst="ellipse">
            <a:avLst/>
          </a:prstGeom>
          <a:solidFill>
            <a:srgbClr val="000000"/>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8" name="QC_5_BD.66_1#c630e96a5?vbadefaultcenterpage=1&amp;parentnodeid=130601da9&amp;vbahtmlprocessed=1&amp;bbb=1&amp;hasbroken=1&amp;zzd= 2" title=""/>
          <p:cNvSpPr/>
          <p:nvPr/>
        </p:nvSpPr>
        <p:spPr>
          <a:xfrm>
            <a:off x="2214754" y="2347983"/>
            <a:ext cx="38100" cy="38100"/>
          </a:xfrm>
          <a:prstGeom prst="ellipse">
            <a:avLst/>
          </a:prstGeom>
          <a:solidFill>
            <a:srgbClr val="000000"/>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wipe(left)">
                                      <p:cBhvr>
                                        <p:cTn id="7" dur="500"/>
                                        <p:tgtEl>
                                          <p:spTgt spid="4">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wipe(left)">
                                      <p:cBhvr>
                                        <p:cTn id="10" dur="500"/>
                                        <p:tgtEl>
                                          <p:spTgt spid="4">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6">
                                            <p:bg/>
                                          </p:spTgt>
                                        </p:tgtEl>
                                        <p:attrNameLst>
                                          <p:attrName>style.visibility</p:attrName>
                                        </p:attrNameLst>
                                      </p:cBhvr>
                                      <p:to>
                                        <p:strVal val="visible"/>
                                      </p:to>
                                    </p:set>
                                    <p:animEffect transition="in" filter="wipe(left)">
                                      <p:cBhvr>
                                        <p:cTn id="15" dur="500"/>
                                        <p:tgtEl>
                                          <p:spTgt spid="6">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6">
                                            <p:txEl>
                                              <p:pRg st="0" end="0"/>
                                            </p:txEl>
                                          </p:spTgt>
                                        </p:tgtEl>
                                        <p:attrNameLst>
                                          <p:attrName>style.visibility</p:attrName>
                                        </p:attrNameLst>
                                      </p:cBhvr>
                                      <p:to>
                                        <p:strVal val="visible"/>
                                      </p:to>
                                    </p:set>
                                    <p:animEffect transition="in" filter="wipe(left)">
                                      <p:cBhvr>
                                        <p:cTn id="18" dur="500"/>
                                        <p:tgtEl>
                                          <p:spTgt spid="6">
                                            <p:txEl>
                                              <p:pRg st="0" end="0"/>
                                            </p:txEl>
                                          </p:spTgt>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22" presetClass="entr" presetSubtype="8" dur="500" fill="hold" grpId="0"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wipe(left)">
                                      <p:cBhvr>
                                        <p:cTn id="23"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nimBg="1"/>
      <p:bldP spid="6" grpId="0" uiExpand="1" build="p" animBg="1"/>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C_4_BD#874802a52?vbadefaultcenterpage=1&amp;parentnodeid=09d91ef9d&amp;vbahtmlprocessed=1" title=""/>
          <p:cNvSpPr/>
          <p:nvPr/>
        </p:nvSpPr>
        <p:spPr>
          <a:xfrm>
            <a:off x="548640" y="684000"/>
            <a:ext cx="11091672" cy="99568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8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命题点3</a:t>
            </a:r>
            <a:r>
              <a:rPr lang="en-US" altLang="zh-CN" sz="28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800" b="1" i="0">
                <a:solidFill>
                  <a:srgbClr val="000000"/>
                </a:solidFill>
                <a:latin typeface="Times New Roman" panose="02020603050405020304" pitchFamily="34" charset="0"/>
                <a:ea typeface="微软雅黑" panose="020b0503020204020204" pitchFamily="34" charset="-122"/>
                <a:cs typeface="Times New Roman" panose="02020603050405020304" pitchFamily="34" charset="-120"/>
              </a:rPr>
              <a:t>物质分类</a:t>
            </a:r>
            <a:endParaRPr lang="en-US" altLang="zh-CN" sz="2800"/>
          </a:p>
        </p:txBody>
      </p:sp>
      <p:sp>
        <p:nvSpPr>
          <p:cNvPr id="3" name="QC_5_BD.70_1#a7494ca5a?vbadefaultcenterpage=1&amp;parentnodeid=874802a52&amp;vbahtmlprocessed=1&amp;bbb=1&amp;hasbroken=1" title=""/>
          <p:cNvSpPr/>
          <p:nvPr/>
        </p:nvSpPr>
        <p:spPr>
          <a:xfrm>
            <a:off x="548640" y="1313314"/>
            <a:ext cx="11091672" cy="103466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例题3</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（2023·湖南永州）分类是学习和研究化学的常用方法。下列物质属于氧化</a:t>
            </a:r>
          </a:p>
          <a:p>
            <a:pPr latinLnBrk="1">
              <a:lnSpc>
                <a:spcPct val="150000"/>
              </a:lnSpc>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物的是(</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endParaRPr lang="en-US" altLang="zh-CN" sz="2400"/>
          </a:p>
        </p:txBody>
      </p:sp>
      <p:sp>
        <p:nvSpPr>
          <p:cNvPr id="4" name="QC_5_AN.71_1#a7494ca5a.bracket?vbadefaultcenterpage=1&amp;parentnodeid=874802a52&amp;vbapositionanswer=54&amp;vbahtmlprocessed=1" title=""/>
          <p:cNvSpPr/>
          <p:nvPr/>
        </p:nvSpPr>
        <p:spPr>
          <a:xfrm>
            <a:off x="1759903" y="1861954"/>
            <a:ext cx="382588" cy="480505"/>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Calibri" panose="020f0502020204030204" pitchFamily="34" charset="0"/>
                <a:ea typeface="宋体" panose="02010600030101010101" pitchFamily="2" charset="-122"/>
                <a:cs typeface="Calibri" panose="020f0502020204030204" pitchFamily="34" charset="-120"/>
              </a:rPr>
              <a:t>C</a:t>
            </a:r>
            <a:endParaRPr lang="en-US" altLang="zh-CN" sz="2400"/>
          </a:p>
        </p:txBody>
      </p:sp>
      <mc:AlternateContent>
        <mc:Choice Requires="a14">
          <p:sp>
            <p:nvSpPr>
              <p:cNvPr id="5" name="QC_5_BD.72_1#a7494ca5a.choices?vbadefaultcenterpage=1&amp;parentnodeid=874802a52&amp;vbahtmlprocessed=1" title=""/>
              <p:cNvSpPr/>
              <p:nvPr/>
            </p:nvSpPr>
            <p:spPr>
              <a:xfrm>
                <a:off x="548640" y="2416343"/>
                <a:ext cx="11091672"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ct val="150000"/>
                  </a:lnSpc>
                  <a:tabLst>
                    <a:tab pos="2493010"/>
                    <a:tab pos="5621020"/>
                    <a:tab pos="8279130"/>
                  </a:tabLst>
                </a:pP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A.</a:t>
                </a:r>
                <a14:m>
                  <m:oMathPara>
                    <m:oMathParaPr>
                      <m:jc/>
                    </m:oMathParaPr>
                    <m:oMath>
                      <m:sSub>
                        <m:sSubPr>
                          <m:ctrlPr>
                            <a:rPr lang="en-US" altLang="zh-CN" sz="2400" b="1" i="1">
                              <a:solidFill>
                                <a:srgbClr val="000000"/>
                              </a:solidFill>
                              <a:latin typeface="Cambria Math" panose="02040503050406030204" pitchFamily="18" charset="0"/>
                              <a:ea typeface="宋体" panose="02010600030101010101" pitchFamily="2" charset="-122"/>
                              <a:cs typeface="Calibri" panose="020f0502020204030204" pitchFamily="34" charset="-120"/>
                            </a:rPr>
                          </m:ctrlPr>
                        </m:sSubPr>
                        <m:e>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𝐎</m:t>
                          </m:r>
                        </m:e>
                        <m:sub>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𝟑</m:t>
                          </m:r>
                        </m:sub>
                      </m:sSub>
                    </m:oMath>
                  </m:oMathPara>
                </a14:m>
                <a:r>
                  <a:rPr lang="en-US" altLang="zh-CN" sz="2400" b="1" i="0" spc="-1030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B.</a:t>
                </a:r>
                <a14:m>
                  <m:oMathPara>
                    <m:oMathParaPr>
                      <m:jc/>
                    </m:oMathParaPr>
                    <m:oMath>
                      <m:sSub>
                        <m:sSubPr>
                          <m:ctrlPr>
                            <a:rPr lang="en-US" altLang="zh-CN" sz="2400" b="1" i="1">
                              <a:solidFill>
                                <a:srgbClr val="000000"/>
                              </a:solidFill>
                              <a:latin typeface="Cambria Math" panose="02040503050406030204" pitchFamily="18" charset="0"/>
                              <a:ea typeface="宋体" panose="02010600030101010101" pitchFamily="2" charset="-122"/>
                              <a:cs typeface="Calibri" panose="020f0502020204030204" pitchFamily="34" charset="-120"/>
                            </a:rPr>
                          </m:ctrlPr>
                        </m:sSubPr>
                        <m:e>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𝐊𝐌𝐧𝐎</m:t>
                          </m:r>
                        </m:e>
                        <m:sub>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𝟒</m:t>
                          </m:r>
                        </m:sub>
                      </m:sSub>
                    </m:oMath>
                  </m:oMathPara>
                </a14:m>
                <a:r>
                  <a:rPr lang="en-US" altLang="zh-CN" sz="2400" b="1" i="0" spc="-1030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C.</a:t>
                </a:r>
                <a14:m>
                  <m:oMathPara>
                    <m:oMathParaPr>
                      <m:jc/>
                    </m:oMathParaPr>
                    <m:oMath>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𝐂𝐚𝐎</m:t>
                      </m:r>
                    </m:oMath>
                  </m:oMathPara>
                </a14:m>
                <a:r>
                  <a:rPr lang="en-US" altLang="zh-CN" sz="2400" b="1" i="0" spc="-1030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D.</a:t>
                </a:r>
                <a14:m>
                  <m:oMathPara>
                    <m:oMathParaPr>
                      <m:jc/>
                    </m:oMathParaPr>
                    <m:oMath>
                      <m:sSub>
                        <m:sSubPr>
                          <m:ctrlPr>
                            <a:rPr lang="en-US" altLang="zh-CN" sz="2400" b="1" i="1">
                              <a:solidFill>
                                <a:srgbClr val="000000"/>
                              </a:solidFill>
                              <a:latin typeface="Cambria Math" panose="02040503050406030204" pitchFamily="18" charset="0"/>
                              <a:ea typeface="宋体" panose="02010600030101010101" pitchFamily="2" charset="-122"/>
                              <a:cs typeface="Calibri" panose="020f0502020204030204" pitchFamily="34" charset="-120"/>
                            </a:rPr>
                          </m:ctrlPr>
                        </m:sSubPr>
                        <m:e>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𝐇</m:t>
                          </m:r>
                        </m:e>
                        <m:sub>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𝟐</m:t>
                          </m:r>
                        </m:sub>
                      </m:sSub>
                      <m:sSub>
                        <m:sSubPr>
                          <m:ctrlPr>
                            <a:rPr lang="en-US" altLang="zh-CN" sz="2400" b="1" i="1">
                              <a:solidFill>
                                <a:srgbClr val="000000"/>
                              </a:solidFill>
                              <a:latin typeface="Cambria Math" panose="02040503050406030204" pitchFamily="18" charset="0"/>
                              <a:ea typeface="宋体" panose="02010600030101010101" pitchFamily="2" charset="-122"/>
                              <a:cs typeface="Calibri" panose="020f0502020204030204" pitchFamily="34" charset="-120"/>
                            </a:rPr>
                          </m:ctrlPr>
                        </m:sSubPr>
                        <m:e>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𝐒𝐎</m:t>
                          </m:r>
                        </m:e>
                        <m:sub>
                          <m:r>
                            <m:rPr>
                              <m:sty m:val="b"/>
                            </m:rPr>
                            <a:rPr lang="en-US" altLang="zh-CN" sz="2400" b="1" i="0">
                              <a:solidFill>
                                <a:srgbClr val="000000"/>
                              </a:solidFill>
                              <a:latin typeface="Cambria Math" panose="02040503050406030204" pitchFamily="18" charset="0"/>
                              <a:ea typeface="宋体" panose="02010600030101010101" pitchFamily="2" charset="-122"/>
                              <a:cs typeface="Calibri" panose="020f0502020204030204" pitchFamily="34" charset="-120"/>
                            </a:rPr>
                            <m:t>𝟒</m:t>
                          </m:r>
                        </m:sub>
                      </m:sSub>
                    </m:oMath>
                  </m:oMathPara>
                </a14:m>
                <a:r>
                  <a:rPr lang="en-US" altLang="zh-CN" sz="100" b="1" i="0" kern="0" spc="-99900">
                    <a:solidFill>
                      <a:srgbClr val="FFFFFF"/>
                    </a:solidFill>
                    <a:latin typeface="Calibri" panose="020f0502020204030204" pitchFamily="34" charset="0"/>
                    <a:ea typeface="宋体" panose="02010600030101010101" pitchFamily="2" charset="-122"/>
                    <a:cs typeface="Calibri" panose="020f0502020204030204" pitchFamily="34" charset="-120"/>
                  </a:rPr>
                  <a:t> </a:t>
                </a:r>
                <a:endParaRPr lang="en-US" altLang="zh-CN" sz="2400"/>
              </a:p>
            </p:txBody>
          </p:sp>
        </mc:Choice>
        <mc:Fallback>
          <p:sp>
            <p:nvSpPr>
              <p:cNvPr id="5" name="QC_5_BD.72_1#a7494ca5a.choices?vbadefaultcenterpage=1&amp;parentnodeid=874802a52&amp;vbahtmlprocessed=1"/>
              <p:cNvSpPr>
                <a:spLocks noRot="1" noChangeAspect="1" noMove="1" noResize="1" noEditPoints="1" noAdjustHandles="1" noChangeArrowheads="1" noChangeShapeType="1" noTextEdit="1"/>
              </p:cNvSpPr>
              <p:nvPr/>
            </p:nvSpPr>
            <p:spPr>
              <a:xfrm>
                <a:off x="548640" y="2416343"/>
                <a:ext cx="11091672" cy="486029"/>
              </a:xfrm>
              <a:prstGeom prst="rect">
                <a:avLst/>
              </a:prstGeom>
              <a:blipFill rotWithShape="1">
                <a:blip r:embed="rId3"/>
                <a:stretch>
                  <a:fillRect t="-35" r="1" b="-12848"/>
                </a:stretch>
              </a:blipFill>
            </p:spPr>
            <p:txBody>
              <a:bodyPr/>
              <a:lstStyle/>
              <a:p>
                <a:r>
                  <a:rPr lang="zh-CN" altLang="en-US">
                    <a:noFill/>
                  </a:rPr>
                  <a:t> </a:t>
                </a:r>
              </a:p>
            </p:txBody>
          </p:sp>
        </mc:Fallback>
      </mc:AlternateContent>
      <p:sp>
        <p:nvSpPr>
          <p:cNvPr id="6" name="QC_5_EX.73_1#a7494ca5a?vbadefaultcenterpage=1&amp;parentnodeid=874802a52&amp;vbahtmlprocessed=1" title=""/>
          <p:cNvSpPr/>
          <p:nvPr/>
        </p:nvSpPr>
        <p:spPr>
          <a:xfrm>
            <a:off x="548640" y="2906500"/>
            <a:ext cx="11091672" cy="213194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【技巧点拨】氧化物是“一物两素且必有氧”，单质以及两种以上元素组成的化合物不符合“一物两素”，即使“有氧”也不属于氧化物。</a:t>
            </a:r>
            <a:endParaRPr lang="en-US" altLang="zh-CN" sz="2400"/>
          </a:p>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Calibri" panose="020f0502020204030204" pitchFamily="34" charset="0"/>
                <a:ea typeface="宋体" panose="02010600030101010101" pitchFamily="2" charset="-122"/>
                <a:cs typeface="Calibri" panose="020f0502020204030204" pitchFamily="34" charset="-120"/>
              </a:rPr>
              <a:t>【方法归纳】要解物质的分类题，必须要加强对混合物、纯净物、单质、化合物、氧化物等基本概念的理解。</a:t>
            </a:r>
            <a:endParaRPr lang="en-US" altLang="zh-CN" sz="24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wipe(left)">
                                      <p:cBhvr>
                                        <p:cTn id="7" dur="500"/>
                                        <p:tgtEl>
                                          <p:spTgt spid="4">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wipe(left)">
                                      <p:cBhvr>
                                        <p:cTn id="10" dur="500"/>
                                        <p:tgtEl>
                                          <p:spTgt spid="4">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6">
                                            <p:bg/>
                                          </p:spTgt>
                                        </p:tgtEl>
                                        <p:attrNameLst>
                                          <p:attrName>style.visibility</p:attrName>
                                        </p:attrNameLst>
                                      </p:cBhvr>
                                      <p:to>
                                        <p:strVal val="visible"/>
                                      </p:to>
                                    </p:set>
                                    <p:animEffect transition="in" filter="wipe(left)">
                                      <p:cBhvr>
                                        <p:cTn id="15" dur="500"/>
                                        <p:tgtEl>
                                          <p:spTgt spid="6">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6">
                                            <p:txEl>
                                              <p:pRg st="0" end="0"/>
                                            </p:txEl>
                                          </p:spTgt>
                                        </p:tgtEl>
                                        <p:attrNameLst>
                                          <p:attrName>style.visibility</p:attrName>
                                        </p:attrNameLst>
                                      </p:cBhvr>
                                      <p:to>
                                        <p:strVal val="visible"/>
                                      </p:to>
                                    </p:set>
                                    <p:animEffect transition="in" filter="wipe(left)">
                                      <p:cBhvr>
                                        <p:cTn id="18" dur="500"/>
                                        <p:tgtEl>
                                          <p:spTgt spid="6">
                                            <p:txEl>
                                              <p:pRg st="0" end="0"/>
                                            </p:txEl>
                                          </p:spTgt>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22" presetClass="entr" presetSubtype="8" dur="500" fill="hold" grpId="0"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wipe(left)">
                                      <p:cBhvr>
                                        <p:cTn id="23"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nimBg="1"/>
      <p:bldP spid="6" grpId="0" uiExpand="1" build="p" animBg="1"/>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https://d.book118.com/678064066127006040</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override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Calibri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166</Paragraphs>
  <Slides>23</Slides>
  <Notes>21</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23</vt:i4>
      </vt:variant>
    </vt:vector>
  </HeadingPairs>
  <TitlesOfParts>
    <vt:vector baseType="lpstr" size="33">
      <vt:lpstr>Arial</vt:lpstr>
      <vt:lpstr>Calibri</vt:lpstr>
      <vt:lpstr>Calibri Light</vt:lpstr>
      <vt:lpstr>Times New Roman</vt:lpstr>
      <vt:lpstr>宋体</vt:lpstr>
      <vt:lpstr>等线 Light</vt:lpstr>
      <vt:lpstr>等线</vt:lpstr>
      <vt:lpstr>微软雅黑</vt:lpstr>
      <vt:lpstr>Cambria Math</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2024-09-19T10:05:01.650</cp:lastPrinted>
  <dcterms:created xsi:type="dcterms:W3CDTF">2024-09-19T02:05:01Z</dcterms:created>
  <dcterms:modified xsi:type="dcterms:W3CDTF">2024-09-19T02:05:03Z</dcterms:modified>
</cp:coreProperties>
</file>