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44413-3785-46AC-8C9A-D3D2412E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1DA23-743A-4423-AC18-99939C87E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0E593-CD9B-4DE4-9F24-AC4C75EE6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EBF59-ADA4-408D-BED8-C3B3116F0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86AC8-CB57-444D-8791-52F04362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915DA-B362-4F7B-8038-CE463E63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E1C21D-BB12-447C-B2C1-395AD1EBB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A8442-1D72-412C-B018-C073B9DC9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A95D8-B08E-433D-ACE6-B6A3DDECB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1E7F2-B4AB-4ED1-9547-7DBD9EFF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1665E-8AD6-411D-97F1-BE6AD980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NULL" TargetMode="Externa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112113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海宁名师云课堂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4" name="文本框 7"/>
          <p:cNvSpPr txBox="1">
            <a:spLocks noChangeArrowheads="1"/>
          </p:cNvSpPr>
          <p:nvPr/>
        </p:nvSpPr>
        <p:spPr bwMode="auto">
          <a:xfrm>
            <a:off x="2073177" y="2340248"/>
            <a:ext cx="8446770" cy="1014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/>
            <a:r>
              <a:rPr lang="zh-CN" sz="6000" b="1" spc="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中考复习</a:t>
            </a:r>
            <a:r>
              <a:rPr lang="zh-CN" altLang="en-US" sz="6000" b="1" spc="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水和溶液</a:t>
            </a:r>
            <a:endParaRPr lang="zh-CN" altLang="en-US" sz="6000" b="1" spc="6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海宁名师云课堂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pic>
        <p:nvPicPr>
          <p:cNvPr id="5" name="Picture 5" descr="A362.TIF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3590" y="1774825"/>
            <a:ext cx="8290279" cy="4109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图片 -214748246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66116" y="991658"/>
            <a:ext cx="2205038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26626" name="文本框 6145"/>
          <p:cNvSpPr txBox="1"/>
          <p:nvPr/>
        </p:nvSpPr>
        <p:spPr>
          <a:xfrm>
            <a:off x="1548130" y="1037590"/>
            <a:ext cx="9848215" cy="4615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一、水的组成和主要性质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考点1　知道水电解后的产物，描述水的组成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1.水电解时在阳极产生_______，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在阴极产生_______。两者体积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比为______，质量比为_______。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2.电解水实验说明水是由________　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和_________组成的。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pic>
        <p:nvPicPr>
          <p:cNvPr id="26627" name="图片 284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68490" y="2167890"/>
            <a:ext cx="3503295" cy="31515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9" name="文本框 6148"/>
          <p:cNvSpPr txBox="1"/>
          <p:nvPr/>
        </p:nvSpPr>
        <p:spPr>
          <a:xfrm>
            <a:off x="5250180" y="2395855"/>
            <a:ext cx="10274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氧气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0" name="文本框 6149"/>
          <p:cNvSpPr txBox="1"/>
          <p:nvPr/>
        </p:nvSpPr>
        <p:spPr>
          <a:xfrm>
            <a:off x="3711575" y="2915285"/>
            <a:ext cx="10274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氢气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1" name="文本框 6150"/>
          <p:cNvSpPr txBox="1"/>
          <p:nvPr/>
        </p:nvSpPr>
        <p:spPr>
          <a:xfrm>
            <a:off x="5562600" y="3354705"/>
            <a:ext cx="10274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8∶1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2" name="文本框 6151"/>
          <p:cNvSpPr txBox="1"/>
          <p:nvPr/>
        </p:nvSpPr>
        <p:spPr>
          <a:xfrm>
            <a:off x="5563235" y="4104005"/>
            <a:ext cx="16687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氢元素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3" name="文本框 6152"/>
          <p:cNvSpPr txBox="1"/>
          <p:nvPr/>
        </p:nvSpPr>
        <p:spPr>
          <a:xfrm>
            <a:off x="2544445" y="4626610"/>
            <a:ext cx="14357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氧元素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106" name="文本框 6153"/>
          <p:cNvSpPr txBox="1"/>
          <p:nvPr/>
        </p:nvSpPr>
        <p:spPr>
          <a:xfrm>
            <a:off x="2643505" y="3354705"/>
            <a:ext cx="10274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1∶2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50010" y="5319395"/>
            <a:ext cx="6081395" cy="521970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记忆口诀：阴氢阳氧，氢二氧一</a:t>
            </a:r>
            <a:endParaRPr lang="zh-CN" altLang="en-US" sz="28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622165" y="1212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巩固考点</a:t>
            </a:r>
            <a:endParaRPr lang="zh-CN" altLang="en-US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/>
      <p:bldP spid="6150" grpId="0"/>
      <p:bldP spid="6151" grpId="0"/>
      <p:bldP spid="6152" grpId="0"/>
      <p:bldP spid="6153" grpId="0"/>
      <p:bldP spid="410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474470" y="1277620"/>
            <a:ext cx="8272780" cy="3449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★思考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en-US" altLang="zh-CN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1.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这个实验中，为什么要在水中添加少量稀硫酸或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者氢氧化钠？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en-US" altLang="zh-CN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2.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反应一段时间以后，硫酸质量</a:t>
            </a: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怎么变？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溶液的溶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质质量分数怎么变？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523490" y="2943225"/>
            <a:ext cx="8949055" cy="650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增强水的导电性，加快电解速率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421255" y="4727575"/>
            <a:ext cx="8949055" cy="650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硫酸质量不变，溶液的溶质质量分数变大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27650" name="文本框 7169"/>
          <p:cNvSpPr txBox="1"/>
          <p:nvPr/>
        </p:nvSpPr>
        <p:spPr>
          <a:xfrm>
            <a:off x="782955" y="844550"/>
            <a:ext cx="10415270" cy="56927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考点2　描述水的主要物理性质和化学性质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ctr" eaLnBrk="1" hangingPunct="1"/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（水能电解、水与氧化物反应等）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1.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物理性质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纯净的水是一种______颜色、没有气味和味道的液体；标准状况下沸点为_______，凝固点为______。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时密度最大。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2.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化学性质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1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）水在通电的情况下发生电解反应：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____________________　　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）水能与一些非金属氧化物反应生成对应的酸，如　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_______________________________________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3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）水能够与少数的金属氧化物反应生成可溶性碱，如　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_______________________________________。　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7171" name="文本框 7170"/>
          <p:cNvSpPr txBox="1"/>
          <p:nvPr/>
        </p:nvSpPr>
        <p:spPr>
          <a:xfrm>
            <a:off x="3420110" y="2042795"/>
            <a:ext cx="108648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没有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7172" name="文本框 7171"/>
          <p:cNvSpPr txBox="1"/>
          <p:nvPr/>
        </p:nvSpPr>
        <p:spPr>
          <a:xfrm>
            <a:off x="2273935" y="2487295"/>
            <a:ext cx="130238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100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℃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7173" name="文本框 7172"/>
          <p:cNvSpPr txBox="1"/>
          <p:nvPr/>
        </p:nvSpPr>
        <p:spPr>
          <a:xfrm>
            <a:off x="5411470" y="2487295"/>
            <a:ext cx="8699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0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℃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7175" name="文本框 7174"/>
          <p:cNvSpPr txBox="1"/>
          <p:nvPr/>
        </p:nvSpPr>
        <p:spPr>
          <a:xfrm>
            <a:off x="756920" y="5072380"/>
            <a:ext cx="73964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CO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＋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H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O===H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CO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3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，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SO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3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＋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H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O===H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SO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4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　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7176" name="文本框 7175"/>
          <p:cNvSpPr txBox="1"/>
          <p:nvPr/>
        </p:nvSpPr>
        <p:spPr>
          <a:xfrm>
            <a:off x="530860" y="5948680"/>
            <a:ext cx="83470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CaO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＋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H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O===Ca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（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OH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）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，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Na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O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宋体" panose="02010600030101010101" pitchFamily="2" charset="-122"/>
              </a:rPr>
              <a:t>＋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H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Times New Roman" panose="02020603050405020304" pitchFamily="18" charset="0"/>
              </a:rPr>
              <a:t>O===2NaOH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627505" y="4124325"/>
            <a:ext cx="472694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2H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O=====2H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↑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＋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O</a:t>
            </a:r>
            <a:r>
              <a:rPr lang="en-US" altLang="zh-CN" sz="2800" baseline="-250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↑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381250" y="3889375"/>
            <a:ext cx="108648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通电</a:t>
            </a:r>
            <a:endParaRPr lang="zh-CN" altLang="en-US" sz="2800" u="sng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983345" y="5314950"/>
            <a:ext cx="2947035" cy="953135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记忆口诀：</a:t>
            </a:r>
            <a:endParaRPr lang="zh-CN" altLang="en-US" sz="28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1" hangingPunct="1"/>
            <a:r>
              <a:rPr lang="zh-CN" altLang="en-US" sz="2800" b="1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钾钠钡钙四碱溶</a:t>
            </a:r>
            <a:endParaRPr lang="zh-CN" altLang="en-US" sz="2800" b="1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622165" y="1212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巩固考点</a:t>
            </a:r>
            <a:endParaRPr lang="zh-CN" altLang="en-US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700520" y="2496820"/>
            <a:ext cx="8699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4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℃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2" grpId="0"/>
      <p:bldP spid="7173" grpId="0"/>
      <p:bldP spid="7175" grpId="0"/>
      <p:bldP spid="7176" grpId="0"/>
      <p:bldP spid="100" grpId="0"/>
      <p:bldP spid="3" grpId="0"/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5" name="矩形 1"/>
          <p:cNvSpPr/>
          <p:nvPr/>
        </p:nvSpPr>
        <p:spPr>
          <a:xfrm>
            <a:off x="395605" y="1412875"/>
            <a:ext cx="9874885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．(2019·葫芦岛)电解水实验如图所示，下列说法正确的是(    )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A．正极得到的气体是氢气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B．负极得到的气体具有可燃性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C．该实验说明水由氢气和氧气组成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D．实验结束时产生的氢气和氧气的质量比为2∶1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45185" y="2206625"/>
            <a:ext cx="4292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B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pic>
        <p:nvPicPr>
          <p:cNvPr id="7" name="图片 -21474824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3340" y="2505075"/>
            <a:ext cx="2157730" cy="32042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文本框 7"/>
          <p:cNvSpPr txBox="1"/>
          <p:nvPr/>
        </p:nvSpPr>
        <p:spPr>
          <a:xfrm>
            <a:off x="4373880" y="1974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链接中考</a:t>
            </a:r>
            <a:endParaRPr lang="zh-CN" altLang="en-US" sz="3600" b="1">
              <a:solidFill>
                <a:srgbClr val="FF0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29698" name="文本框 9217"/>
          <p:cNvSpPr txBox="1"/>
          <p:nvPr/>
        </p:nvSpPr>
        <p:spPr>
          <a:xfrm>
            <a:off x="982345" y="1290955"/>
            <a:ext cx="8967470" cy="40093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2．(2019·嘉兴)地球上有丰富的水资源，科学家一直在研究成本低、效率高的催化剂，使水发生反应获得氢能源。下列说法错误的是(    )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A．水是由氢元素和氧元素组成的化合物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B．保持水化学性质的最小微粒是氢原子和氧原子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C．水发生反应生成氢气和氧气属于分解反应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D．催化剂在化学反应前后化学性质和质量不发生改变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9219" name="文本框 9218"/>
          <p:cNvSpPr txBox="1"/>
          <p:nvPr/>
        </p:nvSpPr>
        <p:spPr>
          <a:xfrm>
            <a:off x="4987767" y="2439035"/>
            <a:ext cx="3606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B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73880" y="1974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链接中考</a:t>
            </a:r>
            <a:endParaRPr lang="zh-CN" altLang="en-US" sz="3600" b="1">
              <a:solidFill>
                <a:srgbClr val="FF0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4" name="文本框 10241"/>
          <p:cNvSpPr txBox="1"/>
          <p:nvPr/>
        </p:nvSpPr>
        <p:spPr>
          <a:xfrm>
            <a:off x="1181735" y="643255"/>
            <a:ext cx="8375650" cy="40093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考点3　说出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Arial" pitchFamily="34" charset="0"/>
              </a:rPr>
              <a:t>溶液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的组成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　溶液由______和______组成。被溶解的物质称为溶质，能溶解其他物质的物质称为溶剂，如碘酒中碘是溶质，酒精是溶剂。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 eaLnBrk="1" hangingPunct="1">
              <a:lnSpc>
                <a:spcPct val="130000"/>
              </a:lnSpc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143409" y="1809750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溶质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591209" y="1768158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溶剂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32605" y="178435"/>
            <a:ext cx="4472940" cy="650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二、溶液、悬浊液和乳浊液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4" name="文本框 10241"/>
          <p:cNvSpPr txBox="1"/>
          <p:nvPr/>
        </p:nvSpPr>
        <p:spPr>
          <a:xfrm>
            <a:off x="1181735" y="643255"/>
            <a:ext cx="8375650" cy="40093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ctr" eaLnBrk="1" hangingPunct="1">
              <a:lnSpc>
                <a:spcPct val="13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考点3　说出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Arial" pitchFamily="34" charset="0"/>
              </a:rPr>
              <a:t>溶液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的组成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　溶液由______和______组成。被溶解的物质称为溶质，能溶解其他物质的物质称为溶剂，如碘酒中碘是溶质，酒精是溶剂。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algn="l" eaLnBrk="1" hangingPunct="1">
              <a:lnSpc>
                <a:spcPct val="130000"/>
              </a:lnSpc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143409" y="1809750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溶质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591209" y="1768158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溶剂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32605" y="178435"/>
            <a:ext cx="4472940" cy="650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二、溶液、悬浊液和乳浊液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93165" y="3773805"/>
            <a:ext cx="7690485" cy="23304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★小贴士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两种液体相溶，量多的是溶剂，量少的是溶质；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若有水，则都是水做溶剂；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不指明溶剂时，溶剂一般是水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31746" name="文本框 10241"/>
          <p:cNvSpPr txBox="1"/>
          <p:nvPr/>
        </p:nvSpPr>
        <p:spPr>
          <a:xfrm>
            <a:off x="1095375" y="1333818"/>
            <a:ext cx="8350250" cy="2501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4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Arial" pitchFamily="34" charset="0"/>
              </a:rPr>
              <a:t>考点4　知道水是良好的溶剂，并能列举其他常见的溶剂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Arial" pitchFamily="34" charset="0"/>
            </a:endParaRPr>
          </a:p>
          <a:p>
            <a:pPr eaLnBrk="1" hangingPunct="1">
              <a:lnSpc>
                <a:spcPct val="14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水是最常用的___________，除水外常用的溶剂还有　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________________等。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0245" name="文本框 10244"/>
          <p:cNvSpPr txBox="1"/>
          <p:nvPr/>
        </p:nvSpPr>
        <p:spPr>
          <a:xfrm>
            <a:off x="3940017" y="2535555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溶剂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46" name="文本框 10245"/>
          <p:cNvSpPr txBox="1"/>
          <p:nvPr/>
        </p:nvSpPr>
        <p:spPr>
          <a:xfrm>
            <a:off x="1744504" y="3129280"/>
            <a:ext cx="19608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汽油、酒精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12215" y="4479925"/>
            <a:ext cx="7585075" cy="17703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★小贴士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常见的洗涤，其本质就是溶解。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如洗去油渍，用</a:t>
            </a:r>
            <a:r>
              <a:rPr lang="zh-CN" altLang="en-US" sz="2800" b="1" u="sng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        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。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246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graphicFrame>
        <p:nvGraphicFramePr>
          <p:cNvPr id="9218" name="表格 9217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37565" y="1651000"/>
          <a:ext cx="8640763" cy="4670581"/>
        </p:xfrm>
        <a:graphic>
          <a:graphicData uri="http://schemas.openxmlformats.org/drawingml/2006/table">
            <a:tbl>
              <a:tblPr/>
              <a:tblGrid>
                <a:gridCol w="581004"/>
                <a:gridCol w="1308687"/>
                <a:gridCol w="2471329"/>
                <a:gridCol w="2201464"/>
                <a:gridCol w="2078279"/>
              </a:tblGrid>
              <a:tr h="432713">
                <a:tc rowSpan="2" gridSpan="2"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lang="zh-CN" altLang="en-US" sz="2800"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</a:tcPr>
                </a:tc>
                <a:tc rowSpan="2"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溶液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宋体" panose="02010600030101010101" pitchFamily="2" charset="-122"/>
                        </a:rPr>
                        <a:t>浊液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宋体" panose="02010600030101010101" pitchFamily="2" charset="-122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47579">
                <a:tc gridSpan="2"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悬浊液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宋体" panose="02010600030101010101" pitchFamily="2" charset="-122"/>
                        </a:rPr>
                        <a:t>乳浊液</a:t>
                      </a:r>
                      <a:endParaRPr lang="zh-CN" altLang="en-US" sz="2800">
                        <a:solidFill>
                          <a:srgbClr val="FF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宋体" panose="02010600030101010101" pitchFamily="2" charset="-122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6090">
                <a:tc rowSpan="4"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宋体" panose="02010600030101010101" pitchFamily="2" charset="-122"/>
                        </a:rPr>
                        <a:t>不同点</a:t>
                      </a:r>
                      <a:endParaRPr lang="zh-CN" altLang="en-US" sz="280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宋体" panose="02010600030101010101" pitchFamily="2" charset="-122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组成</a:t>
                      </a:r>
                      <a:endParaRPr lang="zh-CN" altLang="en-US" sz="280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由溶质和溶剂组成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不溶性固体和液体组成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lnSpc>
                          <a:spcPct val="80000"/>
                        </a:lnSpc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宋体" panose="02010600030101010101" pitchFamily="2" charset="-122"/>
                        </a:rPr>
                        <a:t>不溶性液体和液体组成</a:t>
                      </a:r>
                      <a:endParaRPr lang="zh-CN" altLang="en-US" sz="280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宋体" panose="02010600030101010101" pitchFamily="2" charset="-122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8959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宋体" panose="02010600030101010101" pitchFamily="2" charset="-122"/>
                        </a:rPr>
                        <a:t>分散微粒</a:t>
                      </a:r>
                      <a:endParaRPr lang="zh-CN" altLang="en-US" sz="280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宋体" panose="02010600030101010101" pitchFamily="2" charset="-122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分子或离子直径小于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10</a:t>
                      </a:r>
                      <a:r>
                        <a:rPr lang="zh-CN" altLang="en-US" sz="2800" baseline="300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－</a:t>
                      </a:r>
                      <a:r>
                        <a:rPr lang="en-US" altLang="zh-CN" sz="2800" baseline="300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9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米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大量分子的集合体，乳浊液的颗粒大约为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1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～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50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微米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80900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宋体" panose="02010600030101010101" pitchFamily="2" charset="-122"/>
                        </a:rPr>
                        <a:t>均一性</a:t>
                      </a:r>
                      <a:endParaRPr lang="zh-CN" altLang="en-US" sz="280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宋体" panose="02010600030101010101" pitchFamily="2" charset="-122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_____</a:t>
                      </a:r>
                      <a:endParaRPr lang="zh-CN" altLang="en-US" sz="2800" u="sng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不均一、不透明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(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浑浊</a:t>
                      </a:r>
                      <a:r>
                        <a:rPr lang="en-US" altLang="zh-CN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)</a:t>
                      </a:r>
                      <a:endParaRPr lang="en-US" altLang="zh-CN" sz="280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96137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稳定性</a:t>
                      </a:r>
                      <a:endParaRPr lang="zh-CN" altLang="en-US" sz="280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稳定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不稳定、久置后分层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518048">
                <a:tc gridSpan="2"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宋体" panose="02010600030101010101" pitchFamily="2" charset="-122"/>
                        </a:rPr>
                        <a:t>相同点</a:t>
                      </a:r>
                      <a:endParaRPr lang="zh-CN" altLang="en-US" sz="2800">
                        <a:solidFill>
                          <a:srgbClr val="0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宋体" panose="02010600030101010101" pitchFamily="2" charset="-122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lvl="0" algn="ctr" eaLnBrk="1" hangingPunct="1"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sym typeface="Times New Roman" panose="02020603050405020304" pitchFamily="18" charset="0"/>
                        </a:rPr>
                        <a:t>都是_______物</a:t>
                      </a:r>
                      <a:endParaRPr lang="zh-CN" altLang="en-US" sz="2800">
                        <a:solidFill>
                          <a:schemeClr val="tx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sym typeface="Times New Roman" panose="02020603050405020304" pitchFamily="18" charset="0"/>
                      </a:endParaRPr>
                    </a:p>
                  </a:txBody>
                  <a:tcPr marL="91437" marR="91437" marT="45705" marB="45705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336" name="文本框 11335"/>
          <p:cNvSpPr txBox="1"/>
          <p:nvPr/>
        </p:nvSpPr>
        <p:spPr>
          <a:xfrm>
            <a:off x="3479007" y="4637088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均一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11337" name="文本框 11336"/>
          <p:cNvSpPr txBox="1"/>
          <p:nvPr/>
        </p:nvSpPr>
        <p:spPr>
          <a:xfrm>
            <a:off x="5838984" y="5781675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Times New Roman" panose="02020603050405020304" pitchFamily="18" charset="0"/>
              </a:rPr>
              <a:t>混合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32808" name="文本框 10241"/>
          <p:cNvSpPr txBox="1"/>
          <p:nvPr/>
        </p:nvSpPr>
        <p:spPr>
          <a:xfrm>
            <a:off x="748030" y="882015"/>
            <a:ext cx="9009380" cy="4356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Arial" pitchFamily="34" charset="0"/>
              </a:rPr>
              <a:t>考点5　说明溶液的特点，区别溶液、悬浊液和乳浊液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Arial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622165" y="1212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巩固考点</a:t>
            </a:r>
            <a:endParaRPr lang="zh-CN" altLang="en-US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36" grpId="0"/>
      <p:bldP spid="113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34818" name="文本框 13313"/>
          <p:cNvSpPr txBox="1"/>
          <p:nvPr/>
        </p:nvSpPr>
        <p:spPr>
          <a:xfrm>
            <a:off x="1050290" y="862330"/>
            <a:ext cx="9313545" cy="53035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.概念图能清晰地反映概念之间的联系，如图表示溶  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液中部分概念的相互联系。请回答：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（1）图中“？”是指___________；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（2）将5克食盐固体放入盛有20克蒸馏水的烧杯中，充分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搅拌后完全溶解。你是如何确定食盐固体“完全溶解”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的？______________________________。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pic>
        <p:nvPicPr>
          <p:cNvPr id="34819" name="图片 288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803525" y="2076450"/>
            <a:ext cx="4436110" cy="17532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6" name="文本框 13315"/>
          <p:cNvSpPr txBox="1"/>
          <p:nvPr/>
        </p:nvSpPr>
        <p:spPr>
          <a:xfrm>
            <a:off x="5032852" y="4010025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溶剂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317" name="文本框 13316"/>
          <p:cNvSpPr txBox="1"/>
          <p:nvPr/>
        </p:nvSpPr>
        <p:spPr>
          <a:xfrm>
            <a:off x="2718277" y="5537200"/>
            <a:ext cx="5161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烧杯底部观察不到食盐固体颗粒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73880" y="1974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链接中考</a:t>
            </a:r>
            <a:endParaRPr lang="zh-CN" altLang="en-US" sz="3600" b="1">
              <a:solidFill>
                <a:srgbClr val="FF0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/>
      <p:bldP spid="133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43010" name="文本框 18433"/>
          <p:cNvSpPr txBox="1"/>
          <p:nvPr/>
        </p:nvSpPr>
        <p:spPr>
          <a:xfrm>
            <a:off x="1091565" y="1125855"/>
            <a:ext cx="8903970" cy="3449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三、溶质的质量分数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考点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6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说明溶液中溶质质量分数的意义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1.溶液中溶质质量分数：溶质质量与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质量之比。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2.意义：能定量表示溶液的组成，可用小数或百分数表示。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439" name="文本框 18438"/>
          <p:cNvSpPr txBox="1"/>
          <p:nvPr/>
        </p:nvSpPr>
        <p:spPr>
          <a:xfrm>
            <a:off x="6931502" y="2792413"/>
            <a:ext cx="894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溶液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10310" y="4884420"/>
            <a:ext cx="10495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如生理盐水的溶质质量分数为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，表示</a:t>
            </a:r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         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622165" y="1212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巩固考点</a:t>
            </a:r>
            <a:endParaRPr lang="zh-CN" altLang="en-US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786120" y="4803775"/>
            <a:ext cx="114554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0.9%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825740" y="4386580"/>
            <a:ext cx="3185160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100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克溶液中含有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0.9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克食盐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9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44034" name="文本框 18433"/>
          <p:cNvSpPr txBox="1"/>
          <p:nvPr/>
        </p:nvSpPr>
        <p:spPr>
          <a:xfrm>
            <a:off x="996950" y="1323975"/>
            <a:ext cx="8569325" cy="40551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考点</a:t>
            </a:r>
            <a:r>
              <a:rPr lang="en-US" altLang="zh-CN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7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　应用“溶质的质量分数＝（溶质质量/溶液质量）”进行简单计算　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计算：溶液中溶质的质量分数＝          ×100%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＝                    ×100%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溶质质量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=</a:t>
            </a:r>
            <a:r>
              <a:rPr lang="en-US" altLang="zh-CN" sz="2800" u="sng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                        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。</a:t>
            </a:r>
            <a:endParaRPr lang="zh-CN" altLang="en-US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/>
            <a:endParaRPr lang="zh-CN" altLang="en-US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44035" name="文本框 18434"/>
          <p:cNvSpPr txBox="1"/>
          <p:nvPr/>
        </p:nvSpPr>
        <p:spPr>
          <a:xfrm>
            <a:off x="6168867" y="2224088"/>
            <a:ext cx="1605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溶质质量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4036" name="文本框 18435"/>
          <p:cNvSpPr txBox="1"/>
          <p:nvPr/>
        </p:nvSpPr>
        <p:spPr>
          <a:xfrm>
            <a:off x="6192679" y="2670175"/>
            <a:ext cx="1605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溶液质量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4037" name="文本框 18436"/>
          <p:cNvSpPr txBox="1"/>
          <p:nvPr/>
        </p:nvSpPr>
        <p:spPr>
          <a:xfrm>
            <a:off x="2263617" y="3078163"/>
            <a:ext cx="1605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溶质质量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4038" name="文本框 18437"/>
          <p:cNvSpPr txBox="1"/>
          <p:nvPr/>
        </p:nvSpPr>
        <p:spPr>
          <a:xfrm>
            <a:off x="1478598" y="3524250"/>
            <a:ext cx="3383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溶质质量＋溶剂质量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4039" name="文本框 1"/>
          <p:cNvSpPr txBox="1"/>
          <p:nvPr/>
        </p:nvSpPr>
        <p:spPr>
          <a:xfrm>
            <a:off x="6015038" y="2295525"/>
            <a:ext cx="3098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          </a:t>
            </a:r>
            <a:endParaRPr lang="zh-CN" altLang="en-US" sz="2800" u="sng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44040" name="文本框 2"/>
          <p:cNvSpPr txBox="1"/>
          <p:nvPr/>
        </p:nvSpPr>
        <p:spPr>
          <a:xfrm>
            <a:off x="1408113" y="3106738"/>
            <a:ext cx="3098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u="sng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                    </a:t>
            </a:r>
            <a:endParaRPr lang="zh-CN" altLang="en-US" sz="2800" u="sng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622165" y="1212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巩固考点</a:t>
            </a:r>
            <a:endParaRPr lang="zh-CN" altLang="en-US" sz="3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733675" y="4366895"/>
            <a:ext cx="44500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溶液质量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×溶质的质量分数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46082" name="矩形 1"/>
          <p:cNvSpPr/>
          <p:nvPr/>
        </p:nvSpPr>
        <p:spPr>
          <a:xfrm>
            <a:off x="848360" y="777240"/>
            <a:ext cx="8975725" cy="53035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10000"/>
              </a:lnSpc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</a:t>
            </a: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．硫酸镁在工农业以及医疗上有广泛应用，其溶解度如下表所示。则下列说法正确的是(    )                                   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A.硫酸镁的溶解度随温度升高而增大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B．10℃时，27.7g硫酸镁和72.3g水可配制成质量分数为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27.7%的硫酸镁溶液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C．50℃时，100g硫酸镁饱和溶液中溶质和溶剂的质量比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为49∶100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D．70℃时的硫酸镁饱和溶液升温至90℃，溶液的溶质质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eaLnBrk="1" hangingPunct="1">
              <a:lnSpc>
                <a:spcPct val="110000"/>
              </a:lnSpc>
            </a:pPr>
            <a:r>
              <a:rPr lang="zh-CN" altLang="zh-CN" sz="28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  量分数增大</a:t>
            </a:r>
            <a:endParaRPr lang="zh-CN" altLang="zh-CN" sz="28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0483" name="文本框 20482"/>
          <p:cNvSpPr txBox="1"/>
          <p:nvPr/>
        </p:nvSpPr>
        <p:spPr>
          <a:xfrm>
            <a:off x="6250305" y="1272223"/>
            <a:ext cx="38608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en-US" altLang="zh-CN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C</a:t>
            </a:r>
            <a:endParaRPr lang="en-US" altLang="zh-CN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graphicFrame>
        <p:nvGraphicFramePr>
          <p:cNvPr id="46085" name="表格 4608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531938" y="1794193"/>
          <a:ext cx="5673725" cy="854075"/>
        </p:xfrm>
        <a:graphic>
          <a:graphicData uri="http://schemas.openxmlformats.org/drawingml/2006/table">
            <a:tbl>
              <a:tblPr/>
              <a:tblGrid>
                <a:gridCol w="1565275"/>
                <a:gridCol w="754063"/>
                <a:gridCol w="858837"/>
                <a:gridCol w="777875"/>
                <a:gridCol w="866775"/>
                <a:gridCol w="850900"/>
              </a:tblGrid>
              <a:tr h="427038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zh-CN" altLang="en-US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温度</a:t>
                      </a: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en-US" altLang="zh-CN">
                          <a:latin typeface="黑体" panose="02010609060101010101" pitchFamily="49" charset="-122"/>
                          <a:ea typeface="宋体" panose="02010600030101010101" pitchFamily="2" charset="-122"/>
                        </a:rPr>
                        <a:t>℃</a:t>
                      </a:r>
                      <a:endParaRPr lang="zh-CN" altLang="en-US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10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30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50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70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90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7"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zh-CN" altLang="en-US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溶解度</a:t>
                      </a: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/g</a:t>
                      </a:r>
                      <a:endParaRPr lang="zh-CN" altLang="en-US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27.7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39.3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49.0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54.1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Font typeface="Arial" pitchFamily="34" charset="0"/>
                        <a:buNone/>
                        <a:defRPr sz="2800" b="0" i="0" u="none" kern="1200" baseline="0">
                          <a:solidFill>
                            <a:schemeClr val="tx1"/>
                          </a:solidFill>
                          <a:latin typeface="Franklin Gothic Book" panose="020b0503020102020204" pitchFamily="34" charset="0"/>
                          <a:ea typeface="黑体" panose="02010609060101010101" pitchFamily="49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buFontTx/>
                        <a:buNone/>
                      </a:pPr>
                      <a:r>
                        <a:rPr lang="en-US" altLang="zh-CN">
                          <a:latin typeface="黑体" panose="02010609060101010101" pitchFamily="49" charset="-122"/>
                          <a:cs typeface="Times New Roman" panose="02020603050405020304" pitchFamily="18" charset="0"/>
                        </a:rPr>
                        <a:t>51.1</a:t>
                      </a:r>
                      <a:endParaRPr lang="en-US" altLang="zh-CN">
                        <a:latin typeface="黑体" panose="02010609060101010101" pitchFamily="49" charset="-122"/>
                        <a:ea typeface="Times New Roman" panose="02020603050405020304" pitchFamily="18" charset="0"/>
                      </a:endParaRPr>
                    </a:p>
                  </a:txBody>
                  <a:tcPr marL="0" marR="0" marT="0" marB="1" anchor="ctr"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4373880" y="1974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链接中考</a:t>
            </a:r>
            <a:endParaRPr lang="zh-CN" altLang="en-US" sz="3600" b="1">
              <a:solidFill>
                <a:srgbClr val="FF0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31745" name="矩形 1"/>
          <p:cNvSpPr/>
          <p:nvPr/>
        </p:nvSpPr>
        <p:spPr>
          <a:xfrm>
            <a:off x="571500" y="602933"/>
            <a:ext cx="8356600" cy="1210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en-US" sz="2800">
                <a:latin typeface="黑体" panose="02010609060101010101" pitchFamily="49" charset="-122"/>
                <a:ea typeface="宋体" panose="02010600030101010101" pitchFamily="2" charset="-122"/>
                <a:sym typeface="+mn-ea"/>
              </a:rPr>
              <a:t>5</a:t>
            </a:r>
            <a:r>
              <a:rPr lang="en-US" altLang="zh-CN" sz="2800">
                <a:latin typeface="黑体" panose="02010609060101010101" pitchFamily="49" charset="-122"/>
              </a:rPr>
              <a:t>.下面是同学们在复习中梳理得到的一组图像，其中图像与实验描述一致的是(   )</a:t>
            </a:r>
            <a:endParaRPr lang="en-US" altLang="zh-CN" sz="2800">
              <a:latin typeface="黑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236845" y="1292225"/>
            <a:ext cx="3606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800">
                <a:solidFill>
                  <a:srgbClr val="FF0000"/>
                </a:solidFill>
                <a:latin typeface="黑体" panose="02010609060101010101" pitchFamily="49" charset="-122"/>
              </a:rPr>
              <a:t>A</a:t>
            </a:r>
            <a:endParaRPr lang="en-US" altLang="zh-CN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pic>
        <p:nvPicPr>
          <p:cNvPr id="26628" name="图片 -21474818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555" y="1739900"/>
            <a:ext cx="5539105" cy="4800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文本框 7"/>
          <p:cNvSpPr txBox="1"/>
          <p:nvPr/>
        </p:nvSpPr>
        <p:spPr>
          <a:xfrm>
            <a:off x="4373880" y="197485"/>
            <a:ext cx="29483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★</a:t>
            </a:r>
            <a:r>
              <a:rPr lang="zh-CN" altLang="en-US" sz="3600" b="1">
                <a:solidFill>
                  <a:srgbClr val="FF0000"/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链接中考</a:t>
            </a:r>
            <a:endParaRPr lang="zh-CN" altLang="en-US" sz="3600" b="1">
              <a:solidFill>
                <a:srgbClr val="FF0000"/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1504" y="58218"/>
            <a:ext cx="37004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海宁名师空中课堂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026160" y="1026795"/>
            <a:ext cx="8949055" cy="1210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★思考：</a:t>
            </a:r>
            <a:r>
              <a:rPr lang="en-US" altLang="zh-CN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10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克的</a:t>
            </a: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A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物质加入</a:t>
            </a:r>
            <a:r>
              <a:rPr lang="en-US" altLang="zh-CN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90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克水中，溶质的质量分数一定为</a:t>
            </a:r>
            <a:r>
              <a:rPr lang="en-US" altLang="zh-CN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10%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吗？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11885" y="2342515"/>
            <a:ext cx="8949055" cy="28898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若</a:t>
            </a:r>
            <a:r>
              <a:rPr lang="en-US" altLang="zh-CN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A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物质完全溶解：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如果是硝酸钾等物质，</a:t>
            </a: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A%</a:t>
            </a:r>
            <a:r>
              <a:rPr lang="zh-CN" altLang="en-US" sz="2800" b="1" u="sng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 </a:t>
            </a: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10%</a:t>
            </a: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。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如果是硫酸铜晶体等物质，</a:t>
            </a: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A%</a:t>
            </a:r>
            <a:r>
              <a:rPr lang="zh-CN" altLang="en-US" sz="2800" b="1" u="sng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 </a:t>
            </a: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10%</a:t>
            </a: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。</a:t>
            </a:r>
            <a:endParaRPr lang="zh-CN" altLang="en-US" sz="28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如果是氧化钠、氧化钾等物质，</a:t>
            </a:r>
            <a:r>
              <a:rPr lang="en-US" altLang="zh-CN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A%</a:t>
            </a:r>
            <a:r>
              <a:rPr lang="zh-CN" altLang="en-US" sz="28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 </a:t>
            </a:r>
            <a:r>
              <a:rPr lang="en-US" altLang="zh-CN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10%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。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如果是氧化钙，</a:t>
            </a: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A%</a:t>
            </a:r>
            <a:r>
              <a:rPr lang="zh-CN" altLang="en-US" sz="2800" b="1" u="sng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 </a:t>
            </a: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10%</a:t>
            </a: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。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185545" y="5166995"/>
            <a:ext cx="11170285" cy="6508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30000"/>
              </a:lnSpc>
            </a:pP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如氧化钙等物质不完全溶解，则需要考虑溶解度，判断是否饱和。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289050" y="5959475"/>
            <a:ext cx="96342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饱和溶液中溶质的质量分数＝</a:t>
            </a:r>
            <a:r>
              <a:rPr lang="zh-CN" altLang="en-US" sz="2800" b="1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                 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.</a:t>
            </a:r>
            <a:endParaRPr lang="en-US" altLang="zh-CN" sz="2800" b="1" u="sng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https://d.book118.com/678071121134006037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158c3ce8-1031-4d99-9cb1-14a05fa1f6e5}"/>
</p:tagLst>
</file>

<file path=ppt/tags/tag2.xml><?xml version="1.0" encoding="utf-8"?>
<p:tagLst xmlns:p="http://schemas.openxmlformats.org/presentationml/2006/main">
  <p:tag name="KSO_WM_UNIT_TABLE_BEAUTIFY" val="smartTable{07314e46-c2f9-42c8-ad56-2dd9a069d14b}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等线 Light</vt:lpstr>
      <vt:lpstr>等线</vt:lpstr>
      <vt:lpstr>宋体</vt:lpstr>
      <vt:lpstr>黑体</vt:lpstr>
      <vt:lpstr>Times New Roman</vt:lpstr>
      <vt:lpstr>Wingdings 2</vt:lpstr>
      <vt:lpstr>Franklin Gothic Book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2024-09-17T23:37:43.379</cp:lastPrinted>
  <dcterms:created xsi:type="dcterms:W3CDTF">2024-09-17T15:37:43Z</dcterms:created>
  <dcterms:modified xsi:type="dcterms:W3CDTF">2024-09-17T15:37:45Z</dcterms:modified>
</cp:coreProperties>
</file>