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SLJSMC+MS-UIGothic"/>
      <p:regular r:id="rId18"/>
    </p:embeddedFont>
    <p:embeddedFont>
      <p:font typeface="TEVEBF+NKQRUM+MicrosoftYaHei-Bold"/>
      <p:regular r:id="rId19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92A4D7-BE41-44CB-BDF2-E83D733A8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17B6C-A89A-4BC0-8238-C196DF110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791761-3312-4E94-91E7-E16E3DAA5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DF59C6-4CD8-45FE-8260-BB3C835B5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26BFCA-8917-4AB5-A46D-71840556E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515527-3C0A-4B86-8BD8-30C858B3A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A5C97F-B1B3-42BC-95BD-96F1E0CB8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EE423A-19F1-4761-B24B-16160BCD3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E67979-7EFD-4CC6-B252-0B7334A47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AE9509-EA6E-4ED0-830E-BDB81126D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1F6BF6-BFC0-4196-9907-8906B99F2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103126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868295" y="2301759"/>
            <a:ext cx="72294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FFFDFD"/>
                </a:solidFill>
                <a:latin typeface="SimSun"/>
                <a:cs typeface="SimSun"/>
              </a:rPr>
              <a:t>坝</a:t>
            </a:r>
            <a:r>
              <a:rPr sz="4950">
                <a:solidFill>
                  <a:srgbClr val="FFFDFD"/>
                </a:solidFill>
                <a:latin typeface="SLJSMC+MS-UIGothic"/>
                <a:cs typeface="SLJSMC+MS-UIGothic"/>
              </a:rPr>
              <a:t>基防渗</a:t>
            </a:r>
            <a:r>
              <a:rPr sz="495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4950">
                <a:solidFill>
                  <a:srgbClr val="FFFDFD"/>
                </a:solidFill>
                <a:latin typeface="SLJSMC+MS-UIGothic"/>
                <a:cs typeface="SLJSMC+MS-UIGothic"/>
              </a:rPr>
              <a:t>理目的</a:t>
            </a:r>
            <a:r>
              <a:rPr sz="4950">
                <a:solidFill>
                  <a:srgbClr val="FFFDFD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FFFDFD"/>
                </a:solidFill>
                <a:latin typeface="SLJSMC+MS-UIGothic"/>
                <a:cs typeface="SLJSMC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682114" y="2744470"/>
            <a:ext cx="2133600" cy="152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800"/>
              </a:lnSpc>
              <a:spcBef>
                <a:spcPct val="0"/>
              </a:spcBef>
              <a:spcAft>
                <a:spcPct val="0"/>
              </a:spcAft>
            </a:pPr>
            <a:r>
              <a:rPr sz="4800">
                <a:solidFill>
                  <a:srgbClr val="FFFFFF"/>
                </a:solidFill>
                <a:latin typeface="SLJSMC+MS-UIGothic"/>
                <a:cs typeface="SLJSMC+MS-UIGothic"/>
              </a:rPr>
              <a:t>目</a:t>
            </a:r>
            <a:r>
              <a:rPr sz="48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288530" y="3125628"/>
            <a:ext cx="16002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LJSMC+MS-UIGothic"/>
                <a:cs typeface="SLJSMC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LJSMC+MS-UIGothic"/>
                <a:cs typeface="SLJSMC+MS-UIGothic"/>
              </a:rPr>
              <a:t>目的和背景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SLJSMC+MS-UIGothic"/>
                <a:cs typeface="SLJSMC+MS-UIGothic"/>
              </a:rPr>
              <a:t>目的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SLJSMC+MS-UIGothic"/>
                <a:cs typeface="SLJSMC+MS-UIGothic"/>
              </a:rPr>
              <a:t>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LJSMC+MS-UIGothic"/>
                <a:cs typeface="SLJSMC+MS-UIGothic"/>
              </a:rPr>
              <a:t>防渗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609FFF"/>
                </a:solidFill>
                <a:latin typeface="SLJSMC+MS-UIGothic"/>
                <a:cs typeface="SLJSMC+MS-UIGothic"/>
              </a:rPr>
              <a:t>理的重要性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EVEBF+NKQRUM+MicrosoftYaHei-Bold"/>
                <a:cs typeface="TEVEBF+NKQRUM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EVEBF+NKQRUM+MicrosoftYaHei-Bold"/>
                <a:cs typeface="TEVEBF+NKQRUM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EVEBF+NKQRUM+MicrosoftYaHei-Bold"/>
                <a:cs typeface="TEVEBF+NKQRUM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09FFF"/>
                </a:solidFill>
                <a:latin typeface="SLJSMC+MS-UIGothic"/>
                <a:cs typeface="SLJSMC+MS-UIGothic"/>
              </a:rPr>
              <a:t>防止渗漏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09FFF"/>
                </a:solidFill>
                <a:latin typeface="SLJSMC+MS-UIGothic"/>
                <a:cs typeface="SLJSMC+MS-UIGothic"/>
              </a:rPr>
              <a:t>提高</a:t>
            </a:r>
            <a:r>
              <a:rPr sz="2000" spc="25">
                <a:solidFill>
                  <a:srgbClr val="609FFF"/>
                </a:solidFill>
                <a:latin typeface="SimSun"/>
                <a:cs typeface="SimSun"/>
              </a:rPr>
              <a:t>稳</a:t>
            </a:r>
            <a:r>
              <a:rPr sz="2000" spc="23">
                <a:solidFill>
                  <a:srgbClr val="609FFF"/>
                </a:solidFill>
                <a:latin typeface="SLJSMC+MS-UIGothic"/>
                <a:cs typeface="SLJSMC+MS-UIGothic"/>
              </a:rPr>
              <a:t>定性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609FFF"/>
                </a:solidFill>
                <a:latin typeface="SLJSMC+MS-UIGothic"/>
                <a:cs typeface="SLJSMC+MS-UIGothic"/>
              </a:rPr>
              <a:t>保</a:t>
            </a:r>
            <a:r>
              <a:rPr sz="2000" spc="25">
                <a:solidFill>
                  <a:srgbClr val="609FFF"/>
                </a:solidFill>
                <a:latin typeface="SimSun"/>
                <a:cs typeface="SimSun"/>
              </a:rPr>
              <a:t>护</a:t>
            </a:r>
            <a:r>
              <a:rPr sz="2000" spc="25">
                <a:solidFill>
                  <a:srgbClr val="609FFF"/>
                </a:solidFill>
                <a:latin typeface="SLJSMC+MS-UIGothic"/>
                <a:cs typeface="SLJSMC+MS-UIGothic"/>
              </a:rPr>
              <a:t>生</a:t>
            </a:r>
            <a:r>
              <a:rPr sz="2000" spc="25">
                <a:solidFill>
                  <a:srgbClr val="609FFF"/>
                </a:solidFill>
                <a:latin typeface="SimSun"/>
                <a:cs typeface="SimSun"/>
              </a:rPr>
              <a:t>态环</a:t>
            </a:r>
            <a:r>
              <a:rPr sz="2000">
                <a:solidFill>
                  <a:srgbClr val="609FFF"/>
                </a:solidFill>
                <a:latin typeface="SLJSMC+MS-UIGothic"/>
                <a:cs typeface="SLJSMC+MS-UIGothic"/>
              </a:rPr>
              <a:t>境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88329" y="3125628"/>
            <a:ext cx="4800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坝</a:t>
            </a:r>
            <a:r>
              <a:rPr sz="3600">
                <a:solidFill>
                  <a:srgbClr val="FFFFFF"/>
                </a:solidFill>
                <a:latin typeface="SLJSMC+MS-UIGothic"/>
                <a:cs typeface="SLJSMC+MS-UIGothic"/>
              </a:rPr>
              <a:t>基防渗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3600">
                <a:solidFill>
                  <a:srgbClr val="FFFFFF"/>
                </a:solidFill>
                <a:latin typeface="SLJSMC+MS-UIGothic"/>
                <a:cs typeface="SLJSMC+MS-UIGothic"/>
              </a:rPr>
              <a:t>理的目的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LJSMC+MS-UIGothic"/>
                <a:cs typeface="SLJSMC+MS-UIGothic"/>
              </a:rPr>
              <a:t>防止渗漏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LJSMC+MS-UIGothic"/>
                <a:cs typeface="SLJSMC+MS-UIGothic"/>
              </a:rPr>
              <a:t>提高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坝</a:t>
            </a:r>
            <a:r>
              <a:rPr sz="3000">
                <a:solidFill>
                  <a:srgbClr val="609FFF"/>
                </a:solidFill>
                <a:latin typeface="SLJSMC+MS-UIGothic"/>
                <a:cs typeface="SLJSMC+MS-UIGothic"/>
              </a:rPr>
              <a:t>体的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稳</a:t>
            </a:r>
            <a:r>
              <a:rPr sz="3000">
                <a:solidFill>
                  <a:srgbClr val="609FFF"/>
                </a:solidFill>
                <a:latin typeface="SLJSMC+MS-UIGothic"/>
                <a:cs typeface="SLJSMC+MS-UIGothic"/>
              </a:rPr>
              <a:t>定性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7743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防渗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理，减少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坝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基的渗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7743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降低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坝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体内部的孔隙水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力，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防止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坝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生裂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缝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形。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7743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提高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坝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体的整体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定性，确保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坝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的安全运行。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3285" y="4926068"/>
            <a:ext cx="31389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力，提高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坝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体的抗滑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定性。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LJSMC+MS-UIGothic"/>
                <a:cs typeface="SLJSMC+MS-UIGothic"/>
              </a:rPr>
              <a:t>延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长坝</a:t>
            </a:r>
            <a:r>
              <a:rPr sz="3000">
                <a:solidFill>
                  <a:srgbClr val="609FFF"/>
                </a:solidFill>
                <a:latin typeface="SLJSMC+MS-UIGothic"/>
                <a:cs typeface="SLJSMC+MS-UIGothic"/>
              </a:rPr>
              <a:t>体的使用寿命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有效的防渗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理，减少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坝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基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的渗漏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失，从而延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长坝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体的使</a:t>
            </a:r>
          </a:p>
          <a:p>
            <a:pPr marL="952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用寿命。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防止因渗漏而引起的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坝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体内部腐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蚀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和破坏，提高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坝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体的耐久性。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9934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降低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和修复的成本，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大</a:t>
            </a:r>
          </a:p>
          <a:p>
            <a:pPr marL="5715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坝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的可持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利用。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88329" y="3125628"/>
            <a:ext cx="4800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坝</a:t>
            </a:r>
            <a:r>
              <a:rPr sz="3600">
                <a:solidFill>
                  <a:srgbClr val="FFFFFF"/>
                </a:solidFill>
                <a:latin typeface="SLJSMC+MS-UIGothic"/>
                <a:cs typeface="SLJSMC+MS-UIGothic"/>
              </a:rPr>
              <a:t>基防渗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3600">
                <a:solidFill>
                  <a:srgbClr val="FFFFFF"/>
                </a:solidFill>
                <a:latin typeface="SLJSMC+MS-UIGothic"/>
                <a:cs typeface="SLJSMC+MS-UIGothic"/>
              </a:rPr>
              <a:t>理的方法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LJSMC+MS-UIGothic"/>
                <a:cs typeface="SLJSMC+MS-UIGothic"/>
              </a:rPr>
              <a:t>水平防渗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609FFF"/>
                </a:solidFill>
                <a:latin typeface="SLJSMC+MS-UIGothic"/>
                <a:cs typeface="SLJSMC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8131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水平防渗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理是通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坝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基上游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铺设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水平防渗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，以阻止或减少水体向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坝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基渗透的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81400" y="2054598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方法。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434452"/>
            <a:ext cx="766591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水平防渗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理通常采用粘土、混凝土等材料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铺设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，具有施工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简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便、防渗效果好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点。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87115" y="5056243"/>
            <a:ext cx="66441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水平防渗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理适用于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坝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基上游有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厚的覆盖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，且渗透性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大的情况。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LJSMC+MS-UIGothic"/>
                <a:cs typeface="SLJSMC+MS-UIGothic"/>
              </a:rPr>
              <a:t>垂直防渗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609FFF"/>
                </a:solidFill>
                <a:latin typeface="SLJSMC+MS-UIGothic"/>
                <a:cs typeface="SLJSMC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1225" y="46415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垂直防渗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理是通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坝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基内部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或附近打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垂直止水帷幕，以截</a:t>
            </a:r>
          </a:p>
          <a:p>
            <a:pPr marL="190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断水体向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坝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基渗透的通道。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62170" y="4641588"/>
            <a:ext cx="313893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垂直防渗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理可以采用注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浆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、高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压喷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射注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浆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等方法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行施工，具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有施工灵活、适用范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广的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点。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11540" y="4641588"/>
            <a:ext cx="3176587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垂直防渗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理适用于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坝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基内部或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附近存在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软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夹层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、断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FFFFF"/>
                </a:solidFill>
                <a:latin typeface="SLJSMC+MS-UIGothic"/>
                <a:cs typeface="SLJSMC+MS-UIGothic"/>
              </a:rPr>
              <a:t>等情况。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LJSMC+MS-UIGothic"/>
                <a:cs typeface="SLJSMC+MS-UIGothic"/>
              </a:rPr>
              <a:t>混合防渗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609FFF"/>
                </a:solidFill>
                <a:latin typeface="SLJSMC+MS-UIGothic"/>
                <a:cs typeface="SLJSMC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77289" y="2064122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LJSMC+MS-UIGothic"/>
                <a:cs typeface="SLJSMC+MS-UIGothic"/>
              </a:rPr>
              <a:t>混合防渗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SLJSMC+MS-UIGothic"/>
                <a:cs typeface="SLJSMC+MS-UIGothic"/>
              </a:rPr>
              <a:t>理是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SLJSMC+MS-UIGothic"/>
                <a:cs typeface="SLJSMC+MS-UIGothic"/>
              </a:rPr>
              <a:t>合水平防渗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SLJSMC+MS-UIGothic"/>
                <a:cs typeface="SLJSMC+MS-UIGothic"/>
              </a:rPr>
              <a:t>理和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LJSMC+MS-UIGothic"/>
                <a:cs typeface="SLJSMC+MS-UIGothic"/>
              </a:rPr>
              <a:t>垂直防渗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SLJSMC+MS-UIGothic"/>
                <a:cs typeface="SLJSMC+MS-UIGothic"/>
              </a:rPr>
              <a:t>理的方法，通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SLJSMC+MS-UIGothic"/>
                <a:cs typeface="SLJSMC+MS-UIGothic"/>
              </a:rPr>
              <a:t>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坝</a:t>
            </a:r>
            <a:r>
              <a:rPr sz="1500">
                <a:solidFill>
                  <a:srgbClr val="FFFDFD"/>
                </a:solidFill>
                <a:latin typeface="SLJSMC+MS-UIGothic"/>
                <a:cs typeface="SLJSMC+MS-UIGothic"/>
              </a:rPr>
              <a:t>基上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LJSMC+MS-UIGothic"/>
                <a:cs typeface="SLJSMC+MS-UIGothic"/>
              </a:rPr>
              <a:t>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铺设</a:t>
            </a:r>
            <a:r>
              <a:rPr sz="1500">
                <a:solidFill>
                  <a:srgbClr val="FFFDFD"/>
                </a:solidFill>
                <a:latin typeface="SLJSMC+MS-UIGothic"/>
                <a:cs typeface="SLJSMC+MS-UIGothic"/>
              </a:rPr>
              <a:t>水平防渗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FFDFD"/>
                </a:solidFill>
                <a:latin typeface="SLJSMC+MS-UIGothic"/>
                <a:cs typeface="SLJSMC+MS-UIGothic"/>
              </a:rPr>
              <a:t>，同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SLJSMC+MS-UIGothic"/>
                <a:cs typeface="SLJSMC+MS-UIGothic"/>
              </a:rPr>
              <a:t>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坝</a:t>
            </a:r>
            <a:r>
              <a:rPr sz="1500">
                <a:solidFill>
                  <a:srgbClr val="FFFDFD"/>
                </a:solidFill>
                <a:latin typeface="SLJSMC+MS-UIGothic"/>
                <a:cs typeface="SLJSMC+MS-UIGothic"/>
              </a:rPr>
              <a:t>基内部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LJSMC+MS-UIGothic"/>
                <a:cs typeface="SLJSMC+MS-UIGothic"/>
              </a:rPr>
              <a:t>或附近打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DFD"/>
                </a:solidFill>
                <a:latin typeface="SLJSMC+MS-UIGothic"/>
                <a:cs typeface="SLJSMC+MS-UIGothic"/>
              </a:rPr>
              <a:t>垂直止水帷幕。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66709" y="2235572"/>
            <a:ext cx="36506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LJSMC+MS-UIGothic"/>
                <a:cs typeface="SLJSMC+MS-UIGothic"/>
              </a:rPr>
              <a:t>混合防渗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SLJSMC+MS-UIGothic"/>
                <a:cs typeface="SLJSMC+MS-UIGothic"/>
              </a:rPr>
              <a:t>理需要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FFFDFD"/>
                </a:solidFill>
                <a:latin typeface="SLJSMC+MS-UIGothic"/>
                <a:cs typeface="SLJSMC+MS-UIGothic"/>
              </a:rPr>
              <a:t>合考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FFDFD"/>
                </a:solidFill>
                <a:latin typeface="SLJSMC+MS-UIGothic"/>
                <a:cs typeface="SLJSMC+MS-UIGothic"/>
              </a:rPr>
              <a:t>施工条件、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LJSMC+MS-UIGothic"/>
                <a:cs typeface="SLJSMC+MS-UIGothic"/>
              </a:rPr>
              <a:t>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SLJSMC+MS-UIGothic"/>
                <a:cs typeface="SLJSMC+MS-UIGothic"/>
              </a:rPr>
              <a:t>条件等因素，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SLJSMC+MS-UIGothic"/>
                <a:cs typeface="SLJSMC+MS-UIGothic"/>
              </a:rPr>
              <a:t>行合理的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FFDFD"/>
                </a:solidFill>
                <a:latin typeface="SLJSMC+MS-UIGothic"/>
                <a:cs typeface="SLJSMC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LJSMC+MS-UIGothic"/>
                <a:cs typeface="SLJSMC+MS-UIGothic"/>
              </a:rPr>
              <a:t>施工。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72000" y="4379333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LJSMC+MS-UIGothic"/>
                <a:cs typeface="SLJSMC+MS-UIGothic"/>
              </a:rPr>
              <a:t>混合防渗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SLJSMC+MS-UIGothic"/>
                <a:cs typeface="SLJSMC+MS-UIGothic"/>
              </a:rPr>
              <a:t>理可以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FFFDFD"/>
                </a:solidFill>
                <a:latin typeface="SLJSMC+MS-UIGothic"/>
                <a:cs typeface="SLJSMC+MS-UIGothic"/>
              </a:rPr>
              <a:t>合利用两种方法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LJSMC+MS-UIGothic"/>
                <a:cs typeface="SLJSMC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DFD"/>
                </a:solidFill>
                <a:latin typeface="SLJSMC+MS-UIGothic"/>
                <a:cs typeface="SLJSMC+MS-UIGothic"/>
              </a:rPr>
              <a:t>点，提高防渗效果，适用于各种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LJSMC+MS-UIGothic"/>
                <a:cs typeface="SLJSMC+MS-UIGothic"/>
              </a:rPr>
              <a:t>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FFFDFD"/>
                </a:solidFill>
                <a:latin typeface="SLJSMC+MS-UIGothic"/>
                <a:cs typeface="SLJSMC+MS-UIGothic"/>
              </a:rPr>
              <a:t>的地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SLJSMC+MS-UIGothic"/>
                <a:cs typeface="SLJSMC+MS-UIGothic"/>
              </a:rPr>
              <a:t>条件和渗透情况。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https://d.book118.com/678103126070006042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SimSun</vt:lpstr>
      <vt:lpstr>SLJSMC+MS-UIGothic</vt:lpstr>
      <vt:lpstr>TEVEBF+NKQRUM+MicrosoftYaHei-Bold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2024-09-21T16:37:56.747</cp:lastPrinted>
  <dcterms:created xsi:type="dcterms:W3CDTF">2024-09-21T08:37:56Z</dcterms:created>
  <dcterms:modified xsi:type="dcterms:W3CDTF">2024-09-21T08:37:57Z</dcterms:modified>
</cp:coreProperties>
</file>