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RVBSVI+MS-UIGothic"/>
      <p:regular r:id="rId15"/>
    </p:embeddedFont>
    <p:embeddedFont>
      <p:font typeface="JUFJTN+WTVPPQ+ArialMT"/>
      <p:regular r:id="rId16"/>
    </p:embeddedFont>
    <p:embeddedFont>
      <p:font typeface="ILPQRT+MCRIAN+MicrosoftYaHei"/>
      <p:regular r:id="rId17"/>
    </p:embeddedFont>
    <p:embeddedFont>
      <p:font typeface="NDWSKD+JKTNLE+MicrosoftYaHei-Bold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605241-3F8B-4631-8EBB-52893E540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3A9E37-3E45-4D6F-BAEC-A7193C873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A6EE12-D4C2-4C5E-8324-24E1C167D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C75B37-1051-44A4-82F2-DAA659C63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19C38F-DF10-4246-B4F0-9F15ADEBC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A697BE-85B2-4C70-9C22-0C7343992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B9A2BF-9DFB-42AC-B6DD-2AE15C3DF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3A86DB-EE28-4F33-9349-911EEC72B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C64DB5-56C6-4A4D-9017-944BFE0AE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6A71B7-6E00-456C-B6D5-0482573A3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5EE230-7F87-4614-8603-C87491292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112100132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63294" y="1318414"/>
            <a:ext cx="6893033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FF960E"/>
                </a:solidFill>
                <a:latin typeface="SimSun"/>
                <a:cs typeface="SimSun"/>
              </a:rPr>
              <a:t>标</a:t>
            </a:r>
            <a:r>
              <a:rPr sz="5150" spc="25">
                <a:solidFill>
                  <a:srgbClr val="FF960E"/>
                </a:solidFill>
                <a:latin typeface="RVBSVI+MS-UIGothic"/>
                <a:cs typeface="RVBSVI+MS-UIGothic"/>
              </a:rPr>
              <a:t>准工</a:t>
            </a:r>
            <a:r>
              <a:rPr sz="5150" spc="20">
                <a:solidFill>
                  <a:srgbClr val="FF960E"/>
                </a:solidFill>
                <a:latin typeface="SimSun"/>
                <a:cs typeface="SimSun"/>
              </a:rPr>
              <a:t>时</a:t>
            </a:r>
            <a:r>
              <a:rPr sz="5150" spc="25">
                <a:solidFill>
                  <a:srgbClr val="FF960E"/>
                </a:solidFill>
                <a:latin typeface="RVBSVI+MS-UIGothic"/>
                <a:cs typeface="RVBSVI+MS-UIGothic"/>
              </a:rPr>
              <a:t>的</a:t>
            </a:r>
            <a:r>
              <a:rPr sz="5150" spc="25">
                <a:solidFill>
                  <a:srgbClr val="FF960E"/>
                </a:solidFill>
                <a:latin typeface="SimSun"/>
                <a:cs typeface="SimSun"/>
              </a:rPr>
              <a:t>计</a:t>
            </a:r>
            <a:r>
              <a:rPr sz="5150" spc="25">
                <a:solidFill>
                  <a:srgbClr val="FF960E"/>
                </a:solidFill>
                <a:latin typeface="RVBSVI+MS-UIGothic"/>
                <a:cs typeface="RVBSVI+MS-UIGothic"/>
              </a:rPr>
              <a:t>算方法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FF960E"/>
                </a:solidFill>
                <a:latin typeface="RVBSVI+MS-UIGothic"/>
                <a:cs typeface="RVBSVI+MS-UIGothic"/>
              </a:rPr>
              <a:t>分析</a:t>
            </a:r>
            <a:r>
              <a:rPr sz="5150" spc="25">
                <a:solidFill>
                  <a:srgbClr val="FF960E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FF960E"/>
                </a:solidFill>
                <a:latin typeface="RVBSVI+MS-UIGothic"/>
                <a:cs typeface="RVBSVI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2217610"/>
            <a:ext cx="4089341" cy="78343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JUFJTN+WTVPPQ+ArialMT"/>
                <a:cs typeface="JUFJTN+WTVPPQ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标</a:t>
            </a:r>
            <a:r>
              <a:rPr sz="2400">
                <a:solidFill>
                  <a:srgbClr val="FF960E"/>
                </a:solidFill>
                <a:latin typeface="RVBSVI+MS-UIGothic"/>
                <a:cs typeface="RVBSVI+MS-UIGothic"/>
              </a:rPr>
              <a:t>准工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时</a:t>
            </a:r>
            <a:r>
              <a:rPr sz="2400">
                <a:solidFill>
                  <a:srgbClr val="FF960E"/>
                </a:solidFill>
                <a:latin typeface="RVBSVI+MS-UIGothic"/>
                <a:cs typeface="RVBSVI+MS-UIGothic"/>
              </a:rPr>
              <a:t>的定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义</a:t>
            </a:r>
            <a:r>
              <a:rPr sz="2400">
                <a:solidFill>
                  <a:srgbClr val="FF960E"/>
                </a:solidFill>
                <a:latin typeface="RVBSVI+MS-UIGothic"/>
                <a:cs typeface="RVBSVI+MS-UIGothic"/>
              </a:rPr>
              <a:t>与重要性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ILPQRT+MCRIAN+MicrosoftYaHei"/>
                <a:cs typeface="ILPQRT+MCRIAN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2766250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JUFJTN+WTVPPQ+ArialMT"/>
                <a:cs typeface="JUFJTN+WTVPPQ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标</a:t>
            </a:r>
            <a:r>
              <a:rPr sz="2400">
                <a:solidFill>
                  <a:srgbClr val="FF960E"/>
                </a:solidFill>
                <a:latin typeface="RVBSVI+MS-UIGothic"/>
                <a:cs typeface="RVBSVI+MS-UIGothic"/>
              </a:rPr>
              <a:t>准工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时</a:t>
            </a:r>
            <a:r>
              <a:rPr sz="2400">
                <a:solidFill>
                  <a:srgbClr val="FF960E"/>
                </a:solidFill>
                <a:latin typeface="RVBSVI+MS-UIGothic"/>
                <a:cs typeface="RVBSVI+MS-UIGothic"/>
              </a:rPr>
              <a:t>的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计</a:t>
            </a:r>
            <a:r>
              <a:rPr sz="2400">
                <a:solidFill>
                  <a:srgbClr val="FF960E"/>
                </a:solidFill>
                <a:latin typeface="RVBSVI+MS-UIGothic"/>
                <a:cs typeface="RVBSVI+MS-UIGothic"/>
              </a:rPr>
              <a:t>算方法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46470" y="3314890"/>
            <a:ext cx="5140901" cy="18805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JUFJTN+WTVPPQ+ArialMT"/>
                <a:cs typeface="JUFJTN+WTVPPQ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标</a:t>
            </a:r>
            <a:r>
              <a:rPr sz="2400">
                <a:solidFill>
                  <a:srgbClr val="FF960E"/>
                </a:solidFill>
                <a:latin typeface="RVBSVI+MS-UIGothic"/>
                <a:cs typeface="RVBSVI+MS-UIGothic"/>
              </a:rPr>
              <a:t>准工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时计</a:t>
            </a:r>
            <a:r>
              <a:rPr sz="2400">
                <a:solidFill>
                  <a:srgbClr val="FF960E"/>
                </a:solidFill>
                <a:latin typeface="RVBSVI+MS-UIGothic"/>
                <a:cs typeface="RVBSVI+MS-UIGothic"/>
              </a:rPr>
              <a:t>算方法的比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较</a:t>
            </a:r>
            <a:r>
              <a:rPr sz="2400">
                <a:solidFill>
                  <a:srgbClr val="FF960E"/>
                </a:solidFill>
                <a:latin typeface="RVBSVI+MS-UIGothic"/>
                <a:cs typeface="RVBSVI+MS-UIGothic"/>
              </a:rPr>
              <a:t>与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选择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JUFJTN+WTVPPQ+ArialMT"/>
                <a:cs typeface="JUFJTN+WTVPPQ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标</a:t>
            </a:r>
            <a:r>
              <a:rPr sz="2400">
                <a:solidFill>
                  <a:srgbClr val="FF960E"/>
                </a:solidFill>
                <a:latin typeface="RVBSVI+MS-UIGothic"/>
                <a:cs typeface="RVBSVI+MS-UIGothic"/>
              </a:rPr>
              <a:t>准工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时计</a:t>
            </a:r>
            <a:r>
              <a:rPr sz="2400">
                <a:solidFill>
                  <a:srgbClr val="FF960E"/>
                </a:solidFill>
                <a:latin typeface="RVBSVI+MS-UIGothic"/>
                <a:cs typeface="RVBSVI+MS-UIGothic"/>
              </a:rPr>
              <a:t>算方法的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实际应</a:t>
            </a:r>
            <a:r>
              <a:rPr sz="2400">
                <a:solidFill>
                  <a:srgbClr val="FF960E"/>
                </a:solidFill>
                <a:latin typeface="RVBSVI+MS-UIGothic"/>
                <a:cs typeface="RVBSVI+MS-UIGothic"/>
              </a:rPr>
              <a:t>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JUFJTN+WTVPPQ+ArialMT"/>
                <a:cs typeface="JUFJTN+WTVPPQ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标</a:t>
            </a:r>
            <a:r>
              <a:rPr sz="2400">
                <a:solidFill>
                  <a:srgbClr val="FF960E"/>
                </a:solidFill>
                <a:latin typeface="RVBSVI+MS-UIGothic"/>
                <a:cs typeface="RVBSVI+MS-UIGothic"/>
              </a:rPr>
              <a:t>准工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时计</a:t>
            </a:r>
            <a:r>
              <a:rPr sz="2400">
                <a:solidFill>
                  <a:srgbClr val="FF960E"/>
                </a:solidFill>
                <a:latin typeface="RVBSVI+MS-UIGothic"/>
                <a:cs typeface="RVBSVI+MS-UIGothic"/>
              </a:rPr>
              <a:t>算方法的改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进</a:t>
            </a:r>
            <a:r>
              <a:rPr sz="2400">
                <a:solidFill>
                  <a:srgbClr val="FF960E"/>
                </a:solidFill>
                <a:latin typeface="RVBSVI+MS-UIGothic"/>
                <a:cs typeface="RVBSVI+MS-UIGothic"/>
              </a:rPr>
              <a:t>与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优</a:t>
            </a:r>
            <a:r>
              <a:rPr sz="2400">
                <a:solidFill>
                  <a:srgbClr val="FF960E"/>
                </a:solidFill>
                <a:latin typeface="RVBSVI+MS-UIGothic"/>
                <a:cs typeface="RVBSVI+MS-UIGothic"/>
              </a:rPr>
              <a:t>化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RVBSVI+MS-UIGothic"/>
                <a:cs typeface="RVBSVI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75334" y="-4300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643500"/>
                </a:solidFill>
                <a:latin typeface="NDWSKD+JKTNLE+MicrosoftYaHei-Bold"/>
                <a:cs typeface="NDWSKD+JKTNLE+MicrosoftYaHei-Bold"/>
              </a:rPr>
              <a:t>CHAPTER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50695" y="3088239"/>
            <a:ext cx="7346352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351E00"/>
                </a:solidFill>
                <a:latin typeface="SimSun"/>
                <a:cs typeface="SimSun"/>
              </a:rPr>
              <a:t>标</a:t>
            </a:r>
            <a:r>
              <a:rPr sz="4550" spc="25">
                <a:solidFill>
                  <a:srgbClr val="351E00"/>
                </a:solidFill>
                <a:latin typeface="RVBSVI+MS-UIGothic"/>
                <a:cs typeface="RVBSVI+MS-UIGothic"/>
              </a:rPr>
              <a:t>准工</a:t>
            </a:r>
            <a:r>
              <a:rPr sz="4550" spc="27">
                <a:solidFill>
                  <a:srgbClr val="351E00"/>
                </a:solidFill>
                <a:latin typeface="SimSun"/>
                <a:cs typeface="SimSun"/>
              </a:rPr>
              <a:t>时</a:t>
            </a:r>
            <a:r>
              <a:rPr sz="4550" spc="25">
                <a:solidFill>
                  <a:srgbClr val="351E00"/>
                </a:solidFill>
                <a:latin typeface="RVBSVI+MS-UIGothic"/>
                <a:cs typeface="RVBSVI+MS-UIGothic"/>
              </a:rPr>
              <a:t>的定</a:t>
            </a:r>
            <a:r>
              <a:rPr sz="4550" spc="23">
                <a:solidFill>
                  <a:srgbClr val="351E00"/>
                </a:solidFill>
                <a:latin typeface="SimSun"/>
                <a:cs typeface="SimSun"/>
              </a:rPr>
              <a:t>义</a:t>
            </a:r>
            <a:r>
              <a:rPr sz="4550" spc="25">
                <a:solidFill>
                  <a:srgbClr val="351E00"/>
                </a:solidFill>
                <a:latin typeface="RVBSVI+MS-UIGothic"/>
                <a:cs typeface="RVBSVI+MS-UIGothic"/>
              </a:rPr>
              <a:t>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FF960E"/>
                </a:solidFill>
                <a:latin typeface="RVBSVI+MS-UIGothic"/>
                <a:cs typeface="RVBSVI+MS-UIGothic"/>
              </a:rPr>
              <a:t>准工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时</a:t>
            </a:r>
            <a:r>
              <a:rPr sz="3000">
                <a:solidFill>
                  <a:srgbClr val="FF960E"/>
                </a:solidFill>
                <a:latin typeface="RVBSVI+MS-UIGothic"/>
                <a:cs typeface="RVBSVI+MS-UIGothic"/>
              </a:rPr>
              <a:t>的定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RVBSVI+MS-UIGothic"/>
                <a:cs typeface="RVBSVI+MS-UIGothic"/>
              </a:rPr>
              <a:t>定</a:t>
            </a:r>
            <a:r>
              <a:rPr sz="1550">
                <a:solidFill>
                  <a:srgbClr val="FF960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计</a:t>
            </a:r>
            <a:r>
              <a:rPr sz="1550" spc="25">
                <a:solidFill>
                  <a:srgbClr val="FF960E"/>
                </a:solidFill>
                <a:latin typeface="RVBSVI+MS-UIGothic"/>
                <a:cs typeface="RVBSVI+MS-UIGothic"/>
              </a:rPr>
              <a:t>算方法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FF960E"/>
                </a:solidFill>
                <a:latin typeface="RVBSVI+MS-UIGothic"/>
                <a:cs typeface="RVBSVI+MS-UIGothic"/>
              </a:rPr>
              <a:t>准工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时</a:t>
            </a:r>
            <a:r>
              <a:rPr sz="3000">
                <a:solidFill>
                  <a:srgbClr val="FF960E"/>
                </a:solidFill>
                <a:latin typeface="RVBSVI+MS-UIGothic"/>
                <a:cs typeface="RVBSVI+MS-UIGothic"/>
              </a:rPr>
              <a:t>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07539" y="170995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RVBSVI+MS-UIGothic"/>
                <a:cs typeface="RVBSVI+MS-UIGothic"/>
              </a:rPr>
              <a:t>提高生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2000" spc="25">
                <a:solidFill>
                  <a:srgbClr val="FFFDFD"/>
                </a:solidFill>
                <a:latin typeface="RVBSVI+MS-UIGothic"/>
                <a:cs typeface="RVBSVI+MS-UIGothic"/>
              </a:rPr>
              <a:t>效率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312150" y="1709959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RVBSVI+MS-UIGothic"/>
                <a:cs typeface="RVBSVI+MS-UIGothic"/>
              </a:rPr>
              <a:t>促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2000" spc="25">
                <a:solidFill>
                  <a:srgbClr val="FFFDFD"/>
                </a:solidFill>
                <a:latin typeface="RVBSVI+MS-UIGothic"/>
                <a:cs typeface="RVBSVI+MS-UIGothic"/>
              </a:rPr>
              <a:t>企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2000" spc="25">
                <a:solidFill>
                  <a:srgbClr val="FFFDFD"/>
                </a:solidFill>
                <a:latin typeface="RVBSVI+MS-UIGothic"/>
                <a:cs typeface="RVBSVI+MS-UIGothic"/>
              </a:rPr>
              <a:t>可持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续发</a:t>
            </a:r>
            <a:r>
              <a:rPr sz="2000">
                <a:solidFill>
                  <a:srgbClr val="FFFDFD"/>
                </a:solidFill>
                <a:latin typeface="RVBSVI+MS-UIGothic"/>
                <a:cs typeface="RVBSVI+MS-UIGothic"/>
              </a:rPr>
              <a:t>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VBSVI+MS-UIGothic"/>
                <a:cs typeface="RVBSVI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过设</a:t>
            </a:r>
            <a:r>
              <a:rPr sz="1500">
                <a:solidFill>
                  <a:srgbClr val="FFFDFD"/>
                </a:solidFill>
                <a:latin typeface="RVBSVI+MS-UIGothic"/>
                <a:cs typeface="RVBSVI+MS-UIGothic"/>
              </a:rPr>
              <a:t>定合理的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RVBSVI+MS-UIGothic"/>
                <a:cs typeface="RVBSVI+MS-UIGothic"/>
              </a:rPr>
              <a:t>准工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RVBSVI+MS-UIGothic"/>
                <a:cs typeface="RVBSVI+MS-UIGothic"/>
              </a:rPr>
              <a:t>，企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RVBSVI+MS-UIGothic"/>
                <a:cs typeface="RVBSVI+MS-UIGothic"/>
              </a:rPr>
              <a:t>可以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VBSVI+MS-UIGothic"/>
                <a:cs typeface="RVBSVI+MS-UIGothic"/>
              </a:rPr>
              <a:t>合理安排生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产计</a:t>
            </a:r>
            <a:r>
              <a:rPr sz="1500">
                <a:solidFill>
                  <a:srgbClr val="FFFDFD"/>
                </a:solidFill>
                <a:latin typeface="RVBSVI+MS-UIGothic"/>
                <a:cs typeface="RVBSVI+MS-UIGothic"/>
              </a:rPr>
              <a:t>划，提高生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RVBSVI+MS-UIGothic"/>
                <a:cs typeface="RVBSVI+MS-UIGothic"/>
              </a:rPr>
              <a:t>效率，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VBSVI+MS-UIGothic"/>
                <a:cs typeface="RVBSVI+MS-UIGothic"/>
              </a:rPr>
              <a:t>降低生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RVBSVI+MS-UIGothic"/>
                <a:cs typeface="RVBSVI+MS-UIGothic"/>
              </a:rPr>
              <a:t>成本。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VBSVI+MS-UIGothic"/>
                <a:cs typeface="RVBSVI+MS-UIGothic"/>
              </a:rPr>
              <a:t>合理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DFD"/>
                </a:solidFill>
                <a:latin typeface="RVBSVI+MS-UIGothic"/>
                <a:cs typeface="RVBSVI+MS-UIGothic"/>
              </a:rPr>
              <a:t>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RVBSVI+MS-UIGothic"/>
                <a:cs typeface="RVBSVI+MS-UIGothic"/>
              </a:rPr>
              <a:t>准工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RVBSVI+MS-UIGothic"/>
                <a:cs typeface="RVBSVI+MS-UIGothic"/>
              </a:rPr>
              <a:t>有助于企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RVBSVI+MS-UIGothic"/>
                <a:cs typeface="RVBSVI+MS-UIGothic"/>
              </a:rPr>
              <a:t>可持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续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RVBSVI+MS-UIGothic"/>
                <a:cs typeface="RVBSVI+MS-UIGothic"/>
              </a:rPr>
              <a:t>展，提高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RVBSVI+MS-UIGothic"/>
                <a:cs typeface="RVBSVI+MS-UIGothic"/>
              </a:rPr>
              <a:t>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RVBSVI+MS-UIGothic"/>
                <a:cs typeface="RVBSVI+MS-UIGothic"/>
              </a:rPr>
              <a:t>量和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FFFDFD"/>
                </a:solidFill>
                <a:latin typeface="RVBSVI+MS-UIGothic"/>
                <a:cs typeface="RVBSVI+MS-UIGothic"/>
              </a:rPr>
              <a:t>争力，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实现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DFD"/>
                </a:solidFill>
                <a:latin typeface="RVBSVI+MS-UIGothic"/>
                <a:cs typeface="RVBSVI+MS-UIGothic"/>
              </a:rPr>
              <a:t>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DFD"/>
                </a:solidFill>
                <a:latin typeface="RVBSVI+MS-UIGothic"/>
                <a:cs typeface="RVBSVI+MS-UIGothic"/>
              </a:rPr>
              <a:t>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RVBSVI+MS-UIGothic"/>
                <a:cs typeface="RVBSVI+MS-UIGothic"/>
              </a:rPr>
              <a:t>展。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02884" y="385371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RVBSVI+MS-UIGothic"/>
                <a:cs typeface="RVBSVI+MS-UIGothic"/>
              </a:rPr>
              <a:t>保障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2000" spc="23">
                <a:solidFill>
                  <a:srgbClr val="FFFDFD"/>
                </a:solidFill>
                <a:latin typeface="RVBSVI+MS-UIGothic"/>
                <a:cs typeface="RVBSVI+MS-UIGothic"/>
              </a:rPr>
              <a:t>工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权</a:t>
            </a:r>
            <a:r>
              <a:rPr sz="2000">
                <a:solidFill>
                  <a:srgbClr val="FFFDFD"/>
                </a:solidFill>
                <a:latin typeface="RVBSVI+MS-UIGothic"/>
                <a:cs typeface="RVBSVI+MS-UIGothic"/>
              </a:rPr>
              <a:t>益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RVBSVI+MS-UIGothic"/>
                <a:cs typeface="RVBSVI+MS-UIGothic"/>
              </a:rPr>
              <a:t>准工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RVBSVI+MS-UIGothic"/>
                <a:cs typeface="RVBSVI+MS-UIGothic"/>
              </a:rPr>
              <a:t>有助于保障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DFD"/>
                </a:solidFill>
                <a:latin typeface="RVBSVI+MS-UIGothic"/>
                <a:cs typeface="RVBSVI+MS-UIGothic"/>
              </a:rPr>
              <a:t>工的休息和工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VBSVI+MS-UIGothic"/>
                <a:cs typeface="RVBSVI+MS-UIGothic"/>
              </a:rPr>
              <a:t>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FFFDFD"/>
                </a:solidFill>
                <a:latin typeface="RVBSVI+MS-UIGothic"/>
                <a:cs typeface="RVBSVI+MS-UIGothic"/>
              </a:rPr>
              <a:t>，避免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RVBSVI+MS-UIGothic"/>
                <a:cs typeface="RVBSVI+MS-UIGothic"/>
              </a:rPr>
              <a:t>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劳</a:t>
            </a:r>
            <a:r>
              <a:rPr sz="1500">
                <a:solidFill>
                  <a:srgbClr val="FFFDFD"/>
                </a:solidFill>
                <a:latin typeface="RVBSVI+MS-UIGothic"/>
                <a:cs typeface="RVBSVI+MS-UIGothic"/>
              </a:rPr>
              <a:t>累和加班，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维护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DFD"/>
                </a:solidFill>
                <a:latin typeface="RVBSVI+MS-UIGothic"/>
                <a:cs typeface="RVBSVI+MS-UIGothic"/>
              </a:rPr>
              <a:t>工的合法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FFFDFD"/>
                </a:solidFill>
                <a:latin typeface="RVBSVI+MS-UIGothic"/>
                <a:cs typeface="RVBSVI+MS-UIGothic"/>
              </a:rPr>
              <a:t>益。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FF960E"/>
                </a:solidFill>
                <a:latin typeface="RVBSVI+MS-UIGothic"/>
                <a:cs typeface="RVBSVI+MS-UIGothic"/>
              </a:rPr>
              <a:t>准工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时</a:t>
            </a:r>
            <a:r>
              <a:rPr sz="3000">
                <a:solidFill>
                  <a:srgbClr val="FF960E"/>
                </a:solidFill>
                <a:latin typeface="RVBSVI+MS-UIGothic"/>
                <a:cs typeface="RVBSVI+MS-UIGothic"/>
              </a:rPr>
              <a:t>的影响因素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DWSKD+JKTNLE+MicrosoftYaHei-Bold"/>
                <a:cs typeface="NDWSKD+JKTNLE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DWSKD+JKTNLE+MicrosoftYaHei-Bold"/>
                <a:cs typeface="NDWSKD+JKTNLE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DWSKD+JKTNLE+MicrosoftYaHei-Bold"/>
                <a:cs typeface="NDWSKD+JKTNLE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RVBSVI+MS-UIGothic"/>
                <a:cs typeface="RVBSVI+MS-UIGothic"/>
              </a:rPr>
              <a:t>工作条件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960E"/>
                </a:solidFill>
                <a:latin typeface="RVBSVI+MS-UIGothic"/>
                <a:cs typeface="RVBSVI+MS-UIGothic"/>
              </a:rPr>
              <a:t>作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业</a:t>
            </a:r>
            <a:r>
              <a:rPr sz="2000" spc="25">
                <a:solidFill>
                  <a:srgbClr val="FF960E"/>
                </a:solidFill>
                <a:latin typeface="RVBSVI+MS-UIGothic"/>
                <a:cs typeface="RVBSVI+MS-UIGothic"/>
              </a:rPr>
              <a:t>复</a:t>
            </a:r>
            <a:r>
              <a:rPr sz="2000" spc="23">
                <a:solidFill>
                  <a:srgbClr val="FF960E"/>
                </a:solidFill>
                <a:latin typeface="SimSun"/>
                <a:cs typeface="SimSun"/>
              </a:rPr>
              <a:t>杂</a:t>
            </a:r>
            <a:r>
              <a:rPr sz="2000">
                <a:solidFill>
                  <a:srgbClr val="FF960E"/>
                </a:solidFill>
                <a:latin typeface="RVBSVI+MS-UIGothic"/>
                <a:cs typeface="RVBSVI+MS-UIGothic"/>
              </a:rPr>
              <a:t>度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960E"/>
                </a:solidFill>
                <a:latin typeface="SimSun"/>
                <a:cs typeface="SimSun"/>
              </a:rPr>
              <a:t>员</a:t>
            </a:r>
            <a:r>
              <a:rPr sz="2000" spc="25">
                <a:solidFill>
                  <a:srgbClr val="FF960E"/>
                </a:solidFill>
                <a:latin typeface="RVBSVI+MS-UIGothic"/>
                <a:cs typeface="RVBSVI+MS-UIGothic"/>
              </a:rPr>
              <a:t>工技能水平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75334" y="-4300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643500"/>
                </a:solidFill>
                <a:latin typeface="NDWSKD+JKTNLE+MicrosoftYaHei-Bold"/>
                <a:cs typeface="NDWSKD+JKTNLE+MicrosoftYaHei-Bold"/>
              </a:rPr>
              <a:t>CHAPTER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50695" y="3088239"/>
            <a:ext cx="6092850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351E00"/>
                </a:solidFill>
                <a:latin typeface="SimSun"/>
                <a:cs typeface="SimSun"/>
              </a:rPr>
              <a:t>标</a:t>
            </a:r>
            <a:r>
              <a:rPr sz="4550" spc="25">
                <a:solidFill>
                  <a:srgbClr val="351E00"/>
                </a:solidFill>
                <a:latin typeface="RVBSVI+MS-UIGothic"/>
                <a:cs typeface="RVBSVI+MS-UIGothic"/>
              </a:rPr>
              <a:t>准工</a:t>
            </a:r>
            <a:r>
              <a:rPr sz="4550" spc="27">
                <a:solidFill>
                  <a:srgbClr val="351E00"/>
                </a:solidFill>
                <a:latin typeface="SimSun"/>
                <a:cs typeface="SimSun"/>
              </a:rPr>
              <a:t>时</a:t>
            </a:r>
            <a:r>
              <a:rPr sz="4550" spc="23">
                <a:solidFill>
                  <a:srgbClr val="351E00"/>
                </a:solidFill>
                <a:latin typeface="RVBSVI+MS-UIGothic"/>
                <a:cs typeface="RVBSVI+MS-UIGothic"/>
              </a:rPr>
              <a:t>的</a:t>
            </a:r>
            <a:r>
              <a:rPr sz="4550" spc="27">
                <a:solidFill>
                  <a:srgbClr val="351E00"/>
                </a:solidFill>
                <a:latin typeface="SimSun"/>
                <a:cs typeface="SimSun"/>
              </a:rPr>
              <a:t>计</a:t>
            </a:r>
            <a:r>
              <a:rPr sz="4550" spc="25">
                <a:solidFill>
                  <a:srgbClr val="351E00"/>
                </a:solidFill>
                <a:latin typeface="RVBSVI+MS-UIGothic"/>
                <a:cs typeface="RVBSVI+MS-UIGothic"/>
              </a:rPr>
              <a:t>算方法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RVBSVI+MS-UIGothic"/>
                <a:cs typeface="RVBSVI+MS-UIGothic"/>
              </a:rPr>
              <a:t>直接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时间</a:t>
            </a:r>
            <a:r>
              <a:rPr sz="3000">
                <a:solidFill>
                  <a:srgbClr val="FF960E"/>
                </a:solidFill>
                <a:latin typeface="RVBSVI+MS-UIGothic"/>
                <a:cs typeface="RVBSVI+MS-UIGothic"/>
              </a:rPr>
              <a:t>研究法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151358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VBSVI+MS-UIGothic"/>
                <a:cs typeface="RVBSVI+MS-UIGothic"/>
              </a:rPr>
              <a:t>直接、客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FFFFFF"/>
                </a:solidFill>
                <a:latin typeface="RVBSVI+MS-UIGothic"/>
                <a:cs typeface="RVBSVI+MS-UIGothic"/>
              </a:rPr>
              <a:t>、准确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676839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VBSVI+MS-UIGothic"/>
                <a:cs typeface="RVBSVI+MS-UIGothic"/>
              </a:rPr>
              <a:t>直接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FFFFFF"/>
                </a:solidFill>
                <a:latin typeface="RVBSVI+MS-UIGothic"/>
                <a:cs typeface="RVBSVI+MS-UIGothic"/>
              </a:rPr>
              <a:t>研究法是一种通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过现场观</a:t>
            </a:r>
            <a:r>
              <a:rPr sz="1350">
                <a:solidFill>
                  <a:srgbClr val="FFFFFF"/>
                </a:solidFill>
                <a:latin typeface="RVBSVI+MS-UIGothic"/>
                <a:cs typeface="RVBSVI+MS-UIGothic"/>
              </a:rPr>
              <a:t>察和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计时</a:t>
            </a:r>
            <a:r>
              <a:rPr sz="1350">
                <a:solidFill>
                  <a:srgbClr val="FFFFFF"/>
                </a:solidFill>
                <a:latin typeface="RVBSVI+MS-UIGothic"/>
                <a:cs typeface="RVBSVI+MS-UIGothic"/>
              </a:rPr>
              <a:t>，直接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获</a:t>
            </a:r>
            <a:r>
              <a:rPr sz="1350">
                <a:solidFill>
                  <a:srgbClr val="FFFFFF"/>
                </a:solidFill>
                <a:latin typeface="RVBSVI+MS-UIGothic"/>
                <a:cs typeface="RVBSVI+MS-UIGothic"/>
              </a:rPr>
              <a:t>取作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业时间</a:t>
            </a:r>
            <a:r>
              <a:rPr sz="1350">
                <a:solidFill>
                  <a:srgbClr val="FFFFFF"/>
                </a:solidFill>
                <a:latin typeface="RVBSVI+MS-UIGothic"/>
                <a:cs typeface="RVBSVI+MS-UIGothic"/>
              </a:rPr>
              <a:t>的方法。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RVBSVI+MS-UIGothic"/>
                <a:cs typeface="RVBSVI+MS-UIGothic"/>
              </a:rPr>
              <a:t>种方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VBSVI+MS-UIGothic"/>
                <a:cs typeface="RVBSVI+MS-UIGothic"/>
              </a:rPr>
              <a:t>法能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FFFFF"/>
                </a:solidFill>
                <a:latin typeface="RVBSVI+MS-UIGothic"/>
                <a:cs typeface="RVBSVI+MS-UIGothic"/>
              </a:rPr>
              <a:t>提供最准确的数据，因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RVBSVI+MS-UIGothic"/>
                <a:cs typeface="RVBSVI+MS-UIGothic"/>
              </a:rPr>
              <a:t>它直接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测</a:t>
            </a:r>
            <a:r>
              <a:rPr sz="1350">
                <a:solidFill>
                  <a:srgbClr val="FFFFFF"/>
                </a:solidFill>
                <a:latin typeface="RVBSVI+MS-UIGothic"/>
                <a:cs typeface="RVBSVI+MS-UIGothic"/>
              </a:rPr>
              <a:t>量了完成特定任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FFFFF"/>
                </a:solidFill>
                <a:latin typeface="RVBSVI+MS-UIGothic"/>
                <a:cs typeface="RVBSVI+MS-UIGothic"/>
              </a:rPr>
              <a:t>所需的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FFFFFF"/>
                </a:solidFill>
                <a:latin typeface="RVBSVI+MS-UIGothic"/>
                <a:cs typeface="RVBSVI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FF960E"/>
                </a:solidFill>
                <a:latin typeface="RVBSVI+MS-UIGothic"/>
                <a:cs typeface="RVBSVI+MS-UIGothic"/>
              </a:rPr>
              <a:t>史平均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时间</a:t>
            </a:r>
            <a:r>
              <a:rPr sz="3000">
                <a:solidFill>
                  <a:srgbClr val="FF960E"/>
                </a:solidFill>
                <a:latin typeface="RVBSVI+MS-UIGothic"/>
                <a:cs typeface="RVBSVI+MS-UIGothic"/>
              </a:rPr>
              <a:t>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8114" y="2001373"/>
            <a:ext cx="2102606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VBSVI+MS-UIGothic"/>
                <a:cs typeface="RVBSVI+MS-UIGothic"/>
              </a:rPr>
              <a:t>基于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FFFFFF"/>
                </a:solidFill>
                <a:latin typeface="RVBSVI+MS-UIGothic"/>
                <a:cs typeface="RVBSVI+MS-UIGothic"/>
              </a:rPr>
              <a:t>史数据、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简单</a:t>
            </a:r>
            <a:r>
              <a:rPr sz="1350">
                <a:solidFill>
                  <a:srgbClr val="FFFFFF"/>
                </a:solidFill>
                <a:latin typeface="RVBSVI+MS-UIGothic"/>
                <a:cs typeface="RVBSVI+MS-UIGothic"/>
              </a:rPr>
              <a:t>易行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42389" y="4585823"/>
            <a:ext cx="1051457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960E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FF960E"/>
                </a:solidFill>
                <a:latin typeface="RVBSVI+MS-UIGothic"/>
                <a:cs typeface="RVBSVI+MS-UIGothic"/>
              </a:rPr>
              <a:t>史平均</a:t>
            </a:r>
            <a:r>
              <a:rPr sz="1350">
                <a:solidFill>
                  <a:srgbClr val="FF960E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FF960E"/>
                </a:solidFill>
                <a:latin typeface="RVBSVI+MS-UIGothic"/>
                <a:cs typeface="RVBSVI+MS-UIGothic"/>
              </a:rPr>
              <a:t>法是根据</a:t>
            </a:r>
            <a:r>
              <a:rPr sz="1350">
                <a:solidFill>
                  <a:srgbClr val="FF960E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960E"/>
                </a:solidFill>
                <a:latin typeface="RVBSVI+MS-UIGothic"/>
                <a:cs typeface="RVBSVI+MS-UIGothic"/>
              </a:rPr>
              <a:t>去</a:t>
            </a:r>
            <a:r>
              <a:rPr sz="1350">
                <a:solidFill>
                  <a:srgbClr val="FF960E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F960E"/>
                </a:solidFill>
                <a:latin typeface="RVBSVI+MS-UIGothic"/>
                <a:cs typeface="RVBSVI+MS-UIGothic"/>
              </a:rPr>
              <a:t>似作</a:t>
            </a:r>
            <a:r>
              <a:rPr sz="1350">
                <a:solidFill>
                  <a:srgbClr val="FF960E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960E"/>
                </a:solidFill>
                <a:latin typeface="RVBSVI+MS-UIGothic"/>
                <a:cs typeface="RVBSVI+MS-UIGothic"/>
              </a:rPr>
              <a:t>的</a:t>
            </a:r>
            <a:r>
              <a:rPr sz="1350">
                <a:solidFill>
                  <a:srgbClr val="FF960E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FF960E"/>
                </a:solidFill>
                <a:latin typeface="RVBSVI+MS-UIGothic"/>
                <a:cs typeface="RVBSVI+MS-UIGothic"/>
              </a:rPr>
              <a:t>史数据来估算</a:t>
            </a:r>
            <a:r>
              <a:rPr sz="1350">
                <a:solidFill>
                  <a:srgbClr val="FF960E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960E"/>
                </a:solidFill>
                <a:latin typeface="RVBSVI+MS-UIGothic"/>
                <a:cs typeface="RVBSVI+MS-UIGothic"/>
              </a:rPr>
              <a:t>准工</a:t>
            </a:r>
            <a:r>
              <a:rPr sz="1350">
                <a:solidFill>
                  <a:srgbClr val="FF960E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960E"/>
                </a:solidFill>
                <a:latin typeface="RVBSVI+MS-UIGothic"/>
                <a:cs typeface="RVBSVI+MS-UIGothic"/>
              </a:rPr>
              <a:t>的方法。</a:t>
            </a:r>
            <a:r>
              <a:rPr sz="1350">
                <a:solidFill>
                  <a:srgbClr val="FF960E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960E"/>
                </a:solidFill>
                <a:latin typeface="RVBSVI+MS-UIGothic"/>
                <a:cs typeface="RVBSVI+MS-UIGothic"/>
              </a:rPr>
              <a:t>种方法</a:t>
            </a:r>
            <a:r>
              <a:rPr sz="1350">
                <a:solidFill>
                  <a:srgbClr val="FF960E"/>
                </a:solidFill>
                <a:latin typeface="SimSun"/>
                <a:cs typeface="SimSun"/>
              </a:rPr>
              <a:t>简单</a:t>
            </a:r>
            <a:r>
              <a:rPr sz="1350">
                <a:solidFill>
                  <a:srgbClr val="FF960E"/>
                </a:solidFill>
                <a:latin typeface="RVBSVI+MS-UIGothic"/>
                <a:cs typeface="RVBSVI+MS-UIGothic"/>
              </a:rPr>
              <a:t>易行，但前提是必</a:t>
            </a:r>
            <a:r>
              <a:rPr sz="1350">
                <a:solidFill>
                  <a:srgbClr val="FF960E"/>
                </a:solidFill>
                <a:latin typeface="SimSun"/>
                <a:cs typeface="SimSun"/>
              </a:rPr>
              <a:t>须</a:t>
            </a:r>
            <a:r>
              <a:rPr sz="1350">
                <a:solidFill>
                  <a:srgbClr val="FF960E"/>
                </a:solidFill>
                <a:latin typeface="RVBSVI+MS-UIGothic"/>
                <a:cs typeface="RVBSVI+MS-UIGothic"/>
              </a:rPr>
              <a:t>有足</a:t>
            </a:r>
            <a:r>
              <a:rPr sz="1350">
                <a:solidFill>
                  <a:srgbClr val="FF960E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F960E"/>
                </a:solidFill>
                <a:latin typeface="RVBSVI+MS-UIGothic"/>
                <a:cs typeface="RVBSVI+MS-UIGothic"/>
              </a:rPr>
              <a:t>的</a:t>
            </a:r>
            <a:r>
              <a:rPr sz="1350">
                <a:solidFill>
                  <a:srgbClr val="FF960E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FF960E"/>
                </a:solidFill>
                <a:latin typeface="RVBSVI+MS-UIGothic"/>
                <a:cs typeface="RVBSVI+MS-UIGothic"/>
              </a:rPr>
              <a:t>史数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42389" y="4894433"/>
            <a:ext cx="12282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960E"/>
                </a:solidFill>
                <a:latin typeface="RVBSVI+MS-UIGothic"/>
                <a:cs typeface="RVBSVI+MS-UIGothic"/>
              </a:rPr>
              <a:t>据可供参考。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FF960E"/>
                </a:solidFill>
                <a:latin typeface="RVBSVI+MS-UIGothic"/>
                <a:cs typeface="RVBSVI+MS-UIGothic"/>
              </a:rPr>
              <a:t>定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时间标</a:t>
            </a:r>
            <a:r>
              <a:rPr sz="3000">
                <a:solidFill>
                  <a:srgbClr val="FF960E"/>
                </a:solidFill>
                <a:latin typeface="RVBSVI+MS-UIGothic"/>
                <a:cs typeface="RVBSVI+MS-UIGothic"/>
              </a:rPr>
              <a:t>准法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https://d.book118.com/678112100132006046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SimSun</vt:lpstr>
      <vt:lpstr>RVBSVI+MS-UIGothic</vt:lpstr>
      <vt:lpstr>JUFJTN+WTVPPQ+ArialMT</vt:lpstr>
      <vt:lpstr>Times New Roman</vt:lpstr>
      <vt:lpstr>ILPQRT+MCRIAN+MicrosoftYaHei</vt:lpstr>
      <vt:lpstr>NDWSKD+JKTNLE+MicrosoftYaHei-Bold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2024-09-27T21:50:38.749</cp:lastPrinted>
  <dcterms:created xsi:type="dcterms:W3CDTF">2024-09-27T13:50:38Z</dcterms:created>
  <dcterms:modified xsi:type="dcterms:W3CDTF">2024-09-27T13:50:39Z</dcterms:modified>
</cp:coreProperties>
</file>