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3F9A6-EDBF-443E-BAF4-DFD88740B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1007B-4AB9-44C5-A75C-79DC9F93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DD2BF-1E6D-4176-8732-4B0418FB4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6D813-A3E0-4D59-B589-8931A61C6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0A54DB-E174-4A7D-B780-F97A4B4C2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CD732-8A9D-442F-B294-74C994ECF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119B7-BC55-4D5E-976C-09962E73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8535D-8D20-4C3A-9EC6-02754780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8CCA4-BD34-4BED-889B-56D49284B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6BFEF-F3EA-4739-B5C7-6709CD274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D18D0-A4CD-42F9-993E-193C72CE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3003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税专项附加扣除培训课件\n## 1.个税专项附加扣除政策背景及意义\n### 1.1个税专项附加扣除政策出台背景\n### 1.2个税专项附加扣除政策意义\n### 1.3个税专项附加扣除政策对个人的影响\n## 2.个税专项附加扣除项目及范围\n### 2.1子女教育专项附加扣除项目及范围\n### 2.2住房贷款利息专项附加扣除项目及范围\n### 2.3赡养老人专项附加扣除项目及范围\n## 3.个税专项附加扣除额度及计算\n### 3.1子女教育专项附加扣除额度及计算\n### 3.2住房贷款利息专项附加扣除额度及计算\n### 3.3赡养老人专项附加扣除额度及计算\n## 4.个税专项附加扣除申报流程\n### 4.1子女教育专项附加扣除申报流程\n### 4.2住房贷款利息专项附加扣除申报流程\n### 4.3赡养老人专项附加扣除申报流程\n## 5.个税专项附加扣除注意事项及案例分析\n### 5.1个税专项附加扣除注意事项\n### 5.2个税专项附加扣除案例分析\n### 5.3个税专项附加扣除政策调整及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个税专项附加扣除培训课件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个税专项附加扣除政策背景及意义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6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6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6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减轻个人所得税负担</a:t>
                </a:r>
                <a:endParaRPr/>
              </a:p>
            </p:txBody>
          </p:sp>
          <p:sp>
            <p:nvSpPr>
              <p:cNvPr id="1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随着经济的发展，个人所得税负担逐渐加重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个税专项附加扣除政策旨在减轻中低收入群体的税收负担</a:t>
                </a:r>
                <a:endParaRPr/>
              </a:p>
            </p:txBody>
          </p:sp>
        </p:grpSp>
        <p:grpSp>
          <p:nvGrpSpPr>
            <p:cNvPr id="17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促进消费和内需增长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通过减轻税收负担，提高居民消费能力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促进内需增长，推动经济发展</a:t>
                </a:r>
                <a:endParaRPr/>
              </a:p>
            </p:txBody>
          </p:sp>
        </p:grpSp>
        <p:grpSp>
          <p:nvGrpSpPr>
            <p:cNvPr id="17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7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进一步完善税收制度</a:t>
                </a:r>
                <a:endParaRPr/>
              </a:p>
            </p:txBody>
          </p:sp>
          <p:sp>
            <p:nvSpPr>
              <p:cNvPr id="17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个税专项附加扣除政策是我国个人所得税制度的重要补充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有助于完善税收制度，实现税收公平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个税专项附加扣除政策出台背景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个税专项附加扣除政策有利于减轻中低收入群体的税收负担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体现税收公平原则，缩小收入差距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体现税收公平原则</a:t>
                </a:r>
                <a:endParaRPr/>
              </a:p>
            </p:txBody>
          </p:sp>
        </p:grpSp>
        <p:grpSp>
          <p:nvGrpSpPr>
            <p:cNvPr id="1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通过专项附加扣除政策，简化税收征管程序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提高税收效率，降低税收成本</a:t>
                </a:r>
                <a:endParaRPr/>
              </a:p>
            </p:txBody>
          </p:sp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提高税收效率</a:t>
                </a:r>
                <a:endParaRPr/>
              </a:p>
            </p:txBody>
          </p:sp>
        </p:grpSp>
        <p:grpSp>
          <p:nvGrpSpPr>
            <p:cNvPr id="1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个税专项附加扣除政策有助于提高居民生活水平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改善民生福祉，促进社会和谐稳定</a:t>
                </a:r>
                <a:endParaRPr/>
              </a:p>
            </p:txBody>
          </p: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改善民生福祉</a:t>
                </a:r>
                <a:endParaRPr/>
              </a:p>
            </p:txBody>
          </p:sp>
        </p:grpSp>
      </p:grpSp>
      <p:pic>
        <p:nvPicPr>
          <p:cNvPr id="1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个税专项附加扣除政策意义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组合 19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减轻税收负担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个税专项附加扣除政策使得个人在享受专项附加扣除后，所需缴纳的个人所得税减少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有效减轻税收负担，提高个人收入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减轻税收负担后，个人可支配收入增加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提高消费能力，促进个人消费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影响个人职业规划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个税专项附加扣除政策对于个人职业规划和选择具有一定的影响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个人可能根据专项附加扣除政策，调整职业选择和生活方式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个税专项附加扣除政策对个人的影响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个税专项附加扣除项目及范围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子女教育专项附加扣除项目及范围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组合 21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子女教育专项附加扣除项目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子女在中国境内接受学前教育、义务教育、高中教育、高等教育等阶段的教育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纳税人可以选择其中一档扣除额度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扣除对象包括纳税人本人、配偶、子女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子女包括婚生子女、非婚生子女、养子女、继子女等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住房贷款利息专项附加扣除项目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纳税人购买首套住房所贷款利息支出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纳税人可以选择其中一档扣除额度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住房贷款利息专项附加扣除范围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扣除对象包括纳税人本人、配偶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首套住房包括商业贷款、公积金贷款等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住房贷款利息专项附加扣除项目及范围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赡养老人专项附加扣除项目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纳税人赡养60岁及以上父母以及其他法定赡养人的支出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纳税人可以选择其中一档扣除额度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赡养老人专项附加扣除范围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扣除对象包括纳税人本人、配偶、子女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赡养人包括生父母、养父母、继父母等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赡养老人专项附加扣除项目及范围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个税专项附加扣除额度及计算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子女教育专项附加扣除额度及计算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子女教育专项附加扣除额度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每位子女每月可扣除1000元，或者按子女教育支出分摊扣除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具体扣除额度根据纳税人选择而定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纳税人可以选择按子女数量分摊扣除，或者按子女教育支出分摊扣除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计算公式为：子女教育专项附加扣除额 = 子女教育分摊扣除额 × 纳税人数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https://d.book118.com/678113003137006036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个税专项附加扣除培训课件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2024-09-16T11:41:11.870</cp:lastPrinted>
  <dcterms:created xsi:type="dcterms:W3CDTF">2024-09-16T03:41:11Z</dcterms:created>
  <dcterms:modified xsi:type="dcterms:W3CDTF">2024-09-16T03:41:13Z</dcterms:modified>
</cp:coreProperties>
</file>