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0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643C2A-FBF5-48EF-ADE2-BF0AA1E50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CFC02-DBB3-414A-B264-CB038E874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83A648-77FE-441B-A67E-8DC40CA97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FF8B65-E879-42D9-A6C8-C16BB22BA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A9767C-520C-4624-A651-5A7FC5C078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F02A13-F476-48F3-8ECE-2287AB480B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95E65B-465C-4B5D-9B6B-D4C5FD4B37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9645B-E0B4-4D18-B136-8315FAE8C5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CBB57-8D6C-4F66-B36C-70D1486C3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4F27A-D307-49B0-90FC-E6B4AABE2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1FE08-5B72-481E-8B8B-C8630ECBE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10;&#10;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10;&#10;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panose="00000a00000000000000" charset="-122"/>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10;&#10;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10;&#10;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14" Type="http://schemas.openxmlformats.org/officeDocument/2006/relationships/tags" Target="../tags/tag126.xml" /><Relationship Id="rId15" Type="http://schemas.openxmlformats.org/officeDocument/2006/relationships/tags" Target="../tags/tag127.xml" /><Relationship Id="rId16" Type="http://schemas.openxmlformats.org/officeDocument/2006/relationships/tags" Target="../tags/tag128.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tags" Target="../tags/tag142.xml" /><Relationship Id="rId16" Type="http://schemas.openxmlformats.org/officeDocument/2006/relationships/tags" Target="../tags/tag143.xml" /><Relationship Id="rId17" Type="http://schemas.openxmlformats.org/officeDocument/2006/relationships/tags" Target="../tags/tag144.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1307701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钢混结构单层厂房PPT课件</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01.</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单击此处添加文本</a:t>
            </a:r>
            <a:endParaRPr lang="zh-CN" altLang="en-US" sz="19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02.</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厂房结构概述</a:t>
            </a:r>
            <a:endParaRPr lang="zh-CN" altLang="en-US" sz="19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03.</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钢混结构厂房的设计与建造</a:t>
            </a:r>
            <a:endParaRPr lang="zh-CN" altLang="en-US" sz="19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04.</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钢混结构单层厂房的结构设计</a:t>
            </a:r>
            <a:endParaRPr lang="zh-CN" altLang="en-US" sz="19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05.</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effectLst/>
                <a:latin typeface="+mj-ea"/>
                <a:ea typeface="+mj-ea"/>
                <a:cs typeface="MiSans" panose="00000500000000000000" charset="-122"/>
              </a:rPr>
              <a:t>钢混结构单层厂房的抗震性能</a:t>
            </a:r>
            <a:endParaRPr lang="zh-CN" altLang="en-US" sz="19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panose="00000a00000000000000" charset="-122"/>
                <a:cs typeface="MiSans" panose="00000500000000000000" charset="-122"/>
              </a:rPr>
              <a:t>06.</a:t>
            </a:r>
            <a:endParaRPr lang="en-US" altLang="zh-CN" sz="2800">
              <a:ln>
                <a:solidFill>
                  <a:schemeClr val="accent1"/>
                </a:solidFill>
              </a:ln>
              <a:noFill/>
              <a:latin typeface="MiSans Heavy" panose="00000a00000000000000" charset="-122"/>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8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钢混结构单层厂房的施工安全与环保</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厂房结构概述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8" name="标题 2"/>
          <p:cNvSpPr>
            <a:spLocks noGrp="1"/>
          </p:cNvSpPr>
          <p:nvPr>
            <p:ph type="title" idx="2"/>
          </p:nvPr>
        </p:nvSpPr>
        <p:spPr/>
        <p:txBody>
          <a:bodyPr>
            <a:normAutofit fontScale="90000"/>
          </a:bodyPr>
          <a:lstStyle/>
          <a:p>
            <a:r>
              <a:rPr lang="zh-CN" altLang="en-US"/>
              <a:t>厂房结构的定义和分类</a:t>
            </a:r>
            <a:endParaRPr lang="zh-CN" altLang="en-US"/>
          </a:p>
        </p:txBody>
      </p:sp>
      <p:sp>
        <p:nvSpPr>
          <p:cNvPr id="1048930" name="圆角矩形 30"/>
          <p:cNvSpPr/>
          <p:nvPr>
            <p:custDataLst>
              <p:tags r:id="rId2"/>
            </p:custDataLst>
          </p:nvPr>
        </p:nvSpPr>
        <p:spPr>
          <a:xfrm>
            <a:off x="3057221" y="1452880"/>
            <a:ext cx="6391863" cy="897104"/>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ym typeface="+mn-ea"/>
            </a:endParaRPr>
          </a:p>
        </p:txBody>
      </p:sp>
      <p:sp>
        <p:nvSpPr>
          <p:cNvPr id="1048932" name="圆角矩形 65"/>
          <p:cNvSpPr/>
          <p:nvPr>
            <p:custDataLst>
              <p:tags r:id="rId3"/>
            </p:custDataLst>
          </p:nvPr>
        </p:nvSpPr>
        <p:spPr>
          <a:xfrm>
            <a:off x="3057221" y="2422722"/>
            <a:ext cx="6391863" cy="897104"/>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ym typeface="+mn-ea"/>
            </a:endParaRPr>
          </a:p>
        </p:txBody>
      </p:sp>
      <p:sp>
        <p:nvSpPr>
          <p:cNvPr id="1048934" name="圆角矩形 72"/>
          <p:cNvSpPr/>
          <p:nvPr>
            <p:custDataLst>
              <p:tags r:id="rId4"/>
            </p:custDataLst>
          </p:nvPr>
        </p:nvSpPr>
        <p:spPr>
          <a:xfrm>
            <a:off x="3057221" y="3392563"/>
            <a:ext cx="6391863" cy="897104"/>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ym typeface="+mn-ea"/>
            </a:endParaRPr>
          </a:p>
        </p:txBody>
      </p:sp>
      <p:sp>
        <p:nvSpPr>
          <p:cNvPr id="1048936" name="圆角矩形 78"/>
          <p:cNvSpPr/>
          <p:nvPr>
            <p:custDataLst>
              <p:tags r:id="rId5"/>
            </p:custDataLst>
          </p:nvPr>
        </p:nvSpPr>
        <p:spPr>
          <a:xfrm>
            <a:off x="3057221" y="4362405"/>
            <a:ext cx="6391863" cy="897104"/>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ym typeface="+mn-ea"/>
            </a:endParaRPr>
          </a:p>
        </p:txBody>
      </p:sp>
      <p:sp>
        <p:nvSpPr>
          <p:cNvPr id="1048938" name="圆角矩形 84"/>
          <p:cNvSpPr/>
          <p:nvPr>
            <p:custDataLst>
              <p:tags r:id="rId6"/>
            </p:custDataLst>
          </p:nvPr>
        </p:nvSpPr>
        <p:spPr>
          <a:xfrm>
            <a:off x="3057221" y="5332247"/>
            <a:ext cx="6391863" cy="897104"/>
          </a:xfrm>
          <a:prstGeom prst="roundRect">
            <a:avLst>
              <a:gd name="adj" fmla="val 50000"/>
            </a:avLst>
          </a:prstGeom>
          <a:gradFill>
            <a:gsLst>
              <a:gs pos="0">
                <a:schemeClr val="accent1">
                  <a:lumMod val="20000"/>
                  <a:lumOff val="80000"/>
                  <a:alpha val="0"/>
                </a:schemeClr>
              </a:gs>
              <a:gs pos="100000">
                <a:schemeClr val="accent1">
                  <a:lumMod val="20000"/>
                  <a:lumOff val="80000"/>
                  <a:alpha val="44000"/>
                </a:schemeClr>
              </a:gs>
            </a:gsLst>
            <a:lin ang="108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sz="1600">
              <a:sym typeface="+mn-ea"/>
            </a:endParaRPr>
          </a:p>
        </p:txBody>
      </p:sp>
      <p:sp>
        <p:nvSpPr>
          <p:cNvPr id="1048940" name="圆角矩形 35"/>
          <p:cNvSpPr/>
          <p:nvPr>
            <p:custDataLst>
              <p:tags r:id="rId7"/>
            </p:custDataLst>
          </p:nvPr>
        </p:nvSpPr>
        <p:spPr>
          <a:xfrm>
            <a:off x="2737173" y="1621996"/>
            <a:ext cx="1541442" cy="558871"/>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8942" name="圆角矩形 35"/>
          <p:cNvSpPr/>
          <p:nvPr>
            <p:custDataLst>
              <p:tags r:id="rId8"/>
            </p:custDataLst>
          </p:nvPr>
        </p:nvSpPr>
        <p:spPr>
          <a:xfrm>
            <a:off x="2737173" y="5501363"/>
            <a:ext cx="1541442" cy="558871"/>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8944" name="圆角矩形 35"/>
          <p:cNvSpPr/>
          <p:nvPr>
            <p:custDataLst>
              <p:tags r:id="rId9"/>
            </p:custDataLst>
          </p:nvPr>
        </p:nvSpPr>
        <p:spPr>
          <a:xfrm>
            <a:off x="2737173" y="4531521"/>
            <a:ext cx="1541442" cy="558871"/>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8946" name="圆角矩形 35"/>
          <p:cNvSpPr/>
          <p:nvPr>
            <p:custDataLst>
              <p:tags r:id="rId10"/>
            </p:custDataLst>
          </p:nvPr>
        </p:nvSpPr>
        <p:spPr>
          <a:xfrm>
            <a:off x="2737173" y="3561679"/>
            <a:ext cx="1541442" cy="558871"/>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8948" name="圆角矩形 35"/>
          <p:cNvSpPr/>
          <p:nvPr>
            <p:custDataLst>
              <p:tags r:id="rId11"/>
            </p:custDataLst>
          </p:nvPr>
        </p:nvSpPr>
        <p:spPr>
          <a:xfrm>
            <a:off x="2737173" y="2591838"/>
            <a:ext cx="1541442" cy="558871"/>
          </a:xfrm>
          <a:prstGeom prst="roundRect">
            <a:avLst>
              <a:gd name="adj" fmla="val 50000"/>
            </a:avLst>
          </a:prstGeom>
          <a:gradFill>
            <a:gsLst>
              <a:gs pos="0">
                <a:schemeClr val="accent1">
                  <a:lumMod val="20000"/>
                  <a:lumOff val="80000"/>
                </a:schemeClr>
              </a:gs>
              <a:gs pos="44000">
                <a:schemeClr val="accent1"/>
              </a:gs>
            </a:gsLst>
            <a:lin ang="2700000" scaled="0"/>
          </a:gradFill>
          <a:ln>
            <a:solidFill>
              <a:schemeClr val="bg1"/>
            </a:solidFill>
          </a:ln>
          <a:effectLst>
            <a:outerShdw blurRad="1270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b="1">
                <a:solidFill>
                  <a:schemeClr val="lt1">
                    <a:lumMod val="100000"/>
                  </a:schemeClr>
                </a:solidFill>
                <a:latin typeface="+mj-ea"/>
                <a:ea typeface="+mj-ea"/>
              </a:rPr>
              <a:t>添加标题</a:t>
            </a:r>
            <a:endParaRPr lang="zh-CN" altLang="en-US" b="1">
              <a:solidFill>
                <a:schemeClr val="lt1">
                  <a:lumMod val="100000"/>
                </a:schemeClr>
              </a:solidFill>
              <a:latin typeface="+mj-ea"/>
              <a:ea typeface="+mj-ea"/>
            </a:endParaRPr>
          </a:p>
        </p:txBody>
      </p:sp>
      <p:sp>
        <p:nvSpPr>
          <p:cNvPr id="1048950" name="文本框 4"/>
          <p:cNvSpPr txBox="1"/>
          <p:nvPr>
            <p:custDataLst>
              <p:tags r:id="rId12"/>
            </p:custDataLst>
          </p:nvPr>
        </p:nvSpPr>
        <p:spPr>
          <a:xfrm>
            <a:off x="4479251" y="2467577"/>
            <a:ext cx="4764347" cy="807393"/>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分类：根据厂房的使用功能和结构形式，可以分为单层厂房、多层厂房、高层厂房等。</a:t>
            </a:r>
            <a:endParaRPr lang="zh-CN" altLang="en-US" sz="1400">
              <a:solidFill>
                <a:schemeClr val="tx1">
                  <a:lumMod val="65000"/>
                  <a:lumOff val="35000"/>
                </a:schemeClr>
              </a:solidFill>
              <a:effectLst/>
              <a:latin typeface="+mn-ea"/>
              <a:cs typeface="mn-cs"/>
              <a:sym typeface="+mn-ea"/>
            </a:endParaRPr>
          </a:p>
        </p:txBody>
      </p:sp>
      <p:sp>
        <p:nvSpPr>
          <p:cNvPr id="1048952" name="文本框 5"/>
          <p:cNvSpPr txBox="1"/>
          <p:nvPr>
            <p:custDataLst>
              <p:tags r:id="rId13"/>
            </p:custDataLst>
          </p:nvPr>
        </p:nvSpPr>
        <p:spPr>
          <a:xfrm>
            <a:off x="4479251" y="3437418"/>
            <a:ext cx="4764347" cy="807393"/>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单层厂房：只有一层，主要用于生产、仓储等用途。</a:t>
            </a:r>
            <a:endParaRPr lang="zh-CN" altLang="en-US" sz="1400">
              <a:solidFill>
                <a:schemeClr val="tx1">
                  <a:lumMod val="65000"/>
                  <a:lumOff val="35000"/>
                </a:schemeClr>
              </a:solidFill>
              <a:effectLst/>
              <a:latin typeface="+mn-ea"/>
              <a:cs typeface="mn-cs"/>
              <a:sym typeface="+mn-ea"/>
            </a:endParaRPr>
          </a:p>
        </p:txBody>
      </p:sp>
      <p:sp>
        <p:nvSpPr>
          <p:cNvPr id="1048954" name="文本框 10"/>
          <p:cNvSpPr txBox="1"/>
          <p:nvPr>
            <p:custDataLst>
              <p:tags r:id="rId14"/>
            </p:custDataLst>
          </p:nvPr>
        </p:nvSpPr>
        <p:spPr>
          <a:xfrm>
            <a:off x="4479251" y="4407260"/>
            <a:ext cx="4764347" cy="807393"/>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多层厂房：有多层，主要用于办公、居住等用途。</a:t>
            </a:r>
            <a:endParaRPr lang="zh-CN" altLang="en-US" sz="1400">
              <a:solidFill>
                <a:schemeClr val="tx1">
                  <a:lumMod val="65000"/>
                  <a:lumOff val="35000"/>
                </a:schemeClr>
              </a:solidFill>
              <a:effectLst/>
              <a:latin typeface="+mn-ea"/>
              <a:cs typeface="mn-cs"/>
              <a:sym typeface="+mn-ea"/>
            </a:endParaRPr>
          </a:p>
        </p:txBody>
      </p:sp>
      <p:sp>
        <p:nvSpPr>
          <p:cNvPr id="1048956" name="文本框 11"/>
          <p:cNvSpPr txBox="1"/>
          <p:nvPr>
            <p:custDataLst>
              <p:tags r:id="rId15"/>
            </p:custDataLst>
          </p:nvPr>
        </p:nvSpPr>
        <p:spPr>
          <a:xfrm>
            <a:off x="4479251" y="5377102"/>
            <a:ext cx="4764347" cy="807393"/>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高层厂房：有多层，主要用于办公、居住等用途。</a:t>
            </a:r>
            <a:endParaRPr lang="zh-CN" altLang="en-US" sz="1400">
              <a:solidFill>
                <a:schemeClr val="tx1">
                  <a:lumMod val="65000"/>
                  <a:lumOff val="35000"/>
                </a:schemeClr>
              </a:solidFill>
              <a:effectLst/>
              <a:latin typeface="+mn-ea"/>
              <a:cs typeface="mn-cs"/>
              <a:sym typeface="+mn-ea"/>
            </a:endParaRPr>
          </a:p>
        </p:txBody>
      </p:sp>
      <p:sp>
        <p:nvSpPr>
          <p:cNvPr id="1048958" name="文本框 12"/>
          <p:cNvSpPr txBox="1"/>
          <p:nvPr>
            <p:custDataLst>
              <p:tags r:id="rId16"/>
            </p:custDataLst>
          </p:nvPr>
        </p:nvSpPr>
        <p:spPr>
          <a:xfrm>
            <a:off x="4479251" y="1497735"/>
            <a:ext cx="4764347" cy="807393"/>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a:lnSpc>
                <a:spcPct val="120000"/>
              </a:lnSpc>
              <a:spcBef>
                <a:spcPct val="0"/>
              </a:spcBef>
              <a:spcAft>
                <a:spcPts val="500"/>
              </a:spcAft>
            </a:pPr>
            <a:r>
              <a:rPr lang="zh-CN" altLang="en-US" sz="1400">
                <a:solidFill>
                  <a:schemeClr val="tx1">
                    <a:lumMod val="65000"/>
                    <a:lumOff val="35000"/>
                  </a:schemeClr>
                </a:solidFill>
                <a:effectLst/>
                <a:latin typeface="+mn-ea"/>
                <a:cs typeface="mn-cs"/>
                <a:sym typeface="+mn-ea"/>
              </a:rPr>
              <a:t>定义：钢混结构单层厂房是指采用钢结构和混凝土结构相结合的方式建造的厂房，具有较高的承载能力和抗震性能。</a:t>
            </a:r>
            <a:endParaRPr lang="zh-CN" altLang="en-US" sz="1400">
              <a:solidFill>
                <a:schemeClr val="tx1">
                  <a:lumMod val="65000"/>
                  <a:lumOff val="35000"/>
                </a:schemeClr>
              </a:solidFill>
              <a:effectLst/>
              <a:latin typeface="+mn-ea"/>
              <a:cs typeface="mn-cs"/>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2" name="标题 2"/>
          <p:cNvSpPr>
            <a:spLocks noGrp="1"/>
          </p:cNvSpPr>
          <p:nvPr>
            <p:ph type="title" idx="2"/>
          </p:nvPr>
        </p:nvSpPr>
        <p:spPr/>
        <p:txBody>
          <a:bodyPr>
            <a:normAutofit fontScale="90000"/>
          </a:bodyPr>
          <a:lstStyle/>
          <a:p>
            <a:r>
              <a:rPr lang="zh-CN" altLang="en-US"/>
              <a:t>钢混结构的特点和优势</a:t>
            </a:r>
            <a:endParaRPr lang="zh-CN" altLang="en-US"/>
          </a:p>
        </p:txBody>
      </p:sp>
      <p:sp>
        <p:nvSpPr>
          <p:cNvPr id="1048994"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6"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98"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0"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防火性能好：钢混结构具有良好的防火性能，能够有效地防止火灾的发生。</a:t>
            </a:r>
            <a:endParaRPr lang="en-US" altLang="zh-CN" sz="1600">
              <a:solidFill>
                <a:schemeClr val="dk1">
                  <a:lumMod val="80000"/>
                  <a:lumOff val="20000"/>
                </a:schemeClr>
              </a:solidFill>
              <a:latin typeface="+mn-ea"/>
              <a:sym typeface="+mn-ea"/>
            </a:endParaRPr>
          </a:p>
        </p:txBody>
      </p:sp>
      <p:sp>
        <p:nvSpPr>
          <p:cNvPr id="1049002"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4"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6"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08"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强度高：钢混结构具有较高的抗压、抗拉和抗剪强度，能够承受较大的荷载。</a:t>
            </a:r>
            <a:endParaRPr lang="zh-CN" altLang="en-US" sz="1600">
              <a:solidFill>
                <a:schemeClr val="dk1">
                  <a:lumMod val="80000"/>
                  <a:lumOff val="20000"/>
                </a:schemeClr>
              </a:solidFill>
              <a:latin typeface="+mn-ea"/>
              <a:sym typeface="+mn-ea"/>
            </a:endParaRPr>
          </a:p>
        </p:txBody>
      </p:sp>
      <p:sp>
        <p:nvSpPr>
          <p:cNvPr id="1049010"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2"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4"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16"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耐久性好：钢混结构具有良好的耐久性，能够抵抗各种环境因素的侵蚀。</a:t>
            </a:r>
            <a:endParaRPr lang="zh-CN" altLang="en-US" sz="1600">
              <a:solidFill>
                <a:schemeClr val="dk1">
                  <a:lumMod val="80000"/>
                  <a:lumOff val="20000"/>
                </a:schemeClr>
              </a:solidFill>
              <a:latin typeface="+mn-ea"/>
              <a:sym typeface="+mn-ea"/>
            </a:endParaRPr>
          </a:p>
        </p:txBody>
      </p:sp>
      <p:sp>
        <p:nvSpPr>
          <p:cNvPr id="1049018"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20"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22"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24"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施工方便：钢混结构施工方便，可以采用预制构件进行装配式施工，大大缩短了施工周期。</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8" name="标题 2"/>
          <p:cNvSpPr>
            <a:spLocks noGrp="1"/>
          </p:cNvSpPr>
          <p:nvPr>
            <p:ph type="title" idx="2"/>
          </p:nvPr>
        </p:nvSpPr>
        <p:spPr/>
        <p:txBody>
          <a:bodyPr>
            <a:normAutofit fontScale="90000"/>
          </a:bodyPr>
          <a:lstStyle/>
          <a:p>
            <a:r>
              <a:rPr lang="zh-CN" altLang="en-US"/>
              <a:t>厂房结构的选型原则</a:t>
            </a:r>
            <a:endParaRPr lang="zh-CN" altLang="en-US"/>
          </a:p>
        </p:txBody>
      </p:sp>
      <p:sp>
        <p:nvSpPr>
          <p:cNvPr id="1049060" name="圆角矩形 3"/>
          <p:cNvSpPr/>
          <p:nvPr>
            <p:custDataLst>
              <p:tags r:id="rId2"/>
            </p:custDataLst>
          </p:nvPr>
        </p:nvSpPr>
        <p:spPr>
          <a:xfrm rot="16200000">
            <a:off x="5700967" y="-2391517"/>
            <a:ext cx="783715" cy="1046922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2" name="圆角矩形 4"/>
          <p:cNvSpPr/>
          <p:nvPr>
            <p:custDataLst>
              <p:tags r:id="rId3"/>
            </p:custDataLst>
          </p:nvPr>
        </p:nvSpPr>
        <p:spPr>
          <a:xfrm rot="16200000">
            <a:off x="536187" y="2773908"/>
            <a:ext cx="782425" cy="13817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4" name="圆角矩形 5"/>
          <p:cNvSpPr/>
          <p:nvPr>
            <p:custDataLst>
              <p:tags r:id="rId4"/>
            </p:custDataLst>
          </p:nvPr>
        </p:nvSpPr>
        <p:spPr>
          <a:xfrm rot="16200000">
            <a:off x="5700967" y="-3389383"/>
            <a:ext cx="783715" cy="1046847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6" name="圆角矩形 6"/>
          <p:cNvSpPr/>
          <p:nvPr>
            <p:custDataLst>
              <p:tags r:id="rId5"/>
            </p:custDataLst>
          </p:nvPr>
        </p:nvSpPr>
        <p:spPr>
          <a:xfrm rot="16200000">
            <a:off x="536187" y="1775397"/>
            <a:ext cx="782425" cy="13817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68" name="圆角矩形 11"/>
          <p:cNvSpPr/>
          <p:nvPr>
            <p:custDataLst>
              <p:tags r:id="rId6"/>
            </p:custDataLst>
          </p:nvPr>
        </p:nvSpPr>
        <p:spPr>
          <a:xfrm rot="16200000">
            <a:off x="5700967" y="-395140"/>
            <a:ext cx="783715" cy="1046922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0" name="圆角矩形 12"/>
          <p:cNvSpPr/>
          <p:nvPr>
            <p:custDataLst>
              <p:tags r:id="rId7"/>
            </p:custDataLst>
          </p:nvPr>
        </p:nvSpPr>
        <p:spPr>
          <a:xfrm rot="16200000">
            <a:off x="536187" y="4770285"/>
            <a:ext cx="782425" cy="13817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2" name="圆角矩形 9"/>
          <p:cNvSpPr/>
          <p:nvPr>
            <p:custDataLst>
              <p:tags r:id="rId8"/>
            </p:custDataLst>
          </p:nvPr>
        </p:nvSpPr>
        <p:spPr>
          <a:xfrm rot="16200000">
            <a:off x="5700967" y="-1393006"/>
            <a:ext cx="783715" cy="1046847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4" name="圆角矩形 10"/>
          <p:cNvSpPr/>
          <p:nvPr>
            <p:custDataLst>
              <p:tags r:id="rId9"/>
            </p:custDataLst>
          </p:nvPr>
        </p:nvSpPr>
        <p:spPr>
          <a:xfrm rot="16200000">
            <a:off x="536187" y="3771774"/>
            <a:ext cx="782425" cy="13817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6" name="圆角矩形 7"/>
          <p:cNvSpPr/>
          <p:nvPr>
            <p:custDataLst>
              <p:tags r:id="rId10"/>
            </p:custDataLst>
          </p:nvPr>
        </p:nvSpPr>
        <p:spPr>
          <a:xfrm rot="16200000">
            <a:off x="5700967" y="602081"/>
            <a:ext cx="783715" cy="1046922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8" name="圆角矩形 8"/>
          <p:cNvSpPr/>
          <p:nvPr>
            <p:custDataLst>
              <p:tags r:id="rId11"/>
            </p:custDataLst>
          </p:nvPr>
        </p:nvSpPr>
        <p:spPr>
          <a:xfrm rot="16200000">
            <a:off x="536187" y="5767506"/>
            <a:ext cx="782425" cy="13817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0" name="文本框 14"/>
          <p:cNvSpPr txBox="1"/>
          <p:nvPr>
            <p:custDataLst>
              <p:tags r:id="rId12"/>
            </p:custDataLst>
          </p:nvPr>
        </p:nvSpPr>
        <p:spPr>
          <a:xfrm>
            <a:off x="1297972" y="5446280"/>
            <a:ext cx="10028898" cy="783070"/>
          </a:xfrm>
          <a:prstGeom prst="rect">
            <a:avLst/>
          </a:prstGeom>
        </p:spPr>
        <p:txBody>
          <a:bodyPr vert="horz" wrap="square" lIns="90000" tIns="46800" rIns="90000" bIns="46800" rtlCol="0" anchor="ctr" anchorCtr="0">
            <a:normAutofit fontScale="900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可持续性：考虑厂房结构的使用寿命和环境影响，选择环保、节能、可回收的结构形式</a:t>
            </a:r>
            <a:endParaRPr lang="zh-CN" altLang="en-US" sz="2000">
              <a:latin typeface="+mn-ea"/>
              <a:ea typeface="+mn-ea"/>
            </a:endParaRPr>
          </a:p>
        </p:txBody>
      </p:sp>
      <p:sp>
        <p:nvSpPr>
          <p:cNvPr id="1049082" name="文本框 15"/>
          <p:cNvSpPr txBox="1"/>
          <p:nvPr>
            <p:custDataLst>
              <p:tags r:id="rId13"/>
            </p:custDataLst>
          </p:nvPr>
        </p:nvSpPr>
        <p:spPr>
          <a:xfrm>
            <a:off x="1298617" y="3449257"/>
            <a:ext cx="10028898" cy="783715"/>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功能性：满足厂房的使用功能和生产工艺要求，如承重、抗震、防火等</a:t>
            </a:r>
            <a:endParaRPr lang="zh-CN" altLang="en-US" sz="2000">
              <a:latin typeface="+mn-ea"/>
              <a:ea typeface="+mn-ea"/>
            </a:endParaRPr>
          </a:p>
        </p:txBody>
      </p:sp>
      <p:sp>
        <p:nvSpPr>
          <p:cNvPr id="1049084" name="文本框 16"/>
          <p:cNvSpPr txBox="1"/>
          <p:nvPr>
            <p:custDataLst>
              <p:tags r:id="rId14"/>
            </p:custDataLst>
          </p:nvPr>
        </p:nvSpPr>
        <p:spPr>
          <a:xfrm>
            <a:off x="1297972" y="4448414"/>
            <a:ext cx="10028898" cy="783070"/>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美观性：考虑厂房结构的外观和内部空间布局，选择美观大方的结构形式</a:t>
            </a:r>
            <a:endParaRPr lang="zh-CN" altLang="en-US" sz="2000">
              <a:latin typeface="+mn-ea"/>
              <a:ea typeface="+mn-ea"/>
            </a:endParaRPr>
          </a:p>
        </p:txBody>
      </p:sp>
      <p:sp>
        <p:nvSpPr>
          <p:cNvPr id="1049086" name="文本框 17"/>
          <p:cNvSpPr txBox="1"/>
          <p:nvPr>
            <p:custDataLst>
              <p:tags r:id="rId15"/>
            </p:custDataLst>
          </p:nvPr>
        </p:nvSpPr>
        <p:spPr>
          <a:xfrm>
            <a:off x="1298617" y="1452880"/>
            <a:ext cx="10028898" cy="783715"/>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安全性：确保厂房结构在正常使用和自然灾害条件下的安全性</a:t>
            </a:r>
            <a:endParaRPr lang="zh-CN" altLang="en-US" sz="2000">
              <a:latin typeface="+mn-ea"/>
              <a:ea typeface="+mn-ea"/>
            </a:endParaRPr>
          </a:p>
        </p:txBody>
      </p:sp>
      <p:sp>
        <p:nvSpPr>
          <p:cNvPr id="1049088" name="文本框 18"/>
          <p:cNvSpPr txBox="1"/>
          <p:nvPr>
            <p:custDataLst>
              <p:tags r:id="rId16"/>
            </p:custDataLst>
          </p:nvPr>
        </p:nvSpPr>
        <p:spPr>
          <a:xfrm>
            <a:off x="1297972" y="2452036"/>
            <a:ext cx="10028898" cy="783070"/>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经济性：考虑厂房结构的建造成本和维护成本，选择经济合理的结构形式</a:t>
            </a:r>
            <a:endParaRPr lang="zh-CN" altLang="en-US" sz="20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2" name="标题 1"/>
          <p:cNvSpPr>
            <a:spLocks noGrp="1"/>
          </p:cNvSpPr>
          <p:nvPr>
            <p:ph type="title" idx="2"/>
            <p:custDataLst>
              <p:tags r:id="rId3"/>
            </p:custDataLst>
          </p:nvPr>
        </p:nvSpPr>
        <p:spPr>
          <a:xfrm>
            <a:off x="1336040" y="1631315"/>
            <a:ext cx="5967095" cy="3479165"/>
          </a:xfrm>
        </p:spPr>
        <p:txBody>
          <a:bodyPr/>
          <a:lstStyle/>
          <a:p>
            <a:r>
              <a:rPr lang="zh-CN" altLang="en-US"/>
              <a:t>钢混结构厂房的设计与建造</a:t>
            </a:r>
            <a:endParaRPr lang="zh-CN" altLang="en-US"/>
          </a:p>
        </p:txBody>
      </p:sp>
      <p:sp>
        <p:nvSpPr>
          <p:cNvPr id="1049124"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8" name="标题 2"/>
          <p:cNvSpPr>
            <a:spLocks noGrp="1"/>
          </p:cNvSpPr>
          <p:nvPr>
            <p:ph type="title" idx="2"/>
          </p:nvPr>
        </p:nvSpPr>
        <p:spPr/>
        <p:txBody>
          <a:bodyPr>
            <a:normAutofit fontScale="90000"/>
          </a:bodyPr>
          <a:lstStyle/>
          <a:p>
            <a:r>
              <a:rPr lang="zh-CN" altLang="en-US"/>
              <a:t>厂房的设计要点</a:t>
            </a:r>
            <a:endParaRPr lang="zh-CN" altLang="en-US"/>
          </a:p>
        </p:txBody>
      </p:sp>
      <p:sp>
        <p:nvSpPr>
          <p:cNvPr id="1049160"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结构设计：钢混结构厂房需要满足强度、刚度和稳定性的要求，确保厂房的安全性和耐久性。</a:t>
            </a:r>
            <a:endParaRPr lang="zh-CN" altLang="en-US" sz="1200" spc="150">
              <a:solidFill>
                <a:schemeClr val="tx1">
                  <a:lumMod val="65000"/>
                  <a:lumOff val="35000"/>
                </a:schemeClr>
              </a:solidFill>
              <a:latin typeface="+mn-ea"/>
              <a:sym typeface="+mn-ea"/>
            </a:endParaRPr>
          </a:p>
        </p:txBody>
      </p:sp>
      <p:sp>
        <p:nvSpPr>
          <p:cNvPr id="1049162"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防火设计：钢混结构厂房需要满足防火要求，包括防火分区、防火分隔、防火门、防火窗等。</a:t>
            </a:r>
            <a:endParaRPr lang="zh-CN" altLang="en-US" sz="1200" spc="150">
              <a:solidFill>
                <a:schemeClr val="tx1">
                  <a:lumMod val="65000"/>
                  <a:lumOff val="35000"/>
                </a:schemeClr>
              </a:solidFill>
              <a:latin typeface="+mn-ea"/>
              <a:sym typeface="+mn-ea"/>
            </a:endParaRPr>
          </a:p>
        </p:txBody>
      </p:sp>
      <p:sp>
        <p:nvSpPr>
          <p:cNvPr id="1049164"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抗震设计：钢混结构厂房需要满足抗震要求，包括抗震设防烈度、抗震构造措施等。</a:t>
            </a:r>
            <a:endParaRPr lang="zh-CN" altLang="en-US" sz="1200" spc="150">
              <a:solidFill>
                <a:schemeClr val="tx1">
                  <a:lumMod val="65000"/>
                  <a:lumOff val="35000"/>
                </a:schemeClr>
              </a:solidFill>
              <a:latin typeface="+mn-ea"/>
              <a:sym typeface="+mn-ea"/>
            </a:endParaRPr>
          </a:p>
        </p:txBody>
      </p:sp>
      <p:sp>
        <p:nvSpPr>
          <p:cNvPr id="1049166"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节能设计：钢混结构厂房需要满足节能要求，包括保温隔热、通风采光、节能材料等。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0" name="标题 2"/>
          <p:cNvSpPr>
            <a:spLocks noGrp="1"/>
          </p:cNvSpPr>
          <p:nvPr>
            <p:ph type="title" idx="2"/>
          </p:nvPr>
        </p:nvSpPr>
        <p:spPr/>
        <p:txBody>
          <a:bodyPr>
            <a:normAutofit fontScale="90000"/>
          </a:bodyPr>
          <a:lstStyle/>
          <a:p>
            <a:r>
              <a:rPr lang="zh-CN" altLang="en-US"/>
              <a:t>钢混结构的材料选择与连接方式</a:t>
            </a:r>
            <a:endParaRPr lang="zh-CN" altLang="en-US"/>
          </a:p>
        </p:txBody>
      </p:sp>
      <p:sp>
        <p:nvSpPr>
          <p:cNvPr id="1049202" name="标题"/>
          <p:cNvSpPr txBox="1"/>
          <p:nvPr>
            <p:custDataLst>
              <p:tags r:id="rId2"/>
            </p:custDataLst>
          </p:nvPr>
        </p:nvSpPr>
        <p:spPr>
          <a:xfrm>
            <a:off x="3932500" y="1452880"/>
            <a:ext cx="4320650" cy="344508"/>
          </a:xfrm>
          <a:prstGeom prst="rect">
            <a:avLst/>
          </a:prstGeom>
          <a:noFill/>
        </p:spPr>
        <p:txBody>
          <a:bodyPr wrap="square" lIns="0" tIns="0" rIns="0" bIns="36195" rtlCol="0" anchor="b"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buClr>
                <a:srgbClr val="000000"/>
              </a:buClr>
              <a:buSzPct val="70000"/>
              <a:buNone/>
            </a:pPr>
            <a:r>
              <a:rPr lang="zh-CN" altLang="en-US" b="1" spc="300">
                <a:solidFill>
                  <a:schemeClr val="accent1"/>
                </a:solidFill>
                <a:latin typeface="+mj-ea"/>
                <a:ea typeface="+mj-ea"/>
                <a:sym typeface="+mn-ea"/>
              </a:rPr>
              <a:t>单击添加标题</a:t>
            </a:r>
            <a:endParaRPr lang="zh-CN" altLang="en-US" b="1" spc="300">
              <a:solidFill>
                <a:schemeClr val="accent1"/>
              </a:solidFill>
              <a:latin typeface="+mj-ea"/>
              <a:ea typeface="+mj-ea"/>
              <a:sym typeface="+mn-ea"/>
            </a:endParaRPr>
          </a:p>
        </p:txBody>
      </p:sp>
      <p:sp>
        <p:nvSpPr>
          <p:cNvPr id="1049204" name="正文"/>
          <p:cNvSpPr txBox="1"/>
          <p:nvPr>
            <p:custDataLst>
              <p:tags r:id="rId3"/>
            </p:custDataLst>
          </p:nvPr>
        </p:nvSpPr>
        <p:spPr>
          <a:xfrm>
            <a:off x="3932500" y="1798010"/>
            <a:ext cx="4320650" cy="518627"/>
          </a:xfrm>
          <a:prstGeom prst="rect">
            <a:avLst/>
          </a:prstGeom>
          <a:noFill/>
        </p:spPr>
        <p:txBody>
          <a:bodyPr wrap="square" lIns="0" tIns="0" rIns="0" bIns="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buClr>
                <a:srgbClr val="376FFF"/>
              </a:buClr>
              <a:buSzPct val="80000"/>
              <a:buNone/>
            </a:pPr>
            <a:r>
              <a:rPr lang="zh-CN" altLang="en-US" sz="1200" spc="150">
                <a:solidFill>
                  <a:schemeClr val="tx1">
                    <a:lumMod val="65000"/>
                    <a:lumOff val="35000"/>
                  </a:schemeClr>
                </a:solidFill>
                <a:latin typeface="+mn-ea"/>
                <a:sym typeface="+mn-ea"/>
              </a:rPr>
              <a:t>材料选择：钢混结构厂房通常采用钢筋混凝土作为主要材料，具有高强度、耐久性和抗震性能</a:t>
            </a:r>
            <a:endParaRPr lang="zh-CN" altLang="en-US" sz="1200" spc="150">
              <a:solidFill>
                <a:schemeClr val="tx1">
                  <a:lumMod val="65000"/>
                  <a:lumOff val="35000"/>
                </a:schemeClr>
              </a:solidFill>
              <a:latin typeface="+mn-ea"/>
              <a:sym typeface="+mn-ea"/>
            </a:endParaRPr>
          </a:p>
        </p:txBody>
      </p:sp>
      <p:sp>
        <p:nvSpPr>
          <p:cNvPr id="1049206" name="标题"/>
          <p:cNvSpPr txBox="1"/>
          <p:nvPr>
            <p:custDataLst>
              <p:tags r:id="rId4"/>
            </p:custDataLst>
          </p:nvPr>
        </p:nvSpPr>
        <p:spPr>
          <a:xfrm>
            <a:off x="3932500" y="2431058"/>
            <a:ext cx="4320650" cy="344508"/>
          </a:xfrm>
          <a:prstGeom prst="rect">
            <a:avLst/>
          </a:prstGeom>
          <a:noFill/>
        </p:spPr>
        <p:txBody>
          <a:bodyPr wrap="square" lIns="0" tIns="0" rIns="0" bIns="36195" rtlCol="0" anchor="b"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buClr>
                <a:srgbClr val="000000"/>
              </a:buClr>
              <a:buSzPct val="70000"/>
              <a:buNone/>
            </a:pPr>
            <a:r>
              <a:rPr lang="zh-CN" altLang="en-US" b="1" spc="300">
                <a:solidFill>
                  <a:schemeClr val="accent1"/>
                </a:solidFill>
                <a:latin typeface="+mj-ea"/>
                <a:ea typeface="+mj-ea"/>
                <a:sym typeface="+mn-ea"/>
              </a:rPr>
              <a:t>单击添加标题</a:t>
            </a:r>
            <a:endParaRPr lang="zh-CN" altLang="en-US" b="1" spc="300">
              <a:solidFill>
                <a:schemeClr val="accent1"/>
              </a:solidFill>
              <a:latin typeface="+mj-ea"/>
              <a:ea typeface="+mj-ea"/>
              <a:sym typeface="+mn-ea"/>
            </a:endParaRPr>
          </a:p>
        </p:txBody>
      </p:sp>
      <p:sp>
        <p:nvSpPr>
          <p:cNvPr id="1049208" name="正文"/>
          <p:cNvSpPr txBox="1"/>
          <p:nvPr>
            <p:custDataLst>
              <p:tags r:id="rId5"/>
            </p:custDataLst>
          </p:nvPr>
        </p:nvSpPr>
        <p:spPr>
          <a:xfrm>
            <a:off x="3932500" y="2776188"/>
            <a:ext cx="4320650" cy="518627"/>
          </a:xfrm>
          <a:prstGeom prst="rect">
            <a:avLst/>
          </a:prstGeom>
          <a:noFill/>
        </p:spPr>
        <p:txBody>
          <a:bodyPr wrap="square" lIns="0" tIns="0" rIns="0" bIns="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buClr>
                <a:srgbClr val="376FFF"/>
              </a:buClr>
              <a:buSzPct val="80000"/>
              <a:buNone/>
            </a:pPr>
            <a:r>
              <a:rPr lang="zh-CN" altLang="en-US" sz="1200" spc="150">
                <a:solidFill>
                  <a:schemeClr val="tx1">
                    <a:lumMod val="65000"/>
                    <a:lumOff val="35000"/>
                  </a:schemeClr>
                </a:solidFill>
                <a:latin typeface="+mn-ea"/>
                <a:sym typeface="+mn-ea"/>
              </a:rPr>
              <a:t>连接方式：钢混结构厂房的连接方式主要有焊接、螺栓连接和预应力连接等，其中焊接是最常用的连接方式</a:t>
            </a:r>
            <a:endParaRPr lang="zh-CN" altLang="en-US" sz="1200" spc="150">
              <a:solidFill>
                <a:schemeClr val="tx1">
                  <a:lumMod val="65000"/>
                  <a:lumOff val="35000"/>
                </a:schemeClr>
              </a:solidFill>
              <a:latin typeface="+mn-ea"/>
              <a:sym typeface="+mn-ea"/>
            </a:endParaRPr>
          </a:p>
        </p:txBody>
      </p:sp>
      <p:sp>
        <p:nvSpPr>
          <p:cNvPr id="1049210" name="标题"/>
          <p:cNvSpPr txBox="1"/>
          <p:nvPr>
            <p:custDataLst>
              <p:tags r:id="rId6"/>
            </p:custDataLst>
          </p:nvPr>
        </p:nvSpPr>
        <p:spPr>
          <a:xfrm>
            <a:off x="3932500" y="3409237"/>
            <a:ext cx="4320650" cy="344508"/>
          </a:xfrm>
          <a:prstGeom prst="rect">
            <a:avLst/>
          </a:prstGeom>
          <a:noFill/>
        </p:spPr>
        <p:txBody>
          <a:bodyPr wrap="square" lIns="0" tIns="0" rIns="0" bIns="36195" rtlCol="0" anchor="b"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buClr>
                <a:srgbClr val="000000"/>
              </a:buClr>
              <a:buSzPct val="70000"/>
              <a:buNone/>
            </a:pPr>
            <a:r>
              <a:rPr lang="zh-CN" altLang="en-US" b="1" spc="300">
                <a:solidFill>
                  <a:schemeClr val="accent1"/>
                </a:solidFill>
                <a:latin typeface="+mj-ea"/>
                <a:ea typeface="+mj-ea"/>
                <a:sym typeface="+mn-ea"/>
              </a:rPr>
              <a:t>单击添加标题</a:t>
            </a:r>
            <a:endParaRPr lang="zh-CN" altLang="en-US" b="1" spc="300">
              <a:solidFill>
                <a:schemeClr val="accent1"/>
              </a:solidFill>
              <a:latin typeface="+mj-ea"/>
              <a:ea typeface="+mj-ea"/>
              <a:sym typeface="+mn-ea"/>
            </a:endParaRPr>
          </a:p>
        </p:txBody>
      </p:sp>
      <p:sp>
        <p:nvSpPr>
          <p:cNvPr id="1049212" name="正文"/>
          <p:cNvSpPr txBox="1"/>
          <p:nvPr>
            <p:custDataLst>
              <p:tags r:id="rId7"/>
            </p:custDataLst>
          </p:nvPr>
        </p:nvSpPr>
        <p:spPr>
          <a:xfrm>
            <a:off x="3932500" y="3754366"/>
            <a:ext cx="4320650" cy="518627"/>
          </a:xfrm>
          <a:prstGeom prst="rect">
            <a:avLst/>
          </a:prstGeom>
          <a:noFill/>
        </p:spPr>
        <p:txBody>
          <a:bodyPr wrap="square" lIns="0" tIns="0" rIns="0" bIns="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buClr>
                <a:srgbClr val="376FFF"/>
              </a:buClr>
              <a:buSzPct val="80000"/>
              <a:buNone/>
            </a:pPr>
            <a:r>
              <a:rPr lang="zh-CN" altLang="en-US" sz="1200" spc="150">
                <a:solidFill>
                  <a:schemeClr val="tx1">
                    <a:lumMod val="65000"/>
                    <a:lumOff val="35000"/>
                  </a:schemeClr>
                </a:solidFill>
                <a:latin typeface="+mn-ea"/>
                <a:sym typeface="+mn-ea"/>
              </a:rPr>
              <a:t>焊接：焊接是钢混结构厂房中最常用的连接方式，具有连接强度高、施工方便等优点</a:t>
            </a:r>
            <a:endParaRPr lang="zh-CN" altLang="en-US" sz="1200" spc="150">
              <a:solidFill>
                <a:schemeClr val="tx1">
                  <a:lumMod val="65000"/>
                  <a:lumOff val="35000"/>
                </a:schemeClr>
              </a:solidFill>
              <a:latin typeface="+mn-ea"/>
              <a:sym typeface="+mn-ea"/>
            </a:endParaRPr>
          </a:p>
        </p:txBody>
      </p:sp>
      <p:sp>
        <p:nvSpPr>
          <p:cNvPr id="1049214" name="标题"/>
          <p:cNvSpPr txBox="1"/>
          <p:nvPr>
            <p:custDataLst>
              <p:tags r:id="rId8"/>
            </p:custDataLst>
          </p:nvPr>
        </p:nvSpPr>
        <p:spPr>
          <a:xfrm>
            <a:off x="3932500" y="4387415"/>
            <a:ext cx="4320650" cy="344508"/>
          </a:xfrm>
          <a:prstGeom prst="rect">
            <a:avLst/>
          </a:prstGeom>
          <a:noFill/>
        </p:spPr>
        <p:txBody>
          <a:bodyPr wrap="square" lIns="0" tIns="0" rIns="0" bIns="36195" rtlCol="0" anchor="b"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buClr>
                <a:srgbClr val="000000"/>
              </a:buClr>
              <a:buSzPct val="70000"/>
              <a:buNone/>
            </a:pPr>
            <a:r>
              <a:rPr lang="zh-CN" altLang="en-US" b="1" spc="300">
                <a:solidFill>
                  <a:schemeClr val="accent1"/>
                </a:solidFill>
                <a:latin typeface="+mj-ea"/>
                <a:ea typeface="+mj-ea"/>
                <a:sym typeface="+mn-ea"/>
              </a:rPr>
              <a:t>单击添加标题</a:t>
            </a:r>
            <a:endParaRPr lang="zh-CN" altLang="en-US" b="1" spc="300">
              <a:solidFill>
                <a:schemeClr val="accent1"/>
              </a:solidFill>
              <a:latin typeface="+mj-ea"/>
              <a:ea typeface="+mj-ea"/>
              <a:sym typeface="+mn-ea"/>
            </a:endParaRPr>
          </a:p>
        </p:txBody>
      </p:sp>
      <p:sp>
        <p:nvSpPr>
          <p:cNvPr id="1049216" name="正文"/>
          <p:cNvSpPr txBox="1"/>
          <p:nvPr>
            <p:custDataLst>
              <p:tags r:id="rId9"/>
            </p:custDataLst>
          </p:nvPr>
        </p:nvSpPr>
        <p:spPr>
          <a:xfrm>
            <a:off x="3932500" y="4732545"/>
            <a:ext cx="4320650" cy="518627"/>
          </a:xfrm>
          <a:prstGeom prst="rect">
            <a:avLst/>
          </a:prstGeom>
          <a:noFill/>
        </p:spPr>
        <p:txBody>
          <a:bodyPr wrap="square" lIns="0" tIns="0" rIns="0" bIns="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buClr>
                <a:srgbClr val="376FFF"/>
              </a:buClr>
              <a:buSzPct val="80000"/>
              <a:buNone/>
            </a:pPr>
            <a:r>
              <a:rPr lang="zh-CN" altLang="en-US" sz="1200" spc="150">
                <a:solidFill>
                  <a:schemeClr val="tx1">
                    <a:lumMod val="65000"/>
                    <a:lumOff val="35000"/>
                  </a:schemeClr>
                </a:solidFill>
                <a:latin typeface="+mn-ea"/>
                <a:sym typeface="+mn-ea"/>
              </a:rPr>
              <a:t>螺栓连接：螺栓连接是钢混结构厂房中常用的连接方式之一，具有连接方便、易于拆卸等优点</a:t>
            </a:r>
            <a:endParaRPr lang="zh-CN" altLang="en-US" sz="1200" spc="150">
              <a:solidFill>
                <a:schemeClr val="tx1">
                  <a:lumMod val="65000"/>
                  <a:lumOff val="35000"/>
                </a:schemeClr>
              </a:solidFill>
              <a:latin typeface="+mn-ea"/>
              <a:sym typeface="+mn-ea"/>
            </a:endParaRPr>
          </a:p>
        </p:txBody>
      </p:sp>
      <p:sp>
        <p:nvSpPr>
          <p:cNvPr id="1049218" name="标题"/>
          <p:cNvSpPr txBox="1"/>
          <p:nvPr>
            <p:custDataLst>
              <p:tags r:id="rId10"/>
            </p:custDataLst>
          </p:nvPr>
        </p:nvSpPr>
        <p:spPr>
          <a:xfrm>
            <a:off x="3932500" y="5365593"/>
            <a:ext cx="4320650" cy="344508"/>
          </a:xfrm>
          <a:prstGeom prst="rect">
            <a:avLst/>
          </a:prstGeom>
          <a:noFill/>
        </p:spPr>
        <p:txBody>
          <a:bodyPr wrap="square" lIns="0" tIns="0" rIns="0" bIns="36195" rtlCol="0" anchor="b"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a:buClr>
                <a:srgbClr val="000000"/>
              </a:buClr>
              <a:buSzPct val="70000"/>
              <a:buNone/>
            </a:pPr>
            <a:r>
              <a:rPr lang="zh-CN" altLang="en-US" b="1" spc="300">
                <a:solidFill>
                  <a:schemeClr val="accent1"/>
                </a:solidFill>
                <a:latin typeface="+mj-ea"/>
                <a:ea typeface="+mj-ea"/>
                <a:sym typeface="+mn-ea"/>
              </a:rPr>
              <a:t>单击添加标题</a:t>
            </a:r>
            <a:endParaRPr lang="zh-CN" altLang="en-US" b="1" spc="300">
              <a:solidFill>
                <a:schemeClr val="accent1"/>
              </a:solidFill>
              <a:latin typeface="+mj-ea"/>
              <a:ea typeface="+mj-ea"/>
              <a:sym typeface="+mn-ea"/>
            </a:endParaRPr>
          </a:p>
        </p:txBody>
      </p:sp>
      <p:sp>
        <p:nvSpPr>
          <p:cNvPr id="1049220" name="正文"/>
          <p:cNvSpPr txBox="1"/>
          <p:nvPr>
            <p:custDataLst>
              <p:tags r:id="rId11"/>
            </p:custDataLst>
          </p:nvPr>
        </p:nvSpPr>
        <p:spPr>
          <a:xfrm>
            <a:off x="3932500" y="5710723"/>
            <a:ext cx="4320650" cy="518627"/>
          </a:xfrm>
          <a:prstGeom prst="rect">
            <a:avLst/>
          </a:prstGeom>
          <a:noFill/>
        </p:spPr>
        <p:txBody>
          <a:bodyPr wrap="square" lIns="0" tIns="0" rIns="0" bIns="0" rtlCol="0" anchor="t" anchorCtr="0">
            <a:normAutofit fontScale="833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buClr>
                <a:srgbClr val="376FFF"/>
              </a:buClr>
              <a:buSzPct val="80000"/>
              <a:buNone/>
            </a:pPr>
            <a:r>
              <a:rPr lang="zh-CN" altLang="en-US" sz="1200" spc="150">
                <a:solidFill>
                  <a:schemeClr val="tx1">
                    <a:lumMod val="65000"/>
                    <a:lumOff val="35000"/>
                  </a:schemeClr>
                </a:solidFill>
                <a:latin typeface="+mn-ea"/>
                <a:sym typeface="+mn-ea"/>
              </a:rPr>
              <a:t>预应力连接：预应力连接是钢混结构厂房中常用的连接方式之一，具有提高结构承载能力、减小结构变形等优点</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54" name="标题 2"/>
          <p:cNvSpPr>
            <a:spLocks noGrp="1"/>
          </p:cNvSpPr>
          <p:nvPr>
            <p:ph type="title" idx="2"/>
          </p:nvPr>
        </p:nvSpPr>
        <p:spPr/>
        <p:txBody>
          <a:bodyPr>
            <a:normAutofit fontScale="90000"/>
          </a:bodyPr>
          <a:lstStyle/>
          <a:p>
            <a:r>
              <a:rPr lang="zh-CN" altLang="en-US"/>
              <a:t>厂房的施工工艺和质量控制</a:t>
            </a:r>
            <a:endParaRPr lang="zh-CN" altLang="en-US"/>
          </a:p>
        </p:txBody>
      </p:sp>
      <p:sp>
        <p:nvSpPr>
          <p:cNvPr id="1049256" name="矩形 15"/>
          <p:cNvSpPr/>
          <p:nvPr>
            <p:custDataLst>
              <p:tags r:id="rId2"/>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施工工艺：包括基础施工、钢结构安装、混凝土浇筑等</a:t>
            </a:r>
            <a:endParaRPr lang="zh-CN" altLang="en-US" sz="1200" spc="150">
              <a:solidFill>
                <a:schemeClr val="tx1">
                  <a:lumMod val="85000"/>
                  <a:lumOff val="15000"/>
                </a:schemeClr>
              </a:solidFill>
              <a:latin typeface="+mn-ea"/>
              <a:sym typeface="+mn-ea"/>
            </a:endParaRPr>
          </a:p>
        </p:txBody>
      </p:sp>
      <p:sp>
        <p:nvSpPr>
          <p:cNvPr id="1049258" name="任意多边形 17"/>
          <p:cNvSpPr/>
          <p:nvPr>
            <p:custDataLst>
              <p:tags r:id="rId3"/>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0" name="任意多边形 18"/>
          <p:cNvSpPr/>
          <p:nvPr>
            <p:custDataLst>
              <p:tags r:id="rId4"/>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2" name="矩形 27"/>
          <p:cNvSpPr/>
          <p:nvPr>
            <p:custDataLst>
              <p:tags r:id="rId5"/>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质量控制：包括原材料质量控制、施工过程质量控制、成品质量控制等</a:t>
            </a:r>
            <a:endParaRPr lang="zh-CN" altLang="en-US" sz="1200" spc="150">
              <a:solidFill>
                <a:schemeClr val="tx1">
                  <a:lumMod val="85000"/>
                  <a:lumOff val="15000"/>
                </a:schemeClr>
              </a:solidFill>
              <a:latin typeface="+mn-ea"/>
              <a:sym typeface="+mn-ea"/>
            </a:endParaRPr>
          </a:p>
        </p:txBody>
      </p:sp>
      <p:sp>
        <p:nvSpPr>
          <p:cNvPr id="1049264" name="任意多边形 29"/>
          <p:cNvSpPr/>
          <p:nvPr>
            <p:custDataLst>
              <p:tags r:id="rId6"/>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6" name="任意多边形 30"/>
          <p:cNvSpPr/>
          <p:nvPr>
            <p:custDataLst>
              <p:tags r:id="rId7"/>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8" name="矩形 5"/>
          <p:cNvSpPr/>
          <p:nvPr>
            <p:custDataLst>
              <p:tags r:id="rId8"/>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施工技术：包括钢结构焊接技术、混凝土浇筑技术、钢筋绑扎技术等</a:t>
            </a:r>
            <a:endParaRPr lang="zh-CN" altLang="en-US" sz="1200" spc="150">
              <a:solidFill>
                <a:schemeClr val="tx1">
                  <a:lumMod val="85000"/>
                  <a:lumOff val="15000"/>
                </a:schemeClr>
              </a:solidFill>
              <a:latin typeface="+mn-ea"/>
              <a:sym typeface="+mn-ea"/>
            </a:endParaRPr>
          </a:p>
        </p:txBody>
      </p:sp>
      <p:sp>
        <p:nvSpPr>
          <p:cNvPr id="1049270" name="任意多边形 7"/>
          <p:cNvSpPr/>
          <p:nvPr>
            <p:custDataLst>
              <p:tags r:id="rId9"/>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2" name="任意多边形 8"/>
          <p:cNvSpPr/>
          <p:nvPr>
            <p:custDataLst>
              <p:tags r:id="rId10"/>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4" name="矩形 10"/>
          <p:cNvSpPr/>
          <p:nvPr>
            <p:custDataLst>
              <p:tags r:id="rId11"/>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质量检测：包括钢结构焊接质量检测、混凝土强度检测、钢筋保护层厚度检测等</a:t>
            </a:r>
            <a:endParaRPr lang="zh-CN" altLang="en-US" sz="1200" spc="150">
              <a:solidFill>
                <a:schemeClr val="tx1">
                  <a:lumMod val="85000"/>
                  <a:lumOff val="15000"/>
                </a:schemeClr>
              </a:solidFill>
              <a:latin typeface="+mn-ea"/>
              <a:sym typeface="+mn-ea"/>
            </a:endParaRPr>
          </a:p>
        </p:txBody>
      </p:sp>
      <p:sp>
        <p:nvSpPr>
          <p:cNvPr id="1049276" name="任意多边形 12"/>
          <p:cNvSpPr/>
          <p:nvPr>
            <p:custDataLst>
              <p:tags r:id="rId12"/>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8" name="任意多边形 13"/>
          <p:cNvSpPr/>
          <p:nvPr>
            <p:custDataLst>
              <p:tags r:id="rId13"/>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12" name="标题 1"/>
          <p:cNvSpPr>
            <a:spLocks noGrp="1"/>
          </p:cNvSpPr>
          <p:nvPr>
            <p:ph type="title" idx="2"/>
            <p:custDataLst>
              <p:tags r:id="rId3"/>
            </p:custDataLst>
          </p:nvPr>
        </p:nvSpPr>
        <p:spPr>
          <a:xfrm>
            <a:off x="1336040" y="1631315"/>
            <a:ext cx="5967095" cy="3479165"/>
          </a:xfrm>
        </p:spPr>
        <p:txBody>
          <a:bodyPr/>
          <a:lstStyle/>
          <a:p>
            <a:r>
              <a:rPr lang="zh-CN" altLang="en-US"/>
              <a:t>钢混结构单层厂房的结构设计</a:t>
            </a:r>
            <a:endParaRPr lang="zh-CN" altLang="en-US"/>
          </a:p>
        </p:txBody>
      </p:sp>
      <p:sp>
        <p:nvSpPr>
          <p:cNvPr id="1049314"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48" name="标题 2"/>
          <p:cNvSpPr>
            <a:spLocks noGrp="1"/>
          </p:cNvSpPr>
          <p:nvPr>
            <p:ph type="title" idx="2"/>
          </p:nvPr>
        </p:nvSpPr>
        <p:spPr/>
        <p:txBody>
          <a:bodyPr>
            <a:normAutofit fontScale="90000"/>
          </a:bodyPr>
          <a:lstStyle/>
          <a:p>
            <a:r>
              <a:rPr lang="zh-CN" altLang="en-US"/>
              <a:t>厂房的结构体系和布置</a:t>
            </a:r>
            <a:endParaRPr lang="zh-CN" altLang="en-US"/>
          </a:p>
        </p:txBody>
      </p:sp>
      <p:sp>
        <p:nvSpPr>
          <p:cNvPr id="1049350"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2"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4"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6"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结构设计：包括结构形式、构件尺寸、连接方式、抗震措施等</a:t>
            </a:r>
            <a:endParaRPr lang="en-US" altLang="zh-CN" sz="1600">
              <a:solidFill>
                <a:schemeClr val="dk1">
                  <a:lumMod val="80000"/>
                  <a:lumOff val="20000"/>
                </a:schemeClr>
              </a:solidFill>
              <a:latin typeface="+mn-ea"/>
              <a:sym typeface="+mn-ea"/>
            </a:endParaRPr>
          </a:p>
        </p:txBody>
      </p:sp>
      <p:sp>
        <p:nvSpPr>
          <p:cNvPr id="1049358"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0"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2"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4"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钢混结构：钢结构和混凝土结构的结合，具有高强度、高耐久性和良好的抗震性能</a:t>
            </a:r>
            <a:endParaRPr lang="zh-CN" altLang="en-US">
              <a:solidFill>
                <a:schemeClr val="dk1">
                  <a:lumMod val="80000"/>
                  <a:lumOff val="20000"/>
                </a:schemeClr>
              </a:solidFill>
              <a:latin typeface="+mn-ea"/>
              <a:sym typeface="+mn-ea"/>
            </a:endParaRPr>
          </a:p>
        </p:txBody>
      </p:sp>
      <p:sp>
        <p:nvSpPr>
          <p:cNvPr id="1049366"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8"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0"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2"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单层厂房：只有一层，便于生产、仓储和物流</a:t>
            </a:r>
            <a:endParaRPr lang="zh-CN" altLang="en-US" sz="1600">
              <a:solidFill>
                <a:schemeClr val="dk1">
                  <a:lumMod val="80000"/>
                  <a:lumOff val="20000"/>
                </a:schemeClr>
              </a:solidFill>
              <a:latin typeface="+mn-ea"/>
              <a:sym typeface="+mn-ea"/>
            </a:endParaRPr>
          </a:p>
        </p:txBody>
      </p:sp>
      <p:sp>
        <p:nvSpPr>
          <p:cNvPr id="1049374"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6"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8"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0"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布置原则：满足生产工艺要求，便于物流运输，保证安全、环保和节能</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https://d.book118.com/678113077016006023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i*1_1_1"/>
  <p:tag name="KSO_WM_UNIT_INDEX" val="1_1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i*1_4_1"/>
  <p:tag name="KSO_WM_UNIT_INDEX" val="1_4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5600000023841858}],&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i*1_5_1"/>
  <p:tag name="KSO_WM_UNIT_INDEX" val="1_5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a*1_1_1"/>
  <p:tag name="KSO_WM_UNIT_INDEX" val="1_1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a*1_5_1"/>
  <p:tag name="KSO_WM_UNIT_INDEX" val="1_5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a*1_4_1"/>
  <p:tag name="KSO_WM_UNIT_INDEX" val="1_4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a*1_3_1"/>
  <p:tag name="KSO_WM_UNIT_INDEX" val="1_3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quot;brightness&quot;:0,&quot;colorType&quot;:1,&quot;foreColorIndex&quot;:5,&quot;pos&quot;:0.4399999976158142,&quot;transparency&quot;:0}],&quot;type&quot;:3},&quot;glow&quot;:{&quot;colorType&quot;:0},&quot;line&quot;:{&quot;solidLine&quot;:{&quot;brightness&quot;:0,&quot;colorType&quot;:1,&quot;foreColorIndex&quot;:14,&quot;transparency&quot;:0},&quot;type&quot;:1},&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FILL_TYPE" val="3"/>
  <p:tag name="KSO_WM_UNIT_HIGHLIGHT" val="0"/>
  <p:tag name="KSO_WM_UNIT_ID" val="diagram20231678_4*l_h_a*1_2_1"/>
  <p:tag name="KSO_WM_UNIT_INDEX" val="1_2_1"/>
  <p:tag name="KSO_WM_UNIT_ISCONTENTSTITLE" val="0"/>
  <p:tag name="KSO_WM_UNIT_ISNUMDGMTITLE" val="0"/>
  <p:tag name="KSO_WM_UNIT_LAYERLEVEL" val="1_1_1"/>
  <p:tag name="KSO_WM_UNIT_LINE_FORE_SCHEMECOLOR_INDEX" val="14"/>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4*l_h_f*1_5_1"/>
  <p:tag name="KSO_WM_UNIT_INDEX" val="1_5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01.8999999999999,&quot;width&quot;:552.6}"/>
  <p:tag name="KSO_WM_TAG_VERSION" val="3.0"/>
  <p:tag name="KSO_WM_TEMPLATE_CATEGORY" val="diagram"/>
  <p:tag name="KSO_WM_TEMPLATE_INDEX" val="20231678"/>
  <p:tag name="KSO_WM_UNIT_COMPATIBLE" val="0"/>
  <p:tag name="KSO_WM_UNIT_DIAGRAM_ISNUMVISUAL" val="0"/>
  <p:tag name="KSO_WM_UNIT_DIAGRAM_ISREFERUNIT" val="0"/>
  <p:tag name="KSO_WM_UNIT_HIGHLIGHT" val="0"/>
  <p:tag name="KSO_WM_UNIT_ID" val="diagram20231678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5_1"/>
  <p:tag name="KSO_WM_UNIT_INDEX" val="1_5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5_2"/>
  <p:tag name="KSO_WM_UNIT_INDEX" val="1_5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60.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62.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f*1_1_1"/>
  <p:tag name="KSO_WM_UNIT_INDEX" val="1_1_1"/>
  <p:tag name="KSO_WM_UNIT_LAYERLEVEL" val="1_1_1"/>
  <p:tag name="KSO_WM_UNIT_NOCLEAR" val="0"/>
  <p:tag name="KSO_WM_UNIT_PRESET_TEXT" val="单击添加文本具体内容，简明扼要地阐述您的观点。根据需要可酌情增减文字添加文本"/>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f*1_2_1"/>
  <p:tag name="KSO_WM_UNIT_INDEX" val="1_2_1"/>
  <p:tag name="KSO_WM_UNIT_LAYERLEVEL" val="1_1_1"/>
  <p:tag name="KSO_WM_UNIT_NOCLEAR" val="0"/>
  <p:tag name="KSO_WM_UNIT_PRESET_TEXT" val="单击添加文本具体内容，简明扼要地阐述您的观点。根据需要可酌情增减文字添加文本"/>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f*1_3_1"/>
  <p:tag name="KSO_WM_UNIT_INDEX" val="1_3_1"/>
  <p:tag name="KSO_WM_UNIT_LAYERLEVEL" val="1_1_1"/>
  <p:tag name="KSO_WM_UNIT_NOCLEAR" val="0"/>
  <p:tag name="KSO_WM_UNIT_PRESET_TEXT" val="单击添加文本具体内容，简明扼要地阐述您的观点。根据需要可酌情增减文字添加文本"/>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f*1_4_1"/>
  <p:tag name="KSO_WM_UNIT_INDEX" val="1_4_1"/>
  <p:tag name="KSO_WM_UNIT_LAYERLEVEL" val="1_1_1"/>
  <p:tag name="KSO_WM_UNIT_NOCLEAR" val="0"/>
  <p:tag name="KSO_WM_UNIT_PRESET_TEXT" val="单击添加文本具体内容，简明扼要地阐述您的观点。根据需要可酌情增减文字添加文本"/>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EXT_FILL_FORE_SCHEMECOLOR_INDEX" val="5"/>
  <p:tag name="KSO_WM_UNIT_TYPE" val="l_h_a"/>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84.05000000000007,&quot;width&quot;:347.40000000000003}"/>
  <p:tag name="KSO_WM_TAG_VERSION" val="3.0"/>
  <p:tag name="KSO_WM_TEMPLATE_CATEGORY" val="diagram"/>
  <p:tag name="KSO_WM_TEMPLATE_INDEX" val="20231260"/>
  <p:tag name="KSO_WM_UNIT_COMPATIBLE" val="0"/>
  <p:tag name="KSO_WM_UNIT_DIAGRAM_ISNUMVISUAL" val="0"/>
  <p:tag name="KSO_WM_UNIT_DIAGRAM_ISREFERUNIT" val="0"/>
  <p:tag name="KSO_WM_UNIT_HIGHLIGHT" val="0"/>
  <p:tag name="KSO_WM_UNIT_ID" val="diagram20231260_4*l_h_f*1_5_1"/>
  <p:tag name="KSO_WM_UNIT_INDEX" val="1_5_1"/>
  <p:tag name="KSO_WM_UNIT_LAYERLEVEL" val="1_1_1"/>
  <p:tag name="KSO_WM_UNIT_NOCLEAR" val="0"/>
  <p:tag name="KSO_WM_UNIT_PRESET_TEXT" val="单击添加文本具体内容，简明扼要地阐述您的观点。根据需要可酌情增减文字添加文本"/>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8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0.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91.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panose="00000a00000000000000" charset="-122"/>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MiSans Heavy</vt:lpstr>
      <vt:lpstr>MiSans</vt:lpstr>
      <vt:lpstr>Wingdings</vt:lpstr>
      <vt:lpstr>微软雅黑</vt:lpstr>
      <vt:lpstr>Calibri Light</vt:lpstr>
      <vt:lpstr>mn-cs</vt:lpstr>
      <vt:lpstr>Office Theme</vt:lpstr>
      <vt:lpstr>钢混结构单层厂房PPT课件</vt:lpstr>
      <vt:lpstr>目录</vt:lpstr>
      <vt:lpstr>添加章节标题</vt:lpstr>
      <vt:lpstr>厂房结构概述</vt:lpstr>
      <vt:lpstr>厂房结构的定义和分类</vt:lpstr>
      <vt:lpstr>钢混结构的特点和优势</vt:lpstr>
      <vt:lpstr>厂房结构的选型原则</vt:lpstr>
      <vt:lpstr>钢混结构厂房的设计与建造</vt:lpstr>
      <vt:lpstr>厂房的设计要点</vt:lpstr>
      <vt:lpstr>钢混结构的材料选择与连接方式</vt:lpstr>
      <vt:lpstr>厂房的施工工艺和质量控制</vt:lpstr>
      <vt:lpstr>钢混结构单层厂房的结构设计</vt:lpstr>
      <vt:lpstr>厂房的结构体系和布置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2024-08-29T12:22:50.854</cp:lastPrinted>
  <dcterms:created xsi:type="dcterms:W3CDTF">2024-08-29T04:22:50Z</dcterms:created>
  <dcterms:modified xsi:type="dcterms:W3CDTF">2024-08-29T04:22:53Z</dcterms:modified>
</cp:coreProperties>
</file>