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71571176-3530-4281-A12D-40A68D96E237}"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39" name="PlaceHolder 1"/>
          <p:cNvSpPr>
            <a:spLocks noGrp="1"/>
          </p:cNvSpPr>
          <p:nvPr>
            <p:ph type="sldImg"/>
          </p:nvPr>
        </p:nvSpPr>
        <p:spPr>
          <a:xfrm>
            <a:off x="685800" y="1143000"/>
            <a:ext cx="5486040" cy="3085920"/>
          </a:xfrm>
          <a:prstGeom prst="rect">
            <a:avLst/>
          </a:prstGeom>
          <a:ln w="0">
            <a:noFill/>
          </a:ln>
        </p:spPr>
      </p:sp>
      <p:sp>
        <p:nvSpPr>
          <p:cNvPr id="54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4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42" name="PlaceHolder 1"/>
          <p:cNvSpPr>
            <a:spLocks noGrp="1"/>
          </p:cNvSpPr>
          <p:nvPr>
            <p:ph type="sldImg"/>
          </p:nvPr>
        </p:nvSpPr>
        <p:spPr>
          <a:xfrm>
            <a:off x="685800" y="1143000"/>
            <a:ext cx="5486040" cy="3085920"/>
          </a:xfrm>
          <a:prstGeom prst="rect">
            <a:avLst/>
          </a:prstGeom>
          <a:ln w="0">
            <a:noFill/>
          </a:ln>
        </p:spPr>
      </p:sp>
      <p:sp>
        <p:nvSpPr>
          <p:cNvPr id="54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4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45" name="PlaceHolder 1"/>
          <p:cNvSpPr>
            <a:spLocks noGrp="1"/>
          </p:cNvSpPr>
          <p:nvPr>
            <p:ph type="sldImg"/>
          </p:nvPr>
        </p:nvSpPr>
        <p:spPr>
          <a:xfrm>
            <a:off x="685800" y="1143000"/>
            <a:ext cx="5486040" cy="3085920"/>
          </a:xfrm>
          <a:prstGeom prst="rect">
            <a:avLst/>
          </a:prstGeom>
          <a:ln w="0">
            <a:noFill/>
          </a:ln>
        </p:spPr>
      </p:sp>
      <p:sp>
        <p:nvSpPr>
          <p:cNvPr id="54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4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48" name="PlaceHolder 1"/>
          <p:cNvSpPr>
            <a:spLocks noGrp="1"/>
          </p:cNvSpPr>
          <p:nvPr>
            <p:ph type="sldImg"/>
          </p:nvPr>
        </p:nvSpPr>
        <p:spPr>
          <a:xfrm>
            <a:off x="685800" y="1143000"/>
            <a:ext cx="5486040" cy="3085920"/>
          </a:xfrm>
          <a:prstGeom prst="rect">
            <a:avLst/>
          </a:prstGeom>
          <a:ln w="0">
            <a:noFill/>
          </a:ln>
        </p:spPr>
      </p:sp>
      <p:sp>
        <p:nvSpPr>
          <p:cNvPr id="54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5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51" name="PlaceHolder 1"/>
          <p:cNvSpPr>
            <a:spLocks noGrp="1"/>
          </p:cNvSpPr>
          <p:nvPr>
            <p:ph type="sldImg"/>
          </p:nvPr>
        </p:nvSpPr>
        <p:spPr>
          <a:xfrm>
            <a:off x="685800" y="1143000"/>
            <a:ext cx="5486040" cy="3085920"/>
          </a:xfrm>
          <a:prstGeom prst="rect">
            <a:avLst/>
          </a:prstGeom>
          <a:ln w="0">
            <a:noFill/>
          </a:ln>
        </p:spPr>
      </p:sp>
      <p:sp>
        <p:nvSpPr>
          <p:cNvPr id="552"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53"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CEF930-FC40-44B9-AB83-141D4973C6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742DDF-545F-4AC1-8F90-BD1C0864A4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212CAD-3646-4AFF-B011-4E13C492BF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D7C6974-00EE-42CC-B060-E785A2FADC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EA848B-2B7D-4F7E-994F-1E8F0B51A7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DB2086-ACD8-43C4-9A5F-6E85C58C33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A8A1FDD-60F7-4DBE-8E8E-338AA6BA9E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659ED9-F81F-4AD4-9B7E-B871A9601F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12CEAC-9B78-4C4C-8BFE-96CBE4AADF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004976-7CC0-48EB-80F9-EDF3A0390F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708B07-2CD5-496F-8E35-808AF542F5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9916493D-8BC5-4065-B5E8-3913741D728E}"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3E65C3AF-B836-47BC-9F66-68FC32629DA4}"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 Id="rId4" Type="http://schemas.openxmlformats.org/officeDocument/2006/relationships/image" Target="../media/image5.png" /><Relationship Id="rId5" Type="http://schemas.openxmlformats.org/officeDocument/2006/relationships/image" Target="../media/image1.png" /><Relationship Id="rId6" Type="http://schemas.openxmlformats.org/officeDocument/2006/relationships/image" Target="../media/image4.png" /><Relationship Id="rId7" Type="http://schemas.openxmlformats.org/officeDocument/2006/relationships/image" Target="../media/image7.png" /><Relationship Id="rId8"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 Id="rId4" Type="http://schemas.openxmlformats.org/officeDocument/2006/relationships/image" Target="../media/image5.png" /><Relationship Id="rId5" Type="http://schemas.openxmlformats.org/officeDocument/2006/relationships/image" Target="../media/image1.png" /><Relationship Id="rId6" Type="http://schemas.openxmlformats.org/officeDocument/2006/relationships/image" Target="../media/image4.png" /><Relationship Id="rId7" Type="http://schemas.openxmlformats.org/officeDocument/2006/relationships/image" Target="../media/image7.png" /><Relationship Id="rId8"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 Id="rId4" Type="http://schemas.openxmlformats.org/officeDocument/2006/relationships/image" Target="../media/image2.png" /><Relationship Id="rId5" Type="http://schemas.openxmlformats.org/officeDocument/2006/relationships/image" Target="../media/image3.png" /><Relationship Id="rId6" Type="http://schemas.openxmlformats.org/officeDocument/2006/relationships/image" Target="../media/image4.png" /><Relationship Id="rId7" Type="http://schemas.openxmlformats.org/officeDocument/2006/relationships/image" Target="../media/image5.png" /><Relationship Id="rId8" Type="http://schemas.openxmlformats.org/officeDocument/2006/relationships/image" Target="../media/image6.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 Id="rId4" Type="http://schemas.openxmlformats.org/officeDocument/2006/relationships/image" Target="../media/image5.png" /><Relationship Id="rId5" Type="http://schemas.openxmlformats.org/officeDocument/2006/relationships/image" Target="../media/image1.png" /><Relationship Id="rId6" Type="http://schemas.openxmlformats.org/officeDocument/2006/relationships/image" Target="../media/image4.png" /><Relationship Id="rId7" Type="http://schemas.openxmlformats.org/officeDocument/2006/relationships/image" Target="../media/image7.png" /><Relationship Id="rId8"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8125143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2" name="组合 26"/>
          <p:cNvGrpSpPr/>
          <p:nvPr/>
        </p:nvGrpSpPr>
        <p:grpSpPr>
          <a:xfrm>
            <a:off x="360" y="0"/>
            <a:ext cx="12191040" cy="6858000"/>
            <a:chOff x="360" y="0"/>
            <a:chExt cx="12191040" cy="6858000"/>
          </a:xfrm>
        </p:grpSpPr>
        <p:pic>
          <p:nvPicPr>
            <p:cNvPr id="73"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74"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75"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企业礼仪培训推动职场风尚升级</a:t>
            </a:r>
            <a:endParaRPr lang="en-US" sz="6000" b="0" strike="noStrike" spc="-1">
              <a:solidFill>
                <a:schemeClr val="dk1"/>
              </a:solidFill>
              <a:latin typeface="Arial"/>
            </a:endParaRPr>
          </a:p>
        </p:txBody>
      </p:sp>
      <p:sp>
        <p:nvSpPr>
          <p:cNvPr id="76"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dk1"/>
                </a:solidFill>
                <a:latin typeface="Arial"/>
                <a:ea typeface="微软雅黑"/>
              </a:rPr>
              <a:t> </a:t>
            </a:r>
            <a:endParaRPr lang="en-US" sz="2400" b="0" strike="noStrike" spc="-1">
              <a:solidFill>
                <a:srgbClr val="000000"/>
              </a:solidFill>
              <a:latin typeface="Arial"/>
            </a:endParaRPr>
          </a:p>
        </p:txBody>
      </p:sp>
      <p:sp>
        <p:nvSpPr>
          <p:cNvPr id="77"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dk1"/>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pic>
        <p:nvPicPr>
          <p:cNvPr id="78" name="图片 22"/>
          <p:cNvPicPr/>
          <p:nvPr/>
        </p:nvPicPr>
        <p:blipFill>
          <a:blip r:embed="rId3"/>
          <a:srcRect l="19237" t="10197"/>
          <a:stretch>
            <a:fillRect/>
          </a:stretch>
        </p:blipFill>
        <p:spPr>
          <a:xfrm>
            <a:off x="0" y="0"/>
            <a:ext cx="514440" cy="929880"/>
          </a:xfrm>
          <a:prstGeom prst="rect">
            <a:avLst/>
          </a:prstGeom>
          <a:ln w="0">
            <a:noFill/>
          </a:ln>
        </p:spPr>
      </p:pic>
      <p:pic>
        <p:nvPicPr>
          <p:cNvPr id="79" name="图片 23"/>
          <p:cNvPicPr/>
          <p:nvPr/>
        </p:nvPicPr>
        <p:blipFill>
          <a:blip r:embed="rId4"/>
          <a:srcRect l="55284"/>
          <a:stretch>
            <a:fillRect/>
          </a:stretch>
        </p:blipFill>
        <p:spPr>
          <a:xfrm>
            <a:off x="0" y="625680"/>
            <a:ext cx="426600" cy="1140840"/>
          </a:xfrm>
          <a:prstGeom prst="rect">
            <a:avLst/>
          </a:prstGeom>
          <a:ln w="0">
            <a:noFill/>
          </a:ln>
        </p:spPr>
      </p:pic>
      <p:pic>
        <p:nvPicPr>
          <p:cNvPr id="80" name="图片 7"/>
          <p:cNvPicPr/>
          <p:nvPr/>
        </p:nvPicPr>
        <p:blipFill>
          <a:blip r:embed="rId5"/>
          <a:srcRect t="23379" r="-3045"/>
          <a:stretch>
            <a:fillRect/>
          </a:stretch>
        </p:blipFill>
        <p:spPr>
          <a:xfrm>
            <a:off x="8933040" y="0"/>
            <a:ext cx="1378440" cy="1427400"/>
          </a:xfrm>
          <a:prstGeom prst="rect">
            <a:avLst/>
          </a:prstGeom>
          <a:ln w="0">
            <a:noFill/>
          </a:ln>
        </p:spPr>
      </p:pic>
      <p:pic>
        <p:nvPicPr>
          <p:cNvPr id="81" name="图片 6"/>
          <p:cNvPicPr/>
          <p:nvPr/>
        </p:nvPicPr>
        <p:blipFill>
          <a:blip r:embed="rId6"/>
          <a:srcRect t="10754"/>
          <a:stretch>
            <a:fillRect/>
          </a:stretch>
        </p:blipFill>
        <p:spPr>
          <a:xfrm>
            <a:off x="8476200" y="0"/>
            <a:ext cx="589680" cy="1017000"/>
          </a:xfrm>
          <a:prstGeom prst="rect">
            <a:avLst/>
          </a:prstGeom>
          <a:ln w="0">
            <a:noFill/>
          </a:ln>
        </p:spPr>
      </p:pic>
      <p:pic>
        <p:nvPicPr>
          <p:cNvPr id="82"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78"/>
                                        </p:tgtEl>
                                        <p:attrNameLst>
                                          <p:attrName>style.visibility</p:attrName>
                                        </p:attrNameLst>
                                      </p:cBhvr>
                                      <p:to>
                                        <p:strVal val="visible"/>
                                      </p:to>
                                    </p:set>
                                    <p:animEffect transition="in" filter="wipe(left)">
                                      <p:cBhvr additive="repl">
                                        <p:cTn id="7" dur="500"/>
                                        <p:tgtEl>
                                          <p:spTgt spid="78"/>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79"/>
                                        </p:tgtEl>
                                        <p:attrNameLst>
                                          <p:attrName>style.visibility</p:attrName>
                                        </p:attrNameLst>
                                      </p:cBhvr>
                                      <p:to>
                                        <p:strVal val="visible"/>
                                      </p:to>
                                    </p:set>
                                    <p:animEffect transition="in" filter="wipe(left)">
                                      <p:cBhvr additive="repl">
                                        <p:cTn id="10" dur="500"/>
                                        <p:tgtEl>
                                          <p:spTgt spid="79"/>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80"/>
                                        </p:tgtEl>
                                        <p:attrNameLst>
                                          <p:attrName>style.visibility</p:attrName>
                                        </p:attrNameLst>
                                      </p:cBhvr>
                                      <p:to>
                                        <p:strVal val="visible"/>
                                      </p:to>
                                    </p:set>
                                    <p:animEffect transition="in" filter="wipe(left)">
                                      <p:cBhvr additive="repl">
                                        <p:cTn id="13" dur="500"/>
                                        <p:tgtEl>
                                          <p:spTgt spid="80"/>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81"/>
                                        </p:tgtEl>
                                        <p:attrNameLst>
                                          <p:attrName>style.visibility</p:attrName>
                                        </p:attrNameLst>
                                      </p:cBhvr>
                                      <p:to>
                                        <p:strVal val="visible"/>
                                      </p:to>
                                    </p:set>
                                    <p:animEffect transition="in" filter="wipe(left)">
                                      <p:cBhvr additive="repl">
                                        <p:cTn id="16" dur="500"/>
                                        <p:tgtEl>
                                          <p:spTgt spid="81"/>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82"/>
                                        </p:tgtEl>
                                        <p:attrNameLst>
                                          <p:attrName>style.visibility</p:attrName>
                                        </p:attrNameLst>
                                      </p:cBhvr>
                                      <p:to>
                                        <p:strVal val="visible"/>
                                      </p:to>
                                    </p:set>
                                    <p:animEffect transition="in" filter="wipe(left)">
                                      <p:cBhvr additive="repl">
                                        <p:cTn id="19" dur="500"/>
                                        <p:tgtEl>
                                          <p:spTgt spid="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3" name="图片 99"/>
          <p:cNvPicPr/>
          <p:nvPr/>
        </p:nvPicPr>
        <p:blipFill>
          <a:blip r:embed="rId3"/>
          <a:srcRect l="19237" t="-13998" b="0"/>
          <a:stretch>
            <a:fillRect/>
          </a:stretch>
        </p:blipFill>
        <p:spPr>
          <a:xfrm>
            <a:off x="0" y="234000"/>
            <a:ext cx="866880" cy="1988280"/>
          </a:xfrm>
          <a:prstGeom prst="rect">
            <a:avLst/>
          </a:prstGeom>
          <a:ln w="0">
            <a:noFill/>
          </a:ln>
        </p:spPr>
      </p:pic>
      <p:sp>
        <p:nvSpPr>
          <p:cNvPr id="84"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85"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简介</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企业礼仪的基本要素</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企业文化与礼仪</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企业礼仪的案例分析</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企业礼仪在全球化背景下的应用</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总结与展望</a:t>
            </a:r>
            <a:endParaRPr lang="en-US" sz="2400" b="0" strike="noStrike" spc="-1">
              <a:solidFill>
                <a:srgbClr val="000000"/>
              </a:solidFill>
              <a:latin typeface="Arial"/>
            </a:endParaRPr>
          </a:p>
        </p:txBody>
      </p:sp>
      <p:pic>
        <p:nvPicPr>
          <p:cNvPr id="86" name="图片 100"/>
          <p:cNvPicPr/>
          <p:nvPr/>
        </p:nvPicPr>
        <p:blipFill>
          <a:blip r:embed="rId4"/>
          <a:srcRect l="55284"/>
          <a:stretch>
            <a:fillRect/>
          </a:stretch>
        </p:blipFill>
        <p:spPr>
          <a:xfrm>
            <a:off x="0" y="1634400"/>
            <a:ext cx="439920" cy="1176120"/>
          </a:xfrm>
          <a:prstGeom prst="rect">
            <a:avLst/>
          </a:prstGeom>
          <a:ln w="0">
            <a:noFill/>
          </a:ln>
        </p:spPr>
      </p:pic>
      <p:pic>
        <p:nvPicPr>
          <p:cNvPr id="87" name="图片 97"/>
          <p:cNvPicPr/>
          <p:nvPr/>
        </p:nvPicPr>
        <p:blipFill>
          <a:blip r:embed="rId5"/>
          <a:srcRect t="23379" r="-3045"/>
          <a:stretch>
            <a:fillRect/>
          </a:stretch>
        </p:blipFill>
        <p:spPr>
          <a:xfrm>
            <a:off x="8933040" y="0"/>
            <a:ext cx="1378440" cy="1427400"/>
          </a:xfrm>
          <a:prstGeom prst="rect">
            <a:avLst/>
          </a:prstGeom>
          <a:ln w="0">
            <a:noFill/>
          </a:ln>
        </p:spPr>
      </p:pic>
      <p:pic>
        <p:nvPicPr>
          <p:cNvPr id="88" name="图片 98"/>
          <p:cNvPicPr/>
          <p:nvPr/>
        </p:nvPicPr>
        <p:blipFill>
          <a:blip r:embed="rId6"/>
          <a:srcRect t="10754"/>
          <a:stretch>
            <a:fillRect/>
          </a:stretch>
        </p:blipFill>
        <p:spPr>
          <a:xfrm>
            <a:off x="8476200" y="0"/>
            <a:ext cx="589680" cy="1017000"/>
          </a:xfrm>
          <a:prstGeom prst="rect">
            <a:avLst/>
          </a:prstGeom>
          <a:ln w="0">
            <a:noFill/>
          </a:ln>
        </p:spPr>
      </p:pic>
      <p:pic>
        <p:nvPicPr>
          <p:cNvPr id="89" name="图片 101"/>
          <p:cNvPicPr/>
          <p:nvPr/>
        </p:nvPicPr>
        <p:blipFill>
          <a:blip r:embed="rId7"/>
          <a:srcRect l="-17859" t="39048" r="3094" b="4844"/>
          <a:stretch>
            <a:fillRect/>
          </a:stretch>
        </p:blipFill>
        <p:spPr>
          <a:xfrm>
            <a:off x="10496520" y="0"/>
            <a:ext cx="1695240" cy="1244520"/>
          </a:xfrm>
          <a:prstGeom prst="rect">
            <a:avLst/>
          </a:prstGeom>
          <a:ln w="0">
            <a:noFill/>
          </a:ln>
        </p:spPr>
      </p:pic>
      <p:grpSp>
        <p:nvGrpSpPr>
          <p:cNvPr id="90" name="组合 109"/>
          <p:cNvGrpSpPr/>
          <p:nvPr/>
        </p:nvGrpSpPr>
        <p:grpSpPr>
          <a:xfrm>
            <a:off x="0" y="6624000"/>
            <a:ext cx="12191760" cy="0"/>
            <a:chOff x="0" y="6624000"/>
            <a:chExt cx="12191760" cy="0"/>
          </a:xfrm>
        </p:grpSpPr>
        <p:cxnSp>
          <p:nvCxnSpPr>
            <p:cNvPr id="91" name="直接连接符 103"/>
            <p:cNvCxnSpPr/>
            <p:nvPr/>
          </p:nvCxnSpPr>
          <p:spPr>
            <a:xfrm>
              <a:off x="0" y="6624000"/>
              <a:ext cx="12192120" cy="360"/>
            </a:xfrm>
            <a:prstGeom prst="straightConnector1">
              <a:avLst/>
            </a:prstGeom>
            <a:ln w="38100">
              <a:solidFill>
                <a:srgbClr val="4874CB"/>
              </a:solidFill>
            </a:ln>
          </p:spPr>
        </p:cxnSp>
        <p:cxnSp>
          <p:nvCxnSpPr>
            <p:cNvPr id="92" name="直接连接符 106"/>
            <p:cNvCxnSpPr/>
            <p:nvPr/>
          </p:nvCxnSpPr>
          <p:spPr>
            <a:xfrm>
              <a:off x="9756000" y="6624000"/>
              <a:ext cx="2139480" cy="360"/>
            </a:xfrm>
            <a:prstGeom prst="straightConnector1">
              <a:avLst/>
            </a:prstGeom>
            <a:ln w="76200">
              <a:solidFill>
                <a:srgbClr val="4874CB"/>
              </a:solidFill>
            </a:ln>
          </p:spPr>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87"/>
                                        </p:tgtEl>
                                        <p:attrNameLst>
                                          <p:attrName>style.visibility</p:attrName>
                                        </p:attrNameLst>
                                      </p:cBhvr>
                                      <p:to>
                                        <p:strVal val="visible"/>
                                      </p:to>
                                    </p:set>
                                    <p:animEffect transition="in" filter="wipe(left)">
                                      <p:cBhvr additive="repl">
                                        <p:cTn id="7" dur="500"/>
                                        <p:tgtEl>
                                          <p:spTgt spid="87"/>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88"/>
                                        </p:tgtEl>
                                        <p:attrNameLst>
                                          <p:attrName>style.visibility</p:attrName>
                                        </p:attrNameLst>
                                      </p:cBhvr>
                                      <p:to>
                                        <p:strVal val="visible"/>
                                      </p:to>
                                    </p:set>
                                    <p:animEffect transition="in" filter="wipe(left)">
                                      <p:cBhvr additive="repl">
                                        <p:cTn id="10" dur="500"/>
                                        <p:tgtEl>
                                          <p:spTgt spid="88"/>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83"/>
                                        </p:tgtEl>
                                        <p:attrNameLst>
                                          <p:attrName>style.visibility</p:attrName>
                                        </p:attrNameLst>
                                      </p:cBhvr>
                                      <p:to>
                                        <p:strVal val="visible"/>
                                      </p:to>
                                    </p:set>
                                    <p:animEffect transition="in" filter="wipe(left)">
                                      <p:cBhvr additive="repl">
                                        <p:cTn id="13" dur="500"/>
                                        <p:tgtEl>
                                          <p:spTgt spid="83"/>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86"/>
                                        </p:tgtEl>
                                        <p:attrNameLst>
                                          <p:attrName>style.visibility</p:attrName>
                                        </p:attrNameLst>
                                      </p:cBhvr>
                                      <p:to>
                                        <p:strVal val="visible"/>
                                      </p:to>
                                    </p:set>
                                    <p:animEffect transition="in" filter="wipe(left)">
                                      <p:cBhvr additive="repl">
                                        <p:cTn id="16" dur="500"/>
                                        <p:tgtEl>
                                          <p:spTgt spid="86"/>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89"/>
                                        </p:tgtEl>
                                        <p:attrNameLst>
                                          <p:attrName>style.visibility</p:attrName>
                                        </p:attrNameLst>
                                      </p:cBhvr>
                                      <p:to>
                                        <p:strVal val="visible"/>
                                      </p:to>
                                    </p:set>
                                    <p:animEffect transition="in" filter="wipe(left)">
                                      <p:cBhvr additive="repl">
                                        <p:cTn id="19" dur="500"/>
                                        <p:tgtEl>
                                          <p:spTgt spid="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3" name="图片 12"/>
          <p:cNvPicPr/>
          <p:nvPr/>
        </p:nvPicPr>
        <p:blipFill>
          <a:blip r:embed="rId3"/>
          <a:stretch>
            <a:fillRect/>
          </a:stretch>
        </p:blipFill>
        <p:spPr>
          <a:xfrm rot="6156000">
            <a:off x="11461320" y="-1101240"/>
            <a:ext cx="1066320" cy="1733040"/>
          </a:xfrm>
          <a:prstGeom prst="rect">
            <a:avLst/>
          </a:prstGeom>
          <a:ln w="0">
            <a:noFill/>
          </a:ln>
        </p:spPr>
      </p:pic>
      <p:pic>
        <p:nvPicPr>
          <p:cNvPr id="94" name="图片 22"/>
          <p:cNvPicPr/>
          <p:nvPr/>
        </p:nvPicPr>
        <p:blipFill>
          <a:blip r:embed="rId4"/>
          <a:stretch>
            <a:fillRect/>
          </a:stretch>
        </p:blipFill>
        <p:spPr>
          <a:xfrm rot="3960600">
            <a:off x="11266560" y="-218880"/>
            <a:ext cx="961560" cy="2219040"/>
          </a:xfrm>
          <a:prstGeom prst="rect">
            <a:avLst/>
          </a:prstGeom>
          <a:ln w="0">
            <a:noFill/>
          </a:ln>
        </p:spPr>
      </p:pic>
      <p:pic>
        <p:nvPicPr>
          <p:cNvPr id="95" name="图片 4"/>
          <p:cNvPicPr/>
          <p:nvPr/>
        </p:nvPicPr>
        <p:blipFill>
          <a:blip r:embed="rId5"/>
          <a:srcRect t="5443" r="7326"/>
          <a:stretch>
            <a:fillRect/>
          </a:stretch>
        </p:blipFill>
        <p:spPr>
          <a:xfrm rot="10800000">
            <a:off x="360" y="780120"/>
            <a:ext cx="4939560" cy="6077880"/>
          </a:xfrm>
          <a:prstGeom prst="rect">
            <a:avLst/>
          </a:prstGeom>
          <a:ln w="0">
            <a:noFill/>
          </a:ln>
        </p:spPr>
      </p:pic>
      <p:pic>
        <p:nvPicPr>
          <p:cNvPr id="96" name="图片 14"/>
          <p:cNvPicPr/>
          <p:nvPr/>
        </p:nvPicPr>
        <p:blipFill>
          <a:blip r:embed="rId6"/>
          <a:stretch>
            <a:fillRect/>
          </a:stretch>
        </p:blipFill>
        <p:spPr>
          <a:xfrm>
            <a:off x="11670480" y="474840"/>
            <a:ext cx="1584000" cy="2206080"/>
          </a:xfrm>
          <a:prstGeom prst="rect">
            <a:avLst/>
          </a:prstGeom>
          <a:ln w="0">
            <a:noFill/>
          </a:ln>
        </p:spPr>
      </p:pic>
      <p:pic>
        <p:nvPicPr>
          <p:cNvPr id="97" name="图片 18"/>
          <p:cNvPicPr/>
          <p:nvPr/>
        </p:nvPicPr>
        <p:blipFill>
          <a:blip r:embed="rId7"/>
          <a:stretch>
            <a:fillRect/>
          </a:stretch>
        </p:blipFill>
        <p:spPr>
          <a:xfrm rot="19285800">
            <a:off x="11289600" y="968760"/>
            <a:ext cx="914400" cy="552960"/>
          </a:xfrm>
          <a:prstGeom prst="rect">
            <a:avLst/>
          </a:prstGeom>
          <a:ln w="0">
            <a:noFill/>
          </a:ln>
        </p:spPr>
      </p:pic>
      <p:pic>
        <p:nvPicPr>
          <p:cNvPr id="98" name="图片 20"/>
          <p:cNvPicPr/>
          <p:nvPr/>
        </p:nvPicPr>
        <p:blipFill>
          <a:blip r:embed="rId8"/>
          <a:stretch>
            <a:fillRect/>
          </a:stretch>
        </p:blipFill>
        <p:spPr>
          <a:xfrm>
            <a:off x="-135360" y="-385920"/>
            <a:ext cx="1076040" cy="1285560"/>
          </a:xfrm>
          <a:prstGeom prst="rect">
            <a:avLst/>
          </a:prstGeom>
          <a:ln w="0">
            <a:noFill/>
          </a:ln>
        </p:spPr>
      </p:pic>
      <p:sp>
        <p:nvSpPr>
          <p:cNvPr id="9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10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1</a:t>
            </a:r>
            <a:r>
              <a:rPr lang="zh-CN" sz="3600" b="1" strike="noStrike" spc="299">
                <a:solidFill>
                  <a:schemeClr val="dk1"/>
                </a:solidFill>
                <a:latin typeface="Arial"/>
                <a:ea typeface="微软雅黑"/>
              </a:rPr>
              <a:t>章 简介</a:t>
            </a:r>
            <a:endParaRPr lang="en-US" sz="3600" b="0" strike="noStrike" spc="-1">
              <a:solidFill>
                <a:schemeClr val="dk1"/>
              </a:solidFill>
              <a:latin typeface="Arial"/>
            </a:endParaRPr>
          </a:p>
        </p:txBody>
      </p:sp>
      <p:sp>
        <p:nvSpPr>
          <p:cNvPr id="10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02" name="组合 26"/>
          <p:cNvGrpSpPr/>
          <p:nvPr/>
        </p:nvGrpSpPr>
        <p:grpSpPr>
          <a:xfrm>
            <a:off x="360" y="0"/>
            <a:ext cx="12191040" cy="6858000"/>
            <a:chOff x="360" y="0"/>
            <a:chExt cx="12191040" cy="6858000"/>
          </a:xfrm>
        </p:grpSpPr>
        <p:pic>
          <p:nvPicPr>
            <p:cNvPr id="103"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104"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10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6"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企业礼仪的范围</a:t>
            </a:r>
            <a:endParaRPr lang="en-US" sz="1800" b="0" strike="noStrike" spc="-1">
              <a:solidFill>
                <a:srgbClr val="000000"/>
              </a:solidFill>
              <a:latin typeface="Arial"/>
            </a:endParaRPr>
          </a:p>
        </p:txBody>
      </p:sp>
      <p:sp>
        <p:nvSpPr>
          <p:cNvPr id="107"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包括服装礼仪、言谈举止、礼仪礼节等多方面内容。</a:t>
            </a:r>
            <a:endParaRPr lang="en-US" sz="1400" b="0" strike="noStrike" spc="-1">
              <a:solidFill>
                <a:srgbClr val="000000"/>
              </a:solidFill>
              <a:latin typeface="Arial"/>
            </a:endParaRPr>
          </a:p>
        </p:txBody>
      </p:sp>
      <p:sp>
        <p:nvSpPr>
          <p:cNvPr id="10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9"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企业礼仪的起源和发展</a:t>
            </a:r>
            <a:endParaRPr lang="en-US" sz="1800" b="0" strike="noStrike" spc="-1">
              <a:solidFill>
                <a:srgbClr val="000000"/>
              </a:solidFill>
              <a:latin typeface="Arial"/>
            </a:endParaRPr>
          </a:p>
        </p:txBody>
      </p:sp>
      <p:sp>
        <p:nvSpPr>
          <p:cNvPr id="110"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企业礼仪最早起源于古代帝王朝廷，随着社会发展演变成现代企业文化的一部分。</a:t>
            </a:r>
            <a:endParaRPr lang="en-US" sz="1400" b="0" strike="noStrike" spc="-1">
              <a:solidFill>
                <a:srgbClr val="000000"/>
              </a:solidFill>
              <a:latin typeface="Arial"/>
            </a:endParaRPr>
          </a:p>
        </p:txBody>
      </p:sp>
      <p:sp>
        <p:nvSpPr>
          <p:cNvPr id="11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2"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13"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114"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企业礼仪的定义和范围</a:t>
            </a:r>
            <a:endParaRPr lang="en-US" sz="3600" b="0" strike="noStrike" spc="-1">
              <a:solidFill>
                <a:schemeClr val="dk1"/>
              </a:solidFill>
              <a:latin typeface="Arial"/>
            </a:endParaRPr>
          </a:p>
        </p:txBody>
      </p:sp>
      <p:sp>
        <p:nvSpPr>
          <p:cNvPr id="11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6"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企业礼仪的定义</a:t>
            </a:r>
            <a:endParaRPr lang="en-US" sz="1800" b="0" strike="noStrike" spc="-1">
              <a:solidFill>
                <a:srgbClr val="000000"/>
              </a:solidFill>
              <a:latin typeface="Arial"/>
            </a:endParaRPr>
          </a:p>
        </p:txBody>
      </p:sp>
      <p:sp>
        <p:nvSpPr>
          <p:cNvPr id="117"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企业礼仪是指在企业内部和外部交往中应遵守的行为规范和礼仪准则。</a:t>
            </a:r>
            <a:endParaRPr lang="en-US" sz="14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9"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职场风尚的概念和特点</a:t>
            </a:r>
            <a:endParaRPr lang="en-US" sz="2800" b="0" strike="noStrike" spc="-1">
              <a:solidFill>
                <a:srgbClr val="000000"/>
              </a:solidFill>
              <a:latin typeface="Arial"/>
            </a:endParaRPr>
          </a:p>
        </p:txBody>
      </p:sp>
      <p:sp>
        <p:nvSpPr>
          <p:cNvPr id="120"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职场风尚是指在职场中形成的一种行为、言谈、着装等统一规范，体现出职场文化的特性。在职场中，良好的职场风尚可以提升企业整体形象，增强员工凝聚力和归属感。职场风尚的特点包括尊重他人、自我管理、表达清晰等要求。</a:t>
            </a:r>
            <a:endParaRPr lang="en-US" sz="1800" b="0" strike="noStrike" spc="-1">
              <a:solidFill>
                <a:srgbClr val="000000"/>
              </a:solidFill>
              <a:latin typeface="Arial"/>
            </a:endParaRPr>
          </a:p>
        </p:txBody>
      </p:sp>
      <p:sp>
        <p:nvSpPr>
          <p:cNvPr id="12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122" name="图片 4"/>
          <p:cNvPicPr/>
          <p:nvPr/>
        </p:nvPicPr>
        <p:blipFill>
          <a:blip r:embed="rId2"/>
          <a:stretch>
            <a:fillRect/>
          </a:stretch>
        </p:blipFill>
        <p:spPr>
          <a:xfrm>
            <a:off x="510840" y="700560"/>
            <a:ext cx="5381640" cy="5381640"/>
          </a:xfrm>
          <a:prstGeom prst="rect">
            <a:avLst/>
          </a:prstGeom>
          <a:ln w="0">
            <a:noFill/>
          </a:ln>
        </p:spPr>
      </p:pic>
      <p:pic>
        <p:nvPicPr>
          <p:cNvPr id="123" name="图片 22"/>
          <p:cNvPicPr/>
          <p:nvPr/>
        </p:nvPicPr>
        <p:blipFill>
          <a:blip r:embed="rId3"/>
          <a:srcRect l="19237" t="10197"/>
          <a:stretch>
            <a:fillRect/>
          </a:stretch>
        </p:blipFill>
        <p:spPr>
          <a:xfrm>
            <a:off x="0" y="0"/>
            <a:ext cx="514440" cy="929880"/>
          </a:xfrm>
          <a:prstGeom prst="rect">
            <a:avLst/>
          </a:prstGeom>
          <a:ln w="0">
            <a:noFill/>
          </a:ln>
        </p:spPr>
      </p:pic>
      <p:pic>
        <p:nvPicPr>
          <p:cNvPr id="124" name="图片 23"/>
          <p:cNvPicPr/>
          <p:nvPr/>
        </p:nvPicPr>
        <p:blipFill>
          <a:blip r:embed="rId4"/>
          <a:srcRect l="55284"/>
          <a:stretch>
            <a:fillRect/>
          </a:stretch>
        </p:blipFill>
        <p:spPr>
          <a:xfrm>
            <a:off x="0" y="625680"/>
            <a:ext cx="426600" cy="1140840"/>
          </a:xfrm>
          <a:prstGeom prst="rect">
            <a:avLst/>
          </a:prstGeom>
          <a:ln w="0">
            <a:noFill/>
          </a:ln>
        </p:spPr>
      </p:pic>
      <p:pic>
        <p:nvPicPr>
          <p:cNvPr id="125" name="图片 7"/>
          <p:cNvPicPr/>
          <p:nvPr/>
        </p:nvPicPr>
        <p:blipFill>
          <a:blip r:embed="rId5"/>
          <a:srcRect t="23379" r="-3045"/>
          <a:stretch>
            <a:fillRect/>
          </a:stretch>
        </p:blipFill>
        <p:spPr>
          <a:xfrm>
            <a:off x="8933040" y="0"/>
            <a:ext cx="1378440" cy="1427400"/>
          </a:xfrm>
          <a:prstGeom prst="rect">
            <a:avLst/>
          </a:prstGeom>
          <a:ln w="0">
            <a:noFill/>
          </a:ln>
        </p:spPr>
      </p:pic>
      <p:pic>
        <p:nvPicPr>
          <p:cNvPr id="126" name="图片 2"/>
          <p:cNvPicPr/>
          <p:nvPr/>
        </p:nvPicPr>
        <p:blipFill>
          <a:blip r:embed="rId6"/>
          <a:srcRect t="10754"/>
          <a:stretch>
            <a:fillRect/>
          </a:stretch>
        </p:blipFill>
        <p:spPr>
          <a:xfrm>
            <a:off x="8476200" y="0"/>
            <a:ext cx="589680" cy="1017000"/>
          </a:xfrm>
          <a:prstGeom prst="rect">
            <a:avLst/>
          </a:prstGeom>
          <a:ln w="0">
            <a:noFill/>
          </a:ln>
        </p:spPr>
      </p:pic>
      <p:pic>
        <p:nvPicPr>
          <p:cNvPr id="127"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wipe(left)">
                                      <p:cBhvr additive="repl">
                                        <p:cTn id="7" dur="500"/>
                                        <p:tgtEl>
                                          <p:spTgt spid="123"/>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124"/>
                                        </p:tgtEl>
                                        <p:attrNameLst>
                                          <p:attrName>style.visibility</p:attrName>
                                        </p:attrNameLst>
                                      </p:cBhvr>
                                      <p:to>
                                        <p:strVal val="visible"/>
                                      </p:to>
                                    </p:set>
                                    <p:animEffect transition="in" filter="wipe(left)">
                                      <p:cBhvr additive="repl">
                                        <p:cTn id="10" dur="500"/>
                                        <p:tgtEl>
                                          <p:spTgt spid="124"/>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125"/>
                                        </p:tgtEl>
                                        <p:attrNameLst>
                                          <p:attrName>style.visibility</p:attrName>
                                        </p:attrNameLst>
                                      </p:cBhvr>
                                      <p:to>
                                        <p:strVal val="visible"/>
                                      </p:to>
                                    </p:set>
                                    <p:animEffect transition="in" filter="wipe(left)">
                                      <p:cBhvr additive="repl">
                                        <p:cTn id="13" dur="500"/>
                                        <p:tgtEl>
                                          <p:spTgt spid="125"/>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126"/>
                                        </p:tgtEl>
                                        <p:attrNameLst>
                                          <p:attrName>style.visibility</p:attrName>
                                        </p:attrNameLst>
                                      </p:cBhvr>
                                      <p:to>
                                        <p:strVal val="visible"/>
                                      </p:to>
                                    </p:set>
                                    <p:animEffect transition="in" filter="wipe(left)">
                                      <p:cBhvr additive="repl">
                                        <p:cTn id="16" dur="500"/>
                                        <p:tgtEl>
                                          <p:spTgt spid="126"/>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127"/>
                                        </p:tgtEl>
                                        <p:attrNameLst>
                                          <p:attrName>style.visibility</p:attrName>
                                        </p:attrNameLst>
                                      </p:cBhvr>
                                      <p:to>
                                        <p:strVal val="visible"/>
                                      </p:to>
                                    </p:set>
                                    <p:animEffect transition="in" filter="wipe(left)">
                                      <p:cBhvr additive="repl">
                                        <p:cTn id="19" dur="500"/>
                                        <p:tgtEl>
                                          <p:spTgt spid="1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28" name="组合 26"/>
          <p:cNvGrpSpPr/>
          <p:nvPr/>
        </p:nvGrpSpPr>
        <p:grpSpPr>
          <a:xfrm>
            <a:off x="360" y="0"/>
            <a:ext cx="12191040" cy="6858000"/>
            <a:chOff x="360" y="0"/>
            <a:chExt cx="12191040" cy="6858000"/>
          </a:xfrm>
        </p:grpSpPr>
        <p:pic>
          <p:nvPicPr>
            <p:cNvPr id="129"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130"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13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企业礼仪培训的必要性</a:t>
            </a:r>
            <a:endParaRPr lang="en-US" sz="3600" b="0" strike="noStrike" spc="-1">
              <a:solidFill>
                <a:schemeClr val="dk1"/>
              </a:solidFill>
              <a:latin typeface="Arial"/>
            </a:endParaRPr>
          </a:p>
        </p:txBody>
      </p:sp>
      <p:sp>
        <p:nvSpPr>
          <p:cNvPr id="132"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提升企业形象</a:t>
            </a:r>
            <a:endParaRPr lang="en-US" sz="1600" b="0" strike="noStrike" spc="-1">
              <a:solidFill>
                <a:srgbClr val="000000"/>
              </a:solidFill>
              <a:latin typeface="Arial"/>
            </a:endParaRPr>
          </a:p>
        </p:txBody>
      </p:sp>
      <p:sp>
        <p:nvSpPr>
          <p:cNvPr id="133"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企业礼仪培训的意义</a:t>
            </a:r>
            <a:endParaRPr lang="en-US" sz="2000" b="0" strike="noStrike" spc="-1">
              <a:solidFill>
                <a:srgbClr val="000000"/>
              </a:solidFill>
              <a:latin typeface="Arial"/>
            </a:endParaRPr>
          </a:p>
        </p:txBody>
      </p:sp>
      <p:sp>
        <p:nvSpPr>
          <p:cNvPr id="134"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规范员工行为</a:t>
            </a:r>
            <a:endParaRPr lang="en-US" sz="1600" b="0" strike="noStrike" spc="-1">
              <a:solidFill>
                <a:srgbClr val="000000"/>
              </a:solidFill>
              <a:latin typeface="Arial"/>
            </a:endParaRPr>
          </a:p>
        </p:txBody>
      </p:sp>
      <p:sp>
        <p:nvSpPr>
          <p:cNvPr id="135"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企业礼仪培训的目标</a:t>
            </a:r>
            <a:endParaRPr lang="en-US" sz="2000" b="0" strike="noStrike" spc="-1">
              <a:solidFill>
                <a:srgbClr val="000000"/>
              </a:solidFill>
              <a:latin typeface="Arial"/>
            </a:endParaRPr>
          </a:p>
        </p:txBody>
      </p:sp>
      <p:sp>
        <p:nvSpPr>
          <p:cNvPr id="136"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增强团队凝聚力</a:t>
            </a:r>
            <a:endParaRPr lang="en-US" sz="1600" b="0" strike="noStrike" spc="-1">
              <a:solidFill>
                <a:srgbClr val="000000"/>
              </a:solidFill>
              <a:latin typeface="Arial"/>
            </a:endParaRPr>
          </a:p>
        </p:txBody>
      </p:sp>
      <p:sp>
        <p:nvSpPr>
          <p:cNvPr id="137"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企业礼仪培训的优势</a:t>
            </a:r>
            <a:endParaRPr lang="en-US" sz="2000" b="0" strike="noStrike" spc="-1">
              <a:solidFill>
                <a:srgbClr val="000000"/>
              </a:solidFill>
              <a:latin typeface="Arial"/>
            </a:endParaRPr>
          </a:p>
        </p:txBody>
      </p:sp>
      <p:sp>
        <p:nvSpPr>
          <p:cNvPr id="138"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39"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职场风尚的体现方式</a:t>
            </a:r>
            <a:endParaRPr lang="en-US" sz="3600" b="0" strike="noStrike" spc="-1">
              <a:solidFill>
                <a:schemeClr val="dk1"/>
              </a:solidFill>
              <a:latin typeface="Arial"/>
            </a:endParaRPr>
          </a:p>
        </p:txBody>
      </p:sp>
      <p:sp>
        <p:nvSpPr>
          <p:cNvPr id="14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衣着整洁，符合职场规范</a:t>
            </a:r>
            <a:endParaRPr lang="en-US" sz="1600" b="0" strike="noStrike" spc="-1">
              <a:solidFill>
                <a:srgbClr val="000000"/>
              </a:solidFill>
              <a:latin typeface="Arial"/>
            </a:endParaRPr>
          </a:p>
        </p:txBody>
      </p:sp>
      <p:sp>
        <p:nvSpPr>
          <p:cNvPr id="14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着装得体</a:t>
            </a:r>
            <a:endParaRPr lang="en-US" sz="2000" b="0" strike="noStrike" spc="-1">
              <a:solidFill>
                <a:srgbClr val="000000"/>
              </a:solidFill>
              <a:latin typeface="Arial"/>
            </a:endParaRPr>
          </a:p>
        </p:txBody>
      </p:sp>
      <p:sp>
        <p:nvSpPr>
          <p:cNvPr id="14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4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4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工作桌面整齐，保持环境清洁</a:t>
            </a:r>
            <a:endParaRPr lang="en-US" sz="1600" b="0" strike="noStrike" spc="-1">
              <a:solidFill>
                <a:srgbClr val="000000"/>
              </a:solidFill>
              <a:latin typeface="Arial"/>
            </a:endParaRPr>
          </a:p>
        </p:txBody>
      </p:sp>
      <p:sp>
        <p:nvSpPr>
          <p:cNvPr id="14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办公环境整洁</a:t>
            </a:r>
            <a:endParaRPr lang="en-US" sz="2000" b="0" strike="noStrike" spc="-1">
              <a:solidFill>
                <a:srgbClr val="000000"/>
              </a:solidFill>
              <a:latin typeface="Arial"/>
            </a:endParaRPr>
          </a:p>
        </p:txBody>
      </p:sp>
      <p:sp>
        <p:nvSpPr>
          <p:cNvPr id="14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4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文明礼貌，语言规范</a:t>
            </a:r>
            <a:endParaRPr lang="en-US" sz="1600" b="0" strike="noStrike" spc="-1">
              <a:solidFill>
                <a:srgbClr val="000000"/>
              </a:solidFill>
              <a:latin typeface="Arial"/>
            </a:endParaRPr>
          </a:p>
        </p:txBody>
      </p:sp>
      <p:sp>
        <p:nvSpPr>
          <p:cNvPr id="14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言谈举止得体</a:t>
            </a:r>
            <a:endParaRPr lang="en-US" sz="2000" b="0" strike="noStrike" spc="-1">
              <a:solidFill>
                <a:srgbClr val="000000"/>
              </a:solidFill>
              <a:latin typeface="Arial"/>
            </a:endParaRPr>
          </a:p>
        </p:txBody>
      </p:sp>
      <p:pic>
        <p:nvPicPr>
          <p:cNvPr id="150" name="图片 4"/>
          <p:cNvPicPr/>
          <p:nvPr/>
        </p:nvPicPr>
        <p:blipFill>
          <a:blip r:embed="rId2"/>
          <a:stretch>
            <a:fillRect/>
          </a:stretch>
        </p:blipFill>
        <p:spPr>
          <a:xfrm>
            <a:off x="6135480" y="1175400"/>
            <a:ext cx="5381640" cy="5381640"/>
          </a:xfrm>
          <a:prstGeom prst="rect">
            <a:avLst/>
          </a:prstGeom>
          <a:ln w="0">
            <a:noFill/>
          </a:ln>
        </p:spPr>
      </p:pic>
      <p:pic>
        <p:nvPicPr>
          <p:cNvPr id="151" name="图片 22"/>
          <p:cNvPicPr/>
          <p:nvPr/>
        </p:nvPicPr>
        <p:blipFill>
          <a:blip r:embed="rId3"/>
          <a:srcRect l="19237" t="10197"/>
          <a:stretch>
            <a:fillRect/>
          </a:stretch>
        </p:blipFill>
        <p:spPr>
          <a:xfrm>
            <a:off x="0" y="0"/>
            <a:ext cx="514440" cy="929880"/>
          </a:xfrm>
          <a:prstGeom prst="rect">
            <a:avLst/>
          </a:prstGeom>
          <a:ln w="0">
            <a:noFill/>
          </a:ln>
        </p:spPr>
      </p:pic>
      <p:pic>
        <p:nvPicPr>
          <p:cNvPr id="152" name="图片 23"/>
          <p:cNvPicPr/>
          <p:nvPr/>
        </p:nvPicPr>
        <p:blipFill>
          <a:blip r:embed="rId4"/>
          <a:srcRect l="55284"/>
          <a:stretch>
            <a:fillRect/>
          </a:stretch>
        </p:blipFill>
        <p:spPr>
          <a:xfrm>
            <a:off x="0" y="625680"/>
            <a:ext cx="426600" cy="1140840"/>
          </a:xfrm>
          <a:prstGeom prst="rect">
            <a:avLst/>
          </a:prstGeom>
          <a:ln w="0">
            <a:noFill/>
          </a:ln>
        </p:spPr>
      </p:pic>
      <p:pic>
        <p:nvPicPr>
          <p:cNvPr id="153" name="图片 7"/>
          <p:cNvPicPr/>
          <p:nvPr/>
        </p:nvPicPr>
        <p:blipFill>
          <a:blip r:embed="rId5"/>
          <a:srcRect t="23379" r="-3045"/>
          <a:stretch>
            <a:fillRect/>
          </a:stretch>
        </p:blipFill>
        <p:spPr>
          <a:xfrm>
            <a:off x="8933040" y="0"/>
            <a:ext cx="1378440" cy="1427400"/>
          </a:xfrm>
          <a:prstGeom prst="rect">
            <a:avLst/>
          </a:prstGeom>
          <a:ln w="0">
            <a:noFill/>
          </a:ln>
        </p:spPr>
      </p:pic>
      <p:pic>
        <p:nvPicPr>
          <p:cNvPr id="154" name="图片 6"/>
          <p:cNvPicPr/>
          <p:nvPr/>
        </p:nvPicPr>
        <p:blipFill>
          <a:blip r:embed="rId6"/>
          <a:srcRect t="10754"/>
          <a:stretch>
            <a:fillRect/>
          </a:stretch>
        </p:blipFill>
        <p:spPr>
          <a:xfrm>
            <a:off x="8476200" y="0"/>
            <a:ext cx="589680" cy="1017000"/>
          </a:xfrm>
          <a:prstGeom prst="rect">
            <a:avLst/>
          </a:prstGeom>
          <a:ln w="0">
            <a:noFill/>
          </a:ln>
        </p:spPr>
      </p:pic>
      <p:pic>
        <p:nvPicPr>
          <p:cNvPr id="155"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151"/>
                                        </p:tgtEl>
                                        <p:attrNameLst>
                                          <p:attrName>style.visibility</p:attrName>
                                        </p:attrNameLst>
                                      </p:cBhvr>
                                      <p:to>
                                        <p:strVal val="visible"/>
                                      </p:to>
                                    </p:set>
                                    <p:animEffect transition="in" filter="wipe(left)">
                                      <p:cBhvr additive="repl">
                                        <p:cTn id="7" dur="500"/>
                                        <p:tgtEl>
                                          <p:spTgt spid="151"/>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152"/>
                                        </p:tgtEl>
                                        <p:attrNameLst>
                                          <p:attrName>style.visibility</p:attrName>
                                        </p:attrNameLst>
                                      </p:cBhvr>
                                      <p:to>
                                        <p:strVal val="visible"/>
                                      </p:to>
                                    </p:set>
                                    <p:animEffect transition="in" filter="wipe(left)">
                                      <p:cBhvr additive="repl">
                                        <p:cTn id="10" dur="500"/>
                                        <p:tgtEl>
                                          <p:spTgt spid="152"/>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153"/>
                                        </p:tgtEl>
                                        <p:attrNameLst>
                                          <p:attrName>style.visibility</p:attrName>
                                        </p:attrNameLst>
                                      </p:cBhvr>
                                      <p:to>
                                        <p:strVal val="visible"/>
                                      </p:to>
                                    </p:set>
                                    <p:animEffect transition="in" filter="wipe(left)">
                                      <p:cBhvr additive="repl">
                                        <p:cTn id="13" dur="500"/>
                                        <p:tgtEl>
                                          <p:spTgt spid="153"/>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154"/>
                                        </p:tgtEl>
                                        <p:attrNameLst>
                                          <p:attrName>style.visibility</p:attrName>
                                        </p:attrNameLst>
                                      </p:cBhvr>
                                      <p:to>
                                        <p:strVal val="visible"/>
                                      </p:to>
                                    </p:set>
                                    <p:animEffect transition="in" filter="wipe(left)">
                                      <p:cBhvr additive="repl">
                                        <p:cTn id="16" dur="500"/>
                                        <p:tgtEl>
                                          <p:spTgt spid="154"/>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155"/>
                                        </p:tgtEl>
                                        <p:attrNameLst>
                                          <p:attrName>style.visibility</p:attrName>
                                        </p:attrNameLst>
                                      </p:cBhvr>
                                      <p:to>
                                        <p:strVal val="visible"/>
                                      </p:to>
                                    </p:set>
                                    <p:animEffect transition="in" filter="wipe(left)">
                                      <p:cBhvr additive="repl">
                                        <p:cTn id="19" dur="500"/>
                                        <p:tgtEl>
                                          <p:spTgt spid="1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56" name="图片 12"/>
          <p:cNvPicPr/>
          <p:nvPr/>
        </p:nvPicPr>
        <p:blipFill>
          <a:blip r:embed="rId3"/>
          <a:stretch>
            <a:fillRect/>
          </a:stretch>
        </p:blipFill>
        <p:spPr>
          <a:xfrm rot="6156000">
            <a:off x="11461320" y="-1101240"/>
            <a:ext cx="1066320" cy="1733040"/>
          </a:xfrm>
          <a:prstGeom prst="rect">
            <a:avLst/>
          </a:prstGeom>
          <a:ln w="0">
            <a:noFill/>
          </a:ln>
        </p:spPr>
      </p:pic>
      <p:pic>
        <p:nvPicPr>
          <p:cNvPr id="157" name="图片 22"/>
          <p:cNvPicPr/>
          <p:nvPr/>
        </p:nvPicPr>
        <p:blipFill>
          <a:blip r:embed="rId4"/>
          <a:stretch>
            <a:fillRect/>
          </a:stretch>
        </p:blipFill>
        <p:spPr>
          <a:xfrm rot="3960600">
            <a:off x="11266560" y="-218880"/>
            <a:ext cx="961560" cy="2219040"/>
          </a:xfrm>
          <a:prstGeom prst="rect">
            <a:avLst/>
          </a:prstGeom>
          <a:ln w="0">
            <a:noFill/>
          </a:ln>
        </p:spPr>
      </p:pic>
      <p:pic>
        <p:nvPicPr>
          <p:cNvPr id="158" name="图片 4"/>
          <p:cNvPicPr/>
          <p:nvPr/>
        </p:nvPicPr>
        <p:blipFill>
          <a:blip r:embed="rId5"/>
          <a:srcRect t="5443" r="7326"/>
          <a:stretch>
            <a:fillRect/>
          </a:stretch>
        </p:blipFill>
        <p:spPr>
          <a:xfrm rot="10800000">
            <a:off x="360" y="780120"/>
            <a:ext cx="4939560" cy="6077880"/>
          </a:xfrm>
          <a:prstGeom prst="rect">
            <a:avLst/>
          </a:prstGeom>
          <a:ln w="0">
            <a:noFill/>
          </a:ln>
        </p:spPr>
      </p:pic>
      <p:pic>
        <p:nvPicPr>
          <p:cNvPr id="159" name="图片 14"/>
          <p:cNvPicPr/>
          <p:nvPr/>
        </p:nvPicPr>
        <p:blipFill>
          <a:blip r:embed="rId6"/>
          <a:stretch>
            <a:fillRect/>
          </a:stretch>
        </p:blipFill>
        <p:spPr>
          <a:xfrm>
            <a:off x="11670480" y="474840"/>
            <a:ext cx="1584000" cy="2206080"/>
          </a:xfrm>
          <a:prstGeom prst="rect">
            <a:avLst/>
          </a:prstGeom>
          <a:ln w="0">
            <a:noFill/>
          </a:ln>
        </p:spPr>
      </p:pic>
      <p:pic>
        <p:nvPicPr>
          <p:cNvPr id="160" name="图片 18"/>
          <p:cNvPicPr/>
          <p:nvPr/>
        </p:nvPicPr>
        <p:blipFill>
          <a:blip r:embed="rId7"/>
          <a:stretch>
            <a:fillRect/>
          </a:stretch>
        </p:blipFill>
        <p:spPr>
          <a:xfrm rot="19285800">
            <a:off x="11289600" y="968760"/>
            <a:ext cx="914400" cy="552960"/>
          </a:xfrm>
          <a:prstGeom prst="rect">
            <a:avLst/>
          </a:prstGeom>
          <a:ln w="0">
            <a:noFill/>
          </a:ln>
        </p:spPr>
      </p:pic>
      <p:pic>
        <p:nvPicPr>
          <p:cNvPr id="161" name="图片 20"/>
          <p:cNvPicPr/>
          <p:nvPr/>
        </p:nvPicPr>
        <p:blipFill>
          <a:blip r:embed="rId8"/>
          <a:stretch>
            <a:fillRect/>
          </a:stretch>
        </p:blipFill>
        <p:spPr>
          <a:xfrm>
            <a:off x="-135360" y="-385920"/>
            <a:ext cx="1076040" cy="1285560"/>
          </a:xfrm>
          <a:prstGeom prst="rect">
            <a:avLst/>
          </a:prstGeom>
          <a:ln w="0">
            <a:noFill/>
          </a:ln>
        </p:spPr>
      </p:pic>
      <p:sp>
        <p:nvSpPr>
          <p:cNvPr id="16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63"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2</a:t>
            </a:r>
            <a:r>
              <a:rPr lang="zh-CN" sz="3600" b="1" strike="noStrike" spc="299">
                <a:solidFill>
                  <a:schemeClr val="dk1"/>
                </a:solidFill>
                <a:latin typeface="Arial"/>
                <a:ea typeface="微软雅黑"/>
              </a:rPr>
              <a:t>章 企业礼仪的基本要素</a:t>
            </a:r>
            <a:endParaRPr lang="en-US" sz="3600" b="0" strike="noStrike" spc="-1">
              <a:solidFill>
                <a:schemeClr val="dk1"/>
              </a:solidFill>
              <a:latin typeface="Arial"/>
            </a:endParaRPr>
          </a:p>
        </p:txBody>
      </p:sp>
      <p:sp>
        <p:nvSpPr>
          <p:cNvPr id="16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6"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外表形象的重要性</a:t>
            </a:r>
            <a:endParaRPr lang="en-US" sz="2800" b="0" strike="noStrike" spc="-1">
              <a:solidFill>
                <a:srgbClr val="000000"/>
              </a:solidFill>
              <a:latin typeface="Arial"/>
            </a:endParaRPr>
          </a:p>
        </p:txBody>
      </p:sp>
      <p:sp>
        <p:nvSpPr>
          <p:cNvPr id="16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外表形象在职场中起着至关重要的作用。穿着打扮的品味代表着个人品质和职业态度，仪表仪容的修养展现了自身的素养和专业精神。仪容仪表不仅影响个人形象，也影响他人对你的看法，进而影响职场的发展和人际关系。</a:t>
            </a:r>
            <a:endParaRPr lang="en-US" sz="1800" b="0" strike="noStrike" spc="-1">
              <a:solidFill>
                <a:srgbClr val="000000"/>
              </a:solidFill>
              <a:latin typeface="Arial"/>
            </a:endParaRPr>
          </a:p>
        </p:txBody>
      </p:sp>
      <p:sp>
        <p:nvSpPr>
          <p:cNvPr id="16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169" name="图片 4"/>
          <p:cNvPicPr/>
          <p:nvPr/>
        </p:nvPicPr>
        <p:blipFill>
          <a:blip r:embed="rId2"/>
          <a:stretch>
            <a:fillRect/>
          </a:stretch>
        </p:blipFill>
        <p:spPr>
          <a:xfrm>
            <a:off x="510840" y="700560"/>
            <a:ext cx="5381640" cy="5381640"/>
          </a:xfrm>
          <a:prstGeom prst="rect">
            <a:avLst/>
          </a:prstGeom>
          <a:ln w="0">
            <a:noFill/>
          </a:ln>
        </p:spPr>
      </p:pic>
      <p:pic>
        <p:nvPicPr>
          <p:cNvPr id="170" name="图片 22"/>
          <p:cNvPicPr/>
          <p:nvPr/>
        </p:nvPicPr>
        <p:blipFill>
          <a:blip r:embed="rId3"/>
          <a:srcRect l="19237" t="10197"/>
          <a:stretch>
            <a:fillRect/>
          </a:stretch>
        </p:blipFill>
        <p:spPr>
          <a:xfrm>
            <a:off x="0" y="0"/>
            <a:ext cx="514440" cy="929880"/>
          </a:xfrm>
          <a:prstGeom prst="rect">
            <a:avLst/>
          </a:prstGeom>
          <a:ln w="0">
            <a:noFill/>
          </a:ln>
        </p:spPr>
      </p:pic>
      <p:pic>
        <p:nvPicPr>
          <p:cNvPr id="171" name="图片 23"/>
          <p:cNvPicPr/>
          <p:nvPr/>
        </p:nvPicPr>
        <p:blipFill>
          <a:blip r:embed="rId4"/>
          <a:srcRect l="55284"/>
          <a:stretch>
            <a:fillRect/>
          </a:stretch>
        </p:blipFill>
        <p:spPr>
          <a:xfrm>
            <a:off x="0" y="625680"/>
            <a:ext cx="426600" cy="1140840"/>
          </a:xfrm>
          <a:prstGeom prst="rect">
            <a:avLst/>
          </a:prstGeom>
          <a:ln w="0">
            <a:noFill/>
          </a:ln>
        </p:spPr>
      </p:pic>
      <p:pic>
        <p:nvPicPr>
          <p:cNvPr id="172" name="图片 7"/>
          <p:cNvPicPr/>
          <p:nvPr/>
        </p:nvPicPr>
        <p:blipFill>
          <a:blip r:embed="rId5"/>
          <a:srcRect t="23379" r="-3045"/>
          <a:stretch>
            <a:fillRect/>
          </a:stretch>
        </p:blipFill>
        <p:spPr>
          <a:xfrm>
            <a:off x="8933040" y="0"/>
            <a:ext cx="1378440" cy="1427400"/>
          </a:xfrm>
          <a:prstGeom prst="rect">
            <a:avLst/>
          </a:prstGeom>
          <a:ln w="0">
            <a:noFill/>
          </a:ln>
        </p:spPr>
      </p:pic>
      <p:pic>
        <p:nvPicPr>
          <p:cNvPr id="173" name="图片 2"/>
          <p:cNvPicPr/>
          <p:nvPr/>
        </p:nvPicPr>
        <p:blipFill>
          <a:blip r:embed="rId6"/>
          <a:srcRect t="10754"/>
          <a:stretch>
            <a:fillRect/>
          </a:stretch>
        </p:blipFill>
        <p:spPr>
          <a:xfrm>
            <a:off x="8476200" y="0"/>
            <a:ext cx="589680" cy="1017000"/>
          </a:xfrm>
          <a:prstGeom prst="rect">
            <a:avLst/>
          </a:prstGeom>
          <a:ln w="0">
            <a:noFill/>
          </a:ln>
        </p:spPr>
      </p:pic>
      <p:pic>
        <p:nvPicPr>
          <p:cNvPr id="174"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170"/>
                                        </p:tgtEl>
                                        <p:attrNameLst>
                                          <p:attrName>style.visibility</p:attrName>
                                        </p:attrNameLst>
                                      </p:cBhvr>
                                      <p:to>
                                        <p:strVal val="visible"/>
                                      </p:to>
                                    </p:set>
                                    <p:animEffect transition="in" filter="wipe(left)">
                                      <p:cBhvr additive="repl">
                                        <p:cTn id="7" dur="500"/>
                                        <p:tgtEl>
                                          <p:spTgt spid="170"/>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171"/>
                                        </p:tgtEl>
                                        <p:attrNameLst>
                                          <p:attrName>style.visibility</p:attrName>
                                        </p:attrNameLst>
                                      </p:cBhvr>
                                      <p:to>
                                        <p:strVal val="visible"/>
                                      </p:to>
                                    </p:set>
                                    <p:animEffect transition="in" filter="wipe(left)">
                                      <p:cBhvr additive="repl">
                                        <p:cTn id="10" dur="500"/>
                                        <p:tgtEl>
                                          <p:spTgt spid="171"/>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172"/>
                                        </p:tgtEl>
                                        <p:attrNameLst>
                                          <p:attrName>style.visibility</p:attrName>
                                        </p:attrNameLst>
                                      </p:cBhvr>
                                      <p:to>
                                        <p:strVal val="visible"/>
                                      </p:to>
                                    </p:set>
                                    <p:animEffect transition="in" filter="wipe(left)">
                                      <p:cBhvr additive="repl">
                                        <p:cTn id="13" dur="500"/>
                                        <p:tgtEl>
                                          <p:spTgt spid="172"/>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173"/>
                                        </p:tgtEl>
                                        <p:attrNameLst>
                                          <p:attrName>style.visibility</p:attrName>
                                        </p:attrNameLst>
                                      </p:cBhvr>
                                      <p:to>
                                        <p:strVal val="visible"/>
                                      </p:to>
                                    </p:set>
                                    <p:animEffect transition="in" filter="wipe(left)">
                                      <p:cBhvr additive="repl">
                                        <p:cTn id="16" dur="500"/>
                                        <p:tgtEl>
                                          <p:spTgt spid="173"/>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174"/>
                                        </p:tgtEl>
                                        <p:attrNameLst>
                                          <p:attrName>style.visibility</p:attrName>
                                        </p:attrNameLst>
                                      </p:cBhvr>
                                      <p:to>
                                        <p:strVal val="visible"/>
                                      </p:to>
                                    </p:set>
                                    <p:animEffect transition="in" filter="wipe(left)">
                                      <p:cBhvr additive="repl">
                                        <p:cTn id="19" dur="500"/>
                                        <p:tgtEl>
                                          <p:spTgt spid="1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75" name="组合 26"/>
          <p:cNvGrpSpPr/>
          <p:nvPr/>
        </p:nvGrpSpPr>
        <p:grpSpPr>
          <a:xfrm>
            <a:off x="360" y="0"/>
            <a:ext cx="12191040" cy="6858000"/>
            <a:chOff x="360" y="0"/>
            <a:chExt cx="12191040" cy="6858000"/>
          </a:xfrm>
        </p:grpSpPr>
        <p:pic>
          <p:nvPicPr>
            <p:cNvPr id="176"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177"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17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礼仪用语与礼貌技巧</a:t>
            </a:r>
            <a:endParaRPr lang="en-US" sz="3600" b="0" strike="noStrike" spc="-1">
              <a:solidFill>
                <a:schemeClr val="dk1"/>
              </a:solidFill>
              <a:latin typeface="Arial"/>
            </a:endParaRPr>
          </a:p>
        </p:txBody>
      </p:sp>
      <p:sp>
        <p:nvSpPr>
          <p:cNvPr id="179"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示好与尊重</a:t>
            </a:r>
            <a:endParaRPr lang="en-US" sz="1600" b="0" strike="noStrike" spc="-1">
              <a:solidFill>
                <a:srgbClr val="000000"/>
              </a:solidFill>
              <a:latin typeface="Arial"/>
            </a:endParaRPr>
          </a:p>
        </p:txBody>
      </p:sp>
      <p:sp>
        <p:nvSpPr>
          <p:cNvPr id="180"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礼貌用语的应用</a:t>
            </a:r>
            <a:endParaRPr lang="en-US" sz="2000" b="0" strike="noStrike" spc="-1">
              <a:solidFill>
                <a:srgbClr val="000000"/>
              </a:solidFill>
              <a:latin typeface="Arial"/>
            </a:endParaRPr>
          </a:p>
        </p:txBody>
      </p:sp>
      <p:sp>
        <p:nvSpPr>
          <p:cNvPr id="181"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倾听和表达</a:t>
            </a:r>
            <a:endParaRPr lang="en-US" sz="1600" b="0" strike="noStrike" spc="-1">
              <a:solidFill>
                <a:srgbClr val="000000"/>
              </a:solidFill>
              <a:latin typeface="Arial"/>
            </a:endParaRPr>
          </a:p>
        </p:txBody>
      </p:sp>
      <p:sp>
        <p:nvSpPr>
          <p:cNvPr id="182"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沟通技巧和表达方式</a:t>
            </a:r>
            <a:endParaRPr lang="en-US" sz="2000" b="0" strike="noStrike" spc="-1">
              <a:solidFill>
                <a:srgbClr val="000000"/>
              </a:solidFill>
              <a:latin typeface="Arial"/>
            </a:endParaRPr>
          </a:p>
        </p:txBody>
      </p:sp>
      <p:sp>
        <p:nvSpPr>
          <p:cNvPr id="183"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改善人际关系</a:t>
            </a:r>
            <a:endParaRPr lang="en-US" sz="1600" b="0" strike="noStrike" spc="-1">
              <a:solidFill>
                <a:srgbClr val="000000"/>
              </a:solidFill>
              <a:latin typeface="Arial"/>
            </a:endParaRPr>
          </a:p>
        </p:txBody>
      </p:sp>
      <p:sp>
        <p:nvSpPr>
          <p:cNvPr id="184"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礼貌技巧对沟通的作用</a:t>
            </a:r>
            <a:endParaRPr lang="en-US" sz="2000" b="0" strike="noStrike" spc="-1">
              <a:solidFill>
                <a:srgbClr val="000000"/>
              </a:solidFill>
              <a:latin typeface="Arial"/>
            </a:endParaRPr>
          </a:p>
        </p:txBody>
      </p:sp>
      <p:sp>
        <p:nvSpPr>
          <p:cNvPr id="185"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86"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87" name="组合 26"/>
          <p:cNvGrpSpPr/>
          <p:nvPr/>
        </p:nvGrpSpPr>
        <p:grpSpPr>
          <a:xfrm>
            <a:off x="360" y="0"/>
            <a:ext cx="12191040" cy="6858000"/>
            <a:chOff x="360" y="0"/>
            <a:chExt cx="12191040" cy="6858000"/>
          </a:xfrm>
        </p:grpSpPr>
        <p:pic>
          <p:nvPicPr>
            <p:cNvPr id="188"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189"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19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商务社交礼仪</a:t>
            </a:r>
            <a:endParaRPr lang="en-US" sz="3600" b="0" strike="noStrike" spc="-1">
              <a:solidFill>
                <a:schemeClr val="dk1"/>
              </a:solidFill>
              <a:latin typeface="Arial"/>
            </a:endParaRPr>
          </a:p>
        </p:txBody>
      </p:sp>
      <p:sp>
        <p:nvSpPr>
          <p:cNvPr id="191"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正式与随和</a:t>
            </a:r>
            <a:endParaRPr lang="en-US" sz="1600" b="0" strike="noStrike" spc="-1">
              <a:solidFill>
                <a:srgbClr val="000000"/>
              </a:solidFill>
              <a:latin typeface="Arial"/>
            </a:endParaRPr>
          </a:p>
        </p:txBody>
      </p:sp>
      <p:sp>
        <p:nvSpPr>
          <p:cNvPr id="192"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商务社交场合的礼仪规范</a:t>
            </a:r>
            <a:endParaRPr lang="en-US" sz="2000" b="0" strike="noStrike" spc="-1">
              <a:solidFill>
                <a:srgbClr val="000000"/>
              </a:solidFill>
              <a:latin typeface="Arial"/>
            </a:endParaRPr>
          </a:p>
        </p:txBody>
      </p:sp>
      <p:sp>
        <p:nvSpPr>
          <p:cNvPr id="193"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专业与得体</a:t>
            </a:r>
            <a:endParaRPr lang="en-US" sz="1600" b="0" strike="noStrike" spc="-1">
              <a:solidFill>
                <a:srgbClr val="000000"/>
              </a:solidFill>
              <a:latin typeface="Arial"/>
            </a:endParaRPr>
          </a:p>
        </p:txBody>
      </p:sp>
      <p:sp>
        <p:nvSpPr>
          <p:cNvPr id="194"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商务会议和商务餐桌礼仪</a:t>
            </a:r>
            <a:endParaRPr lang="en-US" sz="2000" b="0" strike="noStrike" spc="-1">
              <a:solidFill>
                <a:srgbClr val="000000"/>
              </a:solidFill>
              <a:latin typeface="Arial"/>
            </a:endParaRPr>
          </a:p>
        </p:txBody>
      </p:sp>
      <p:sp>
        <p:nvSpPr>
          <p:cNvPr id="195"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细致与周到</a:t>
            </a:r>
            <a:endParaRPr lang="en-US" sz="1600" b="0" strike="noStrike" spc="-1">
              <a:solidFill>
                <a:srgbClr val="000000"/>
              </a:solidFill>
              <a:latin typeface="Arial"/>
            </a:endParaRPr>
          </a:p>
        </p:txBody>
      </p:sp>
      <p:sp>
        <p:nvSpPr>
          <p:cNvPr id="196"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礼仪的细节和注意事项</a:t>
            </a:r>
            <a:endParaRPr lang="en-US" sz="2000" b="0" strike="noStrike" spc="-1">
              <a:solidFill>
                <a:srgbClr val="000000"/>
              </a:solidFill>
              <a:latin typeface="Arial"/>
            </a:endParaRPr>
          </a:p>
        </p:txBody>
      </p:sp>
      <p:sp>
        <p:nvSpPr>
          <p:cNvPr id="197"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98"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99" name="组合 26"/>
          <p:cNvGrpSpPr/>
          <p:nvPr/>
        </p:nvGrpSpPr>
        <p:grpSpPr>
          <a:xfrm>
            <a:off x="360" y="0"/>
            <a:ext cx="12191040" cy="6858000"/>
            <a:chOff x="360" y="0"/>
            <a:chExt cx="12191040" cy="6858000"/>
          </a:xfrm>
        </p:grpSpPr>
        <p:pic>
          <p:nvPicPr>
            <p:cNvPr id="200"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201"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20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职场沟通与合作</a:t>
            </a:r>
            <a:endParaRPr lang="en-US" sz="3600" b="0" strike="noStrike" spc="-1">
              <a:solidFill>
                <a:schemeClr val="dk1"/>
              </a:solidFill>
              <a:latin typeface="Arial"/>
            </a:endParaRPr>
          </a:p>
        </p:txBody>
      </p:sp>
      <p:sp>
        <p:nvSpPr>
          <p:cNvPr id="203"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相互理解与支持</a:t>
            </a:r>
            <a:endParaRPr lang="en-US" sz="1600" b="0" strike="noStrike" spc="-1">
              <a:solidFill>
                <a:srgbClr val="000000"/>
              </a:solidFill>
              <a:latin typeface="Arial"/>
            </a:endParaRPr>
          </a:p>
        </p:txBody>
      </p:sp>
      <p:sp>
        <p:nvSpPr>
          <p:cNvPr id="204"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团队协作的重要性</a:t>
            </a:r>
            <a:endParaRPr lang="en-US" sz="2000" b="0" strike="noStrike" spc="-1">
              <a:solidFill>
                <a:srgbClr val="000000"/>
              </a:solidFill>
              <a:latin typeface="Arial"/>
            </a:endParaRPr>
          </a:p>
        </p:txBody>
      </p:sp>
      <p:sp>
        <p:nvSpPr>
          <p:cNvPr id="205"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沟通与妥协</a:t>
            </a:r>
            <a:endParaRPr lang="en-US" sz="1600" b="0" strike="noStrike" spc="-1">
              <a:solidFill>
                <a:srgbClr val="000000"/>
              </a:solidFill>
              <a:latin typeface="Arial"/>
            </a:endParaRPr>
          </a:p>
        </p:txBody>
      </p:sp>
      <p:sp>
        <p:nvSpPr>
          <p:cNvPr id="206"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职场冲突的处理方式</a:t>
            </a:r>
            <a:endParaRPr lang="en-US" sz="2000" b="0" strike="noStrike" spc="-1">
              <a:solidFill>
                <a:srgbClr val="000000"/>
              </a:solidFill>
              <a:latin typeface="Arial"/>
            </a:endParaRPr>
          </a:p>
        </p:txBody>
      </p:sp>
      <p:sp>
        <p:nvSpPr>
          <p:cNvPr id="207"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倾听与协调</a:t>
            </a:r>
            <a:endParaRPr lang="en-US" sz="1600" b="0" strike="noStrike" spc="-1">
              <a:solidFill>
                <a:srgbClr val="000000"/>
              </a:solidFill>
              <a:latin typeface="Arial"/>
            </a:endParaRPr>
          </a:p>
        </p:txBody>
      </p:sp>
      <p:sp>
        <p:nvSpPr>
          <p:cNvPr id="208"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沟通技巧与合作方式</a:t>
            </a:r>
            <a:endParaRPr lang="en-US" sz="2000" b="0" strike="noStrike" spc="-1">
              <a:solidFill>
                <a:srgbClr val="000000"/>
              </a:solidFill>
              <a:latin typeface="Arial"/>
            </a:endParaRPr>
          </a:p>
        </p:txBody>
      </p:sp>
      <p:sp>
        <p:nvSpPr>
          <p:cNvPr id="209"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10"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11" name="组合 26"/>
          <p:cNvGrpSpPr/>
          <p:nvPr/>
        </p:nvGrpSpPr>
        <p:grpSpPr>
          <a:xfrm>
            <a:off x="360" y="0"/>
            <a:ext cx="12191040" cy="6858000"/>
            <a:chOff x="360" y="0"/>
            <a:chExt cx="12191040" cy="6858000"/>
          </a:xfrm>
        </p:grpSpPr>
        <p:pic>
          <p:nvPicPr>
            <p:cNvPr id="212"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213"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21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5"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礼仪用语与礼貌技巧</a:t>
            </a:r>
            <a:endParaRPr lang="en-US" sz="1800" b="0" strike="noStrike" spc="-1">
              <a:solidFill>
                <a:srgbClr val="000000"/>
              </a:solidFill>
              <a:latin typeface="Arial"/>
            </a:endParaRPr>
          </a:p>
        </p:txBody>
      </p:sp>
      <p:sp>
        <p:nvSpPr>
          <p:cNvPr id="216"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礼貌用语的应用</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沟通技巧和表达方式</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礼貌技巧对沟通的作用</a:t>
            </a:r>
            <a:endParaRPr lang="en-US" sz="1400" b="0" strike="noStrike" spc="-1">
              <a:solidFill>
                <a:srgbClr val="000000"/>
              </a:solidFill>
              <a:latin typeface="Arial"/>
            </a:endParaRPr>
          </a:p>
        </p:txBody>
      </p:sp>
      <p:sp>
        <p:nvSpPr>
          <p:cNvPr id="21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8"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商务社交礼仪</a:t>
            </a:r>
            <a:endParaRPr lang="en-US" sz="1800" b="0" strike="noStrike" spc="-1">
              <a:solidFill>
                <a:srgbClr val="000000"/>
              </a:solidFill>
              <a:latin typeface="Arial"/>
            </a:endParaRPr>
          </a:p>
        </p:txBody>
      </p:sp>
      <p:sp>
        <p:nvSpPr>
          <p:cNvPr id="219"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商务社交场合的礼仪规范</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商务会议和商务餐桌礼仪</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礼仪的细节和注意事项</a:t>
            </a:r>
            <a:endParaRPr lang="en-US" sz="1400" b="0" strike="noStrike" spc="-1">
              <a:solidFill>
                <a:srgbClr val="000000"/>
              </a:solidFill>
              <a:latin typeface="Arial"/>
            </a:endParaRPr>
          </a:p>
        </p:txBody>
      </p:sp>
      <p:sp>
        <p:nvSpPr>
          <p:cNvPr id="22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21"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职场沟通与合作</a:t>
            </a:r>
            <a:endParaRPr lang="en-US" sz="1800" b="0" strike="noStrike" spc="-1">
              <a:solidFill>
                <a:srgbClr val="000000"/>
              </a:solidFill>
              <a:latin typeface="Arial"/>
            </a:endParaRPr>
          </a:p>
        </p:txBody>
      </p:sp>
      <p:sp>
        <p:nvSpPr>
          <p:cNvPr id="222"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团队协作的重要性</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职场冲突的处理方式</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沟通技巧与合作方式</a:t>
            </a:r>
            <a:endParaRPr lang="en-US" sz="1400" b="0" strike="noStrike" spc="-1">
              <a:solidFill>
                <a:srgbClr val="000000"/>
              </a:solidFill>
              <a:latin typeface="Arial"/>
            </a:endParaRPr>
          </a:p>
        </p:txBody>
      </p:sp>
      <p:sp>
        <p:nvSpPr>
          <p:cNvPr id="223"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企业礼仪的基本要素</a:t>
            </a:r>
            <a:endParaRPr lang="en-US" sz="3600" b="0" strike="noStrike" spc="-1">
              <a:solidFill>
                <a:schemeClr val="dk1"/>
              </a:solidFill>
              <a:latin typeface="Arial"/>
            </a:endParaRPr>
          </a:p>
        </p:txBody>
      </p:sp>
      <p:sp>
        <p:nvSpPr>
          <p:cNvPr id="22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25"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外表形象</a:t>
            </a:r>
            <a:endParaRPr lang="en-US" sz="1800" b="0" strike="noStrike" spc="-1">
              <a:solidFill>
                <a:srgbClr val="000000"/>
              </a:solidFill>
              <a:latin typeface="Arial"/>
            </a:endParaRPr>
          </a:p>
        </p:txBody>
      </p:sp>
      <p:sp>
        <p:nvSpPr>
          <p:cNvPr id="226"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穿着打扮的品味</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仪表仪容的修养</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仪容仪表对职场的影响</a:t>
            </a:r>
            <a:endParaRPr lang="en-US" sz="14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27" name="组合 26"/>
          <p:cNvGrpSpPr/>
          <p:nvPr/>
        </p:nvGrpSpPr>
        <p:grpSpPr>
          <a:xfrm>
            <a:off x="360" y="0"/>
            <a:ext cx="12191040" cy="6858000"/>
            <a:chOff x="360" y="0"/>
            <a:chExt cx="12191040" cy="6858000"/>
          </a:xfrm>
        </p:grpSpPr>
        <p:pic>
          <p:nvPicPr>
            <p:cNvPr id="228" name="图片 4"/>
            <p:cNvPicPr/>
            <p:nvPr/>
          </p:nvPicPr>
          <p:blipFill>
            <a:blip r:embed="rId3"/>
            <a:srcRect t="5443" r="7326"/>
            <a:stretch>
              <a:fillRect/>
            </a:stretch>
          </p:blipFill>
          <p:spPr>
            <a:xfrm rot="10800000" flipH="1">
              <a:off x="9435960" y="3467520"/>
              <a:ext cx="2755440" cy="3390480"/>
            </a:xfrm>
            <a:prstGeom prst="rect">
              <a:avLst/>
            </a:prstGeom>
            <a:ln w="0">
              <a:noFill/>
            </a:ln>
          </p:spPr>
        </p:pic>
        <p:pic>
          <p:nvPicPr>
            <p:cNvPr id="229" name="图片 1"/>
            <p:cNvPicPr/>
            <p:nvPr/>
          </p:nvPicPr>
          <p:blipFill>
            <a:blip r:embed="rId3"/>
            <a:srcRect t="5443" r="7326"/>
            <a:stretch>
              <a:fillRect/>
            </a:stretch>
          </p:blipFill>
          <p:spPr>
            <a:xfrm flipH="1">
              <a:off x="360" y="0"/>
              <a:ext cx="2755440" cy="3390480"/>
            </a:xfrm>
            <a:prstGeom prst="rect">
              <a:avLst/>
            </a:prstGeom>
            <a:ln w="0">
              <a:noFill/>
            </a:ln>
          </p:spPr>
        </p:pic>
      </p:grpSp>
      <p:sp>
        <p:nvSpPr>
          <p:cNvPr id="230"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企业礼仪的培训不仅是提升个人形象，更是推动整个职场风尚升级的关键。通过学习基本要素，提升外表形象与礼仪技巧，可以帮助员工更好地适应职场环境，建立良好的人际关系，提升工作效率和团队凝聚力。</a:t>
            </a:r>
            <a:endParaRPr lang="en-US" sz="2000" b="0" strike="noStrike" spc="-1">
              <a:solidFill>
                <a:srgbClr val="000000"/>
              </a:solidFill>
              <a:latin typeface="Arial"/>
            </a:endParaRPr>
          </a:p>
        </p:txBody>
      </p:sp>
      <p:pic>
        <p:nvPicPr>
          <p:cNvPr id="231" name="图片 22"/>
          <p:cNvPicPr/>
          <p:nvPr/>
        </p:nvPicPr>
        <p:blipFill>
          <a:blip r:embed="rId4"/>
          <a:srcRect l="19237" t="10197"/>
          <a:stretch>
            <a:fillRect/>
          </a:stretch>
        </p:blipFill>
        <p:spPr>
          <a:xfrm>
            <a:off x="0" y="0"/>
            <a:ext cx="514440" cy="929880"/>
          </a:xfrm>
          <a:prstGeom prst="rect">
            <a:avLst/>
          </a:prstGeom>
          <a:ln w="0">
            <a:noFill/>
          </a:ln>
        </p:spPr>
      </p:pic>
      <p:pic>
        <p:nvPicPr>
          <p:cNvPr id="232" name="图片 23"/>
          <p:cNvPicPr/>
          <p:nvPr/>
        </p:nvPicPr>
        <p:blipFill>
          <a:blip r:embed="rId5"/>
          <a:srcRect l="55284"/>
          <a:stretch>
            <a:fillRect/>
          </a:stretch>
        </p:blipFill>
        <p:spPr>
          <a:xfrm>
            <a:off x="0" y="625680"/>
            <a:ext cx="426600" cy="1140840"/>
          </a:xfrm>
          <a:prstGeom prst="rect">
            <a:avLst/>
          </a:prstGeom>
          <a:ln w="0">
            <a:noFill/>
          </a:ln>
        </p:spPr>
      </p:pic>
      <p:pic>
        <p:nvPicPr>
          <p:cNvPr id="233" name="图片 7"/>
          <p:cNvPicPr/>
          <p:nvPr/>
        </p:nvPicPr>
        <p:blipFill>
          <a:blip r:embed="rId6"/>
          <a:srcRect t="23379" r="-3045"/>
          <a:stretch>
            <a:fillRect/>
          </a:stretch>
        </p:blipFill>
        <p:spPr>
          <a:xfrm>
            <a:off x="8933040" y="0"/>
            <a:ext cx="1378440" cy="1427400"/>
          </a:xfrm>
          <a:prstGeom prst="rect">
            <a:avLst/>
          </a:prstGeom>
          <a:ln w="0">
            <a:noFill/>
          </a:ln>
        </p:spPr>
      </p:pic>
      <p:pic>
        <p:nvPicPr>
          <p:cNvPr id="234" name="图片 6"/>
          <p:cNvPicPr/>
          <p:nvPr/>
        </p:nvPicPr>
        <p:blipFill>
          <a:blip r:embed="rId7"/>
          <a:srcRect t="10754"/>
          <a:stretch>
            <a:fillRect/>
          </a:stretch>
        </p:blipFill>
        <p:spPr>
          <a:xfrm>
            <a:off x="8476200" y="0"/>
            <a:ext cx="589680" cy="1017000"/>
          </a:xfrm>
          <a:prstGeom prst="rect">
            <a:avLst/>
          </a:prstGeom>
          <a:ln w="0">
            <a:noFill/>
          </a:ln>
        </p:spPr>
      </p:pic>
      <p:pic>
        <p:nvPicPr>
          <p:cNvPr id="235" name="图片 25"/>
          <p:cNvPicPr/>
          <p:nvPr/>
        </p:nvPicPr>
        <p:blipFill>
          <a:blip r:embed="rId8"/>
          <a:srcRect l="-17859" t="39048" r="3094" b="4844"/>
          <a:stretch>
            <a:fillRect/>
          </a:stretch>
        </p:blipFill>
        <p:spPr>
          <a:xfrm>
            <a:off x="10496520" y="0"/>
            <a:ext cx="1695240" cy="1244520"/>
          </a:xfrm>
          <a:prstGeom prst="rect">
            <a:avLst/>
          </a:prstGeom>
          <a:ln w="0">
            <a:noFill/>
          </a:ln>
        </p:spPr>
      </p:pic>
      <p:sp>
        <p:nvSpPr>
          <p:cNvPr id="236"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总结</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231"/>
                                        </p:tgtEl>
                                        <p:attrNameLst>
                                          <p:attrName>style.visibility</p:attrName>
                                        </p:attrNameLst>
                                      </p:cBhvr>
                                      <p:to>
                                        <p:strVal val="visible"/>
                                      </p:to>
                                    </p:set>
                                    <p:animEffect transition="in" filter="wipe(left)">
                                      <p:cBhvr additive="repl">
                                        <p:cTn id="7" dur="500"/>
                                        <p:tgtEl>
                                          <p:spTgt spid="231"/>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232"/>
                                        </p:tgtEl>
                                        <p:attrNameLst>
                                          <p:attrName>style.visibility</p:attrName>
                                        </p:attrNameLst>
                                      </p:cBhvr>
                                      <p:to>
                                        <p:strVal val="visible"/>
                                      </p:to>
                                    </p:set>
                                    <p:animEffect transition="in" filter="wipe(left)">
                                      <p:cBhvr additive="repl">
                                        <p:cTn id="10" dur="500"/>
                                        <p:tgtEl>
                                          <p:spTgt spid="232"/>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233"/>
                                        </p:tgtEl>
                                        <p:attrNameLst>
                                          <p:attrName>style.visibility</p:attrName>
                                        </p:attrNameLst>
                                      </p:cBhvr>
                                      <p:to>
                                        <p:strVal val="visible"/>
                                      </p:to>
                                    </p:set>
                                    <p:animEffect transition="in" filter="wipe(left)">
                                      <p:cBhvr additive="repl">
                                        <p:cTn id="13" dur="500"/>
                                        <p:tgtEl>
                                          <p:spTgt spid="233"/>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234"/>
                                        </p:tgtEl>
                                        <p:attrNameLst>
                                          <p:attrName>style.visibility</p:attrName>
                                        </p:attrNameLst>
                                      </p:cBhvr>
                                      <p:to>
                                        <p:strVal val="visible"/>
                                      </p:to>
                                    </p:set>
                                    <p:animEffect transition="in" filter="wipe(left)">
                                      <p:cBhvr additive="repl">
                                        <p:cTn id="16" dur="500"/>
                                        <p:tgtEl>
                                          <p:spTgt spid="234"/>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235"/>
                                        </p:tgtEl>
                                        <p:attrNameLst>
                                          <p:attrName>style.visibility</p:attrName>
                                        </p:attrNameLst>
                                      </p:cBhvr>
                                      <p:to>
                                        <p:strVal val="visible"/>
                                      </p:to>
                                    </p:set>
                                    <p:animEffect transition="in" filter="wipe(left)">
                                      <p:cBhvr additive="repl">
                                        <p:cTn id="19" dur="500"/>
                                        <p:tgtEl>
                                          <p:spTgt spid="2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37" name="图片 12"/>
          <p:cNvPicPr/>
          <p:nvPr/>
        </p:nvPicPr>
        <p:blipFill>
          <a:blip r:embed="rId3"/>
          <a:stretch>
            <a:fillRect/>
          </a:stretch>
        </p:blipFill>
        <p:spPr>
          <a:xfrm rot="6156000">
            <a:off x="11461320" y="-1101240"/>
            <a:ext cx="1066320" cy="1733040"/>
          </a:xfrm>
          <a:prstGeom prst="rect">
            <a:avLst/>
          </a:prstGeom>
          <a:ln w="0">
            <a:noFill/>
          </a:ln>
        </p:spPr>
      </p:pic>
      <p:pic>
        <p:nvPicPr>
          <p:cNvPr id="238" name="图片 22"/>
          <p:cNvPicPr/>
          <p:nvPr/>
        </p:nvPicPr>
        <p:blipFill>
          <a:blip r:embed="rId4"/>
          <a:stretch>
            <a:fillRect/>
          </a:stretch>
        </p:blipFill>
        <p:spPr>
          <a:xfrm rot="3960600">
            <a:off x="11266560" y="-218880"/>
            <a:ext cx="961560" cy="2219040"/>
          </a:xfrm>
          <a:prstGeom prst="rect">
            <a:avLst/>
          </a:prstGeom>
          <a:ln w="0">
            <a:noFill/>
          </a:ln>
        </p:spPr>
      </p:pic>
      <p:pic>
        <p:nvPicPr>
          <p:cNvPr id="239" name="图片 4"/>
          <p:cNvPicPr/>
          <p:nvPr/>
        </p:nvPicPr>
        <p:blipFill>
          <a:blip r:embed="rId5"/>
          <a:srcRect t="5443" r="7326"/>
          <a:stretch>
            <a:fillRect/>
          </a:stretch>
        </p:blipFill>
        <p:spPr>
          <a:xfrm rot="10800000">
            <a:off x="360" y="780120"/>
            <a:ext cx="4939560" cy="6077880"/>
          </a:xfrm>
          <a:prstGeom prst="rect">
            <a:avLst/>
          </a:prstGeom>
          <a:ln w="0">
            <a:noFill/>
          </a:ln>
        </p:spPr>
      </p:pic>
      <p:pic>
        <p:nvPicPr>
          <p:cNvPr id="240" name="图片 14"/>
          <p:cNvPicPr/>
          <p:nvPr/>
        </p:nvPicPr>
        <p:blipFill>
          <a:blip r:embed="rId6"/>
          <a:stretch>
            <a:fillRect/>
          </a:stretch>
        </p:blipFill>
        <p:spPr>
          <a:xfrm>
            <a:off x="11670480" y="474840"/>
            <a:ext cx="1584000" cy="2206080"/>
          </a:xfrm>
          <a:prstGeom prst="rect">
            <a:avLst/>
          </a:prstGeom>
          <a:ln w="0">
            <a:noFill/>
          </a:ln>
        </p:spPr>
      </p:pic>
      <p:pic>
        <p:nvPicPr>
          <p:cNvPr id="241" name="图片 18"/>
          <p:cNvPicPr/>
          <p:nvPr/>
        </p:nvPicPr>
        <p:blipFill>
          <a:blip r:embed="rId7"/>
          <a:stretch>
            <a:fillRect/>
          </a:stretch>
        </p:blipFill>
        <p:spPr>
          <a:xfrm rot="19285800">
            <a:off x="11289600" y="968760"/>
            <a:ext cx="914400" cy="552960"/>
          </a:xfrm>
          <a:prstGeom prst="rect">
            <a:avLst/>
          </a:prstGeom>
          <a:ln w="0">
            <a:noFill/>
          </a:ln>
        </p:spPr>
      </p:pic>
      <p:pic>
        <p:nvPicPr>
          <p:cNvPr id="242" name="图片 20"/>
          <p:cNvPicPr/>
          <p:nvPr/>
        </p:nvPicPr>
        <p:blipFill>
          <a:blip r:embed="rId8"/>
          <a:stretch>
            <a:fillRect/>
          </a:stretch>
        </p:blipFill>
        <p:spPr>
          <a:xfrm>
            <a:off x="-135360" y="-385920"/>
            <a:ext cx="1076040" cy="1285560"/>
          </a:xfrm>
          <a:prstGeom prst="rect">
            <a:avLst/>
          </a:prstGeom>
          <a:ln w="0">
            <a:noFill/>
          </a:ln>
        </p:spPr>
      </p:pic>
      <p:sp>
        <p:nvSpPr>
          <p:cNvPr id="24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244"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企业文化与礼仪</a:t>
            </a:r>
            <a:endParaRPr lang="en-US" sz="3600" b="0" strike="noStrike" spc="-1">
              <a:solidFill>
                <a:schemeClr val="dk1"/>
              </a:solidFill>
              <a:latin typeface="Arial"/>
            </a:endParaRPr>
          </a:p>
        </p:txBody>
      </p:sp>
      <p:sp>
        <p:nvSpPr>
          <p:cNvPr id="24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47"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企业文化的影响</a:t>
            </a:r>
            <a:endParaRPr lang="en-US" sz="2800" b="0" strike="noStrike" spc="-1">
              <a:solidFill>
                <a:srgbClr val="000000"/>
              </a:solidFill>
              <a:latin typeface="Arial"/>
            </a:endParaRPr>
          </a:p>
        </p:txBody>
      </p:sp>
      <p:sp>
        <p:nvSpPr>
          <p:cNvPr id="248"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企业文化是指企业内部员工所共同遵守的一套行为规范和价值观念，它对员工的行为起着指导作用。在职场中，良好的企业文化会对员工的礼仪要求提出明确要求，从而影响整体职场风尚的形成和发展。</a:t>
            </a:r>
            <a:endParaRPr lang="en-US" sz="1800" b="0" strike="noStrike" spc="-1">
              <a:solidFill>
                <a:srgbClr val="000000"/>
              </a:solidFill>
              <a:latin typeface="Arial"/>
            </a:endParaRPr>
          </a:p>
        </p:txBody>
      </p:sp>
      <p:sp>
        <p:nvSpPr>
          <p:cNvPr id="24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250" name="图片 4"/>
          <p:cNvPicPr/>
          <p:nvPr/>
        </p:nvPicPr>
        <p:blipFill>
          <a:blip r:embed="rId2"/>
          <a:stretch>
            <a:fillRect/>
          </a:stretch>
        </p:blipFill>
        <p:spPr>
          <a:xfrm>
            <a:off x="510840" y="700560"/>
            <a:ext cx="5381640" cy="5381640"/>
          </a:xfrm>
          <a:prstGeom prst="rect">
            <a:avLst/>
          </a:prstGeom>
          <a:ln w="0">
            <a:noFill/>
          </a:ln>
        </p:spPr>
      </p:pic>
      <p:pic>
        <p:nvPicPr>
          <p:cNvPr id="251" name="图片 22"/>
          <p:cNvPicPr/>
          <p:nvPr/>
        </p:nvPicPr>
        <p:blipFill>
          <a:blip r:embed="rId3"/>
          <a:srcRect l="19237" t="10197"/>
          <a:stretch>
            <a:fillRect/>
          </a:stretch>
        </p:blipFill>
        <p:spPr>
          <a:xfrm>
            <a:off x="0" y="0"/>
            <a:ext cx="514440" cy="929880"/>
          </a:xfrm>
          <a:prstGeom prst="rect">
            <a:avLst/>
          </a:prstGeom>
          <a:ln w="0">
            <a:noFill/>
          </a:ln>
        </p:spPr>
      </p:pic>
      <p:pic>
        <p:nvPicPr>
          <p:cNvPr id="252" name="图片 23"/>
          <p:cNvPicPr/>
          <p:nvPr/>
        </p:nvPicPr>
        <p:blipFill>
          <a:blip r:embed="rId4"/>
          <a:srcRect l="55284"/>
          <a:stretch>
            <a:fillRect/>
          </a:stretch>
        </p:blipFill>
        <p:spPr>
          <a:xfrm>
            <a:off x="0" y="625680"/>
            <a:ext cx="426600" cy="1140840"/>
          </a:xfrm>
          <a:prstGeom prst="rect">
            <a:avLst/>
          </a:prstGeom>
          <a:ln w="0">
            <a:noFill/>
          </a:ln>
        </p:spPr>
      </p:pic>
      <p:pic>
        <p:nvPicPr>
          <p:cNvPr id="253" name="图片 7"/>
          <p:cNvPicPr/>
          <p:nvPr/>
        </p:nvPicPr>
        <p:blipFill>
          <a:blip r:embed="rId5"/>
          <a:srcRect t="23379" r="-3045"/>
          <a:stretch>
            <a:fillRect/>
          </a:stretch>
        </p:blipFill>
        <p:spPr>
          <a:xfrm>
            <a:off x="8933040" y="0"/>
            <a:ext cx="1378440" cy="1427400"/>
          </a:xfrm>
          <a:prstGeom prst="rect">
            <a:avLst/>
          </a:prstGeom>
          <a:ln w="0">
            <a:noFill/>
          </a:ln>
        </p:spPr>
      </p:pic>
      <p:pic>
        <p:nvPicPr>
          <p:cNvPr id="254" name="图片 2"/>
          <p:cNvPicPr/>
          <p:nvPr/>
        </p:nvPicPr>
        <p:blipFill>
          <a:blip r:embed="rId6"/>
          <a:srcRect t="10754"/>
          <a:stretch>
            <a:fillRect/>
          </a:stretch>
        </p:blipFill>
        <p:spPr>
          <a:xfrm>
            <a:off x="8476200" y="0"/>
            <a:ext cx="589680" cy="1017000"/>
          </a:xfrm>
          <a:prstGeom prst="rect">
            <a:avLst/>
          </a:prstGeom>
          <a:ln w="0">
            <a:noFill/>
          </a:ln>
        </p:spPr>
      </p:pic>
      <p:pic>
        <p:nvPicPr>
          <p:cNvPr id="255"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251"/>
                                        </p:tgtEl>
                                        <p:attrNameLst>
                                          <p:attrName>style.visibility</p:attrName>
                                        </p:attrNameLst>
                                      </p:cBhvr>
                                      <p:to>
                                        <p:strVal val="visible"/>
                                      </p:to>
                                    </p:set>
                                    <p:animEffect transition="in" filter="wipe(left)">
                                      <p:cBhvr additive="repl">
                                        <p:cTn id="7" dur="500"/>
                                        <p:tgtEl>
                                          <p:spTgt spid="251"/>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252"/>
                                        </p:tgtEl>
                                        <p:attrNameLst>
                                          <p:attrName>style.visibility</p:attrName>
                                        </p:attrNameLst>
                                      </p:cBhvr>
                                      <p:to>
                                        <p:strVal val="visible"/>
                                      </p:to>
                                    </p:set>
                                    <p:animEffect transition="in" filter="wipe(left)">
                                      <p:cBhvr additive="repl">
                                        <p:cTn id="10" dur="500"/>
                                        <p:tgtEl>
                                          <p:spTgt spid="252"/>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253"/>
                                        </p:tgtEl>
                                        <p:attrNameLst>
                                          <p:attrName>style.visibility</p:attrName>
                                        </p:attrNameLst>
                                      </p:cBhvr>
                                      <p:to>
                                        <p:strVal val="visible"/>
                                      </p:to>
                                    </p:set>
                                    <p:animEffect transition="in" filter="wipe(left)">
                                      <p:cBhvr additive="repl">
                                        <p:cTn id="13" dur="500"/>
                                        <p:tgtEl>
                                          <p:spTgt spid="253"/>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254"/>
                                        </p:tgtEl>
                                        <p:attrNameLst>
                                          <p:attrName>style.visibility</p:attrName>
                                        </p:attrNameLst>
                                      </p:cBhvr>
                                      <p:to>
                                        <p:strVal val="visible"/>
                                      </p:to>
                                    </p:set>
                                    <p:animEffect transition="in" filter="wipe(left)">
                                      <p:cBhvr additive="repl">
                                        <p:cTn id="16" dur="500"/>
                                        <p:tgtEl>
                                          <p:spTgt spid="254"/>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255"/>
                                        </p:tgtEl>
                                        <p:attrNameLst>
                                          <p:attrName>style.visibility</p:attrName>
                                        </p:attrNameLst>
                                      </p:cBhvr>
                                      <p:to>
                                        <p:strVal val="visible"/>
                                      </p:to>
                                    </p:set>
                                    <p:animEffect transition="in" filter="wipe(left)">
                                      <p:cBhvr additive="repl">
                                        <p:cTn id="19" dur="500"/>
                                        <p:tgtEl>
                                          <p:spTgt spid="2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56" name="组合 26"/>
          <p:cNvGrpSpPr/>
          <p:nvPr/>
        </p:nvGrpSpPr>
        <p:grpSpPr>
          <a:xfrm>
            <a:off x="360" y="0"/>
            <a:ext cx="12191040" cy="6858000"/>
            <a:chOff x="360" y="0"/>
            <a:chExt cx="12191040" cy="6858000"/>
          </a:xfrm>
        </p:grpSpPr>
        <p:pic>
          <p:nvPicPr>
            <p:cNvPr id="257"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258"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259"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跨文化沟通与礼仪</a:t>
            </a:r>
            <a:endParaRPr lang="en-US" sz="3600" b="0" strike="noStrike" spc="-1">
              <a:solidFill>
                <a:schemeClr val="dk1"/>
              </a:solidFill>
              <a:latin typeface="Arial"/>
            </a:endParaRPr>
          </a:p>
        </p:txBody>
      </p:sp>
      <p:sp>
        <p:nvSpPr>
          <p:cNvPr id="260"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语言、文化差异</a:t>
            </a:r>
            <a:endParaRPr lang="en-US" sz="1600" b="0" strike="noStrike" spc="-1">
              <a:solidFill>
                <a:srgbClr val="000000"/>
              </a:solidFill>
              <a:latin typeface="Arial"/>
            </a:endParaRPr>
          </a:p>
        </p:txBody>
      </p:sp>
      <p:sp>
        <p:nvSpPr>
          <p:cNvPr id="261"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跨文化沟通的挑战</a:t>
            </a:r>
            <a:endParaRPr lang="en-US" sz="2000" b="0" strike="noStrike" spc="-1">
              <a:solidFill>
                <a:srgbClr val="000000"/>
              </a:solidFill>
              <a:latin typeface="Arial"/>
            </a:endParaRPr>
          </a:p>
        </p:txBody>
      </p:sp>
      <p:sp>
        <p:nvSpPr>
          <p:cNvPr id="262"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尊重、理解</a:t>
            </a:r>
            <a:endParaRPr lang="en-US" sz="1600" b="0" strike="noStrike" spc="-1">
              <a:solidFill>
                <a:srgbClr val="000000"/>
              </a:solidFill>
              <a:latin typeface="Arial"/>
            </a:endParaRPr>
          </a:p>
        </p:txBody>
      </p:sp>
      <p:sp>
        <p:nvSpPr>
          <p:cNvPr id="263"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跨文化礼仪的重要性</a:t>
            </a:r>
            <a:endParaRPr lang="en-US" sz="2000" b="0" strike="noStrike" spc="-1">
              <a:solidFill>
                <a:srgbClr val="000000"/>
              </a:solidFill>
              <a:latin typeface="Arial"/>
            </a:endParaRPr>
          </a:p>
        </p:txBody>
      </p:sp>
      <p:sp>
        <p:nvSpPr>
          <p:cNvPr id="264"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沟通技巧、尊重差异</a:t>
            </a:r>
            <a:endParaRPr lang="en-US" sz="1600" b="0" strike="noStrike" spc="-1">
              <a:solidFill>
                <a:srgbClr val="000000"/>
              </a:solidFill>
              <a:latin typeface="Arial"/>
            </a:endParaRPr>
          </a:p>
        </p:txBody>
      </p:sp>
      <p:sp>
        <p:nvSpPr>
          <p:cNvPr id="265"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如何有效处理跨文化沟通中的礼仪问题</a:t>
            </a:r>
            <a:endParaRPr lang="en-US" sz="2000" b="0" strike="noStrike" spc="-1">
              <a:solidFill>
                <a:srgbClr val="000000"/>
              </a:solidFill>
              <a:latin typeface="Arial"/>
            </a:endParaRPr>
          </a:p>
        </p:txBody>
      </p:sp>
      <p:sp>
        <p:nvSpPr>
          <p:cNvPr id="266"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67"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8"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企业礼仪规范的建立</a:t>
            </a:r>
            <a:endParaRPr lang="en-US" sz="3600" b="0" strike="noStrike" spc="-1">
              <a:solidFill>
                <a:schemeClr val="dk1"/>
              </a:solidFill>
              <a:latin typeface="Arial"/>
            </a:endParaRPr>
          </a:p>
        </p:txBody>
      </p:sp>
      <p:sp>
        <p:nvSpPr>
          <p:cNvPr id="269"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统一标准、规范行为</a:t>
            </a:r>
            <a:endParaRPr lang="en-US" sz="1600" b="0" strike="noStrike" spc="-1">
              <a:solidFill>
                <a:srgbClr val="000000"/>
              </a:solidFill>
              <a:latin typeface="Arial"/>
            </a:endParaRPr>
          </a:p>
        </p:txBody>
      </p:sp>
      <p:sp>
        <p:nvSpPr>
          <p:cNvPr id="270"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制定企业礼仪规范的必要性</a:t>
            </a:r>
            <a:endParaRPr lang="en-US" sz="2000" b="0" strike="noStrike" spc="-1">
              <a:solidFill>
                <a:srgbClr val="000000"/>
              </a:solidFill>
              <a:latin typeface="Arial"/>
            </a:endParaRPr>
          </a:p>
        </p:txBody>
      </p:sp>
      <p:sp>
        <p:nvSpPr>
          <p:cNvPr id="271"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272"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273"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内部宣传、培训执行</a:t>
            </a:r>
            <a:endParaRPr lang="en-US" sz="1600" b="0" strike="noStrike" spc="-1">
              <a:solidFill>
                <a:srgbClr val="000000"/>
              </a:solidFill>
              <a:latin typeface="Arial"/>
            </a:endParaRPr>
          </a:p>
        </p:txBody>
      </p:sp>
      <p:sp>
        <p:nvSpPr>
          <p:cNvPr id="274"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如何推广和执行企业礼仪规范</a:t>
            </a:r>
            <a:endParaRPr lang="en-US" sz="2000" b="0" strike="noStrike" spc="-1">
              <a:solidFill>
                <a:srgbClr val="000000"/>
              </a:solidFill>
              <a:latin typeface="Arial"/>
            </a:endParaRPr>
          </a:p>
        </p:txBody>
      </p:sp>
      <p:sp>
        <p:nvSpPr>
          <p:cNvPr id="27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76"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着装、言行规范</a:t>
            </a:r>
            <a:endParaRPr lang="en-US" sz="1600" b="0" strike="noStrike" spc="-1">
              <a:solidFill>
                <a:srgbClr val="000000"/>
              </a:solidFill>
              <a:latin typeface="Arial"/>
            </a:endParaRPr>
          </a:p>
        </p:txBody>
      </p:sp>
      <p:sp>
        <p:nvSpPr>
          <p:cNvPr id="277"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企业礼仪规范的内容和要素</a:t>
            </a:r>
            <a:endParaRPr lang="en-US" sz="2000" b="0" strike="noStrike" spc="-1">
              <a:solidFill>
                <a:srgbClr val="000000"/>
              </a:solidFill>
              <a:latin typeface="Arial"/>
            </a:endParaRPr>
          </a:p>
        </p:txBody>
      </p:sp>
      <p:pic>
        <p:nvPicPr>
          <p:cNvPr id="278" name="图片 4"/>
          <p:cNvPicPr/>
          <p:nvPr/>
        </p:nvPicPr>
        <p:blipFill>
          <a:blip r:embed="rId2"/>
          <a:stretch>
            <a:fillRect/>
          </a:stretch>
        </p:blipFill>
        <p:spPr>
          <a:xfrm>
            <a:off x="6135480" y="1175400"/>
            <a:ext cx="5381640" cy="5381640"/>
          </a:xfrm>
          <a:prstGeom prst="rect">
            <a:avLst/>
          </a:prstGeom>
          <a:ln w="0">
            <a:noFill/>
          </a:ln>
        </p:spPr>
      </p:pic>
      <p:pic>
        <p:nvPicPr>
          <p:cNvPr id="279" name="图片 22"/>
          <p:cNvPicPr/>
          <p:nvPr/>
        </p:nvPicPr>
        <p:blipFill>
          <a:blip r:embed="rId3"/>
          <a:srcRect l="19237" t="10197"/>
          <a:stretch>
            <a:fillRect/>
          </a:stretch>
        </p:blipFill>
        <p:spPr>
          <a:xfrm>
            <a:off x="0" y="0"/>
            <a:ext cx="514440" cy="929880"/>
          </a:xfrm>
          <a:prstGeom prst="rect">
            <a:avLst/>
          </a:prstGeom>
          <a:ln w="0">
            <a:noFill/>
          </a:ln>
        </p:spPr>
      </p:pic>
      <p:pic>
        <p:nvPicPr>
          <p:cNvPr id="280" name="图片 23"/>
          <p:cNvPicPr/>
          <p:nvPr/>
        </p:nvPicPr>
        <p:blipFill>
          <a:blip r:embed="rId4"/>
          <a:srcRect l="55284"/>
          <a:stretch>
            <a:fillRect/>
          </a:stretch>
        </p:blipFill>
        <p:spPr>
          <a:xfrm>
            <a:off x="0" y="625680"/>
            <a:ext cx="426600" cy="1140840"/>
          </a:xfrm>
          <a:prstGeom prst="rect">
            <a:avLst/>
          </a:prstGeom>
          <a:ln w="0">
            <a:noFill/>
          </a:ln>
        </p:spPr>
      </p:pic>
      <p:pic>
        <p:nvPicPr>
          <p:cNvPr id="281" name="图片 7"/>
          <p:cNvPicPr/>
          <p:nvPr/>
        </p:nvPicPr>
        <p:blipFill>
          <a:blip r:embed="rId5"/>
          <a:srcRect t="23379" r="-3045"/>
          <a:stretch>
            <a:fillRect/>
          </a:stretch>
        </p:blipFill>
        <p:spPr>
          <a:xfrm>
            <a:off x="8933040" y="0"/>
            <a:ext cx="1378440" cy="1427400"/>
          </a:xfrm>
          <a:prstGeom prst="rect">
            <a:avLst/>
          </a:prstGeom>
          <a:ln w="0">
            <a:noFill/>
          </a:ln>
        </p:spPr>
      </p:pic>
      <p:pic>
        <p:nvPicPr>
          <p:cNvPr id="282" name="图片 6"/>
          <p:cNvPicPr/>
          <p:nvPr/>
        </p:nvPicPr>
        <p:blipFill>
          <a:blip r:embed="rId6"/>
          <a:srcRect t="10754"/>
          <a:stretch>
            <a:fillRect/>
          </a:stretch>
        </p:blipFill>
        <p:spPr>
          <a:xfrm>
            <a:off x="8476200" y="0"/>
            <a:ext cx="589680" cy="1017000"/>
          </a:xfrm>
          <a:prstGeom prst="rect">
            <a:avLst/>
          </a:prstGeom>
          <a:ln w="0">
            <a:noFill/>
          </a:ln>
        </p:spPr>
      </p:pic>
      <p:pic>
        <p:nvPicPr>
          <p:cNvPr id="283"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279"/>
                                        </p:tgtEl>
                                        <p:attrNameLst>
                                          <p:attrName>style.visibility</p:attrName>
                                        </p:attrNameLst>
                                      </p:cBhvr>
                                      <p:to>
                                        <p:strVal val="visible"/>
                                      </p:to>
                                    </p:set>
                                    <p:animEffect transition="in" filter="wipe(left)">
                                      <p:cBhvr additive="repl">
                                        <p:cTn id="7" dur="500"/>
                                        <p:tgtEl>
                                          <p:spTgt spid="279"/>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280"/>
                                        </p:tgtEl>
                                        <p:attrNameLst>
                                          <p:attrName>style.visibility</p:attrName>
                                        </p:attrNameLst>
                                      </p:cBhvr>
                                      <p:to>
                                        <p:strVal val="visible"/>
                                      </p:to>
                                    </p:set>
                                    <p:animEffect transition="in" filter="wipe(left)">
                                      <p:cBhvr additive="repl">
                                        <p:cTn id="10" dur="500"/>
                                        <p:tgtEl>
                                          <p:spTgt spid="280"/>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281"/>
                                        </p:tgtEl>
                                        <p:attrNameLst>
                                          <p:attrName>style.visibility</p:attrName>
                                        </p:attrNameLst>
                                      </p:cBhvr>
                                      <p:to>
                                        <p:strVal val="visible"/>
                                      </p:to>
                                    </p:set>
                                    <p:animEffect transition="in" filter="wipe(left)">
                                      <p:cBhvr additive="repl">
                                        <p:cTn id="13" dur="500"/>
                                        <p:tgtEl>
                                          <p:spTgt spid="281"/>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282"/>
                                        </p:tgtEl>
                                        <p:attrNameLst>
                                          <p:attrName>style.visibility</p:attrName>
                                        </p:attrNameLst>
                                      </p:cBhvr>
                                      <p:to>
                                        <p:strVal val="visible"/>
                                      </p:to>
                                    </p:set>
                                    <p:animEffect transition="in" filter="wipe(left)">
                                      <p:cBhvr additive="repl">
                                        <p:cTn id="16" dur="500"/>
                                        <p:tgtEl>
                                          <p:spTgt spid="282"/>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283"/>
                                        </p:tgtEl>
                                        <p:attrNameLst>
                                          <p:attrName>style.visibility</p:attrName>
                                        </p:attrNameLst>
                                      </p:cBhvr>
                                      <p:to>
                                        <p:strVal val="visible"/>
                                      </p:to>
                                    </p:set>
                                    <p:animEffect transition="in" filter="wipe(left)">
                                      <p:cBhvr additive="repl">
                                        <p:cTn id="19" dur="500"/>
                                        <p:tgtEl>
                                          <p:spTgt spid="2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84" name="组合 26"/>
          <p:cNvGrpSpPr/>
          <p:nvPr/>
        </p:nvGrpSpPr>
        <p:grpSpPr>
          <a:xfrm>
            <a:off x="360" y="0"/>
            <a:ext cx="12191040" cy="6858000"/>
            <a:chOff x="360" y="0"/>
            <a:chExt cx="12191040" cy="6858000"/>
          </a:xfrm>
        </p:grpSpPr>
        <p:pic>
          <p:nvPicPr>
            <p:cNvPr id="285"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286"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28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88"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企业礼仪培训的注意事项</a:t>
            </a:r>
            <a:endParaRPr lang="en-US" sz="1800" b="0" strike="noStrike" spc="-1">
              <a:solidFill>
                <a:srgbClr val="000000"/>
              </a:solidFill>
              <a:latin typeface="Arial"/>
            </a:endParaRPr>
          </a:p>
        </p:txBody>
      </p:sp>
      <p:sp>
        <p:nvSpPr>
          <p:cNvPr id="289"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针对对象</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培训周期</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培训内容</a:t>
            </a:r>
            <a:endParaRPr lang="en-US" sz="1400" b="0" strike="noStrike" spc="-1">
              <a:solidFill>
                <a:srgbClr val="000000"/>
              </a:solidFill>
              <a:latin typeface="Arial"/>
            </a:endParaRPr>
          </a:p>
        </p:txBody>
      </p:sp>
      <p:sp>
        <p:nvSpPr>
          <p:cNvPr id="29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91"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如何评估企业礼仪培训的效果</a:t>
            </a:r>
            <a:endParaRPr lang="en-US" sz="1800" b="0" strike="noStrike" spc="-1">
              <a:solidFill>
                <a:srgbClr val="000000"/>
              </a:solidFill>
              <a:latin typeface="Arial"/>
            </a:endParaRPr>
          </a:p>
        </p:txBody>
      </p:sp>
      <p:sp>
        <p:nvSpPr>
          <p:cNvPr id="292"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反馈调查</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观察行为</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实际效果评估</a:t>
            </a:r>
            <a:endParaRPr lang="en-US" sz="1400" b="0" strike="noStrike" spc="-1">
              <a:solidFill>
                <a:srgbClr val="000000"/>
              </a:solidFill>
              <a:latin typeface="Arial"/>
            </a:endParaRPr>
          </a:p>
        </p:txBody>
      </p:sp>
      <p:sp>
        <p:nvSpPr>
          <p:cNvPr id="29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94"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295"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296"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企业礼仪培训的实施方法</a:t>
            </a:r>
            <a:endParaRPr lang="en-US" sz="3600" b="0" strike="noStrike" spc="-1">
              <a:solidFill>
                <a:schemeClr val="dk1"/>
              </a:solidFill>
              <a:latin typeface="Arial"/>
            </a:endParaRPr>
          </a:p>
        </p:txBody>
      </p:sp>
      <p:sp>
        <p:nvSpPr>
          <p:cNvPr id="29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98"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企业礼仪培训的形式和方式</a:t>
            </a:r>
            <a:endParaRPr lang="en-US" sz="1800" b="0" strike="noStrike" spc="-1">
              <a:solidFill>
                <a:srgbClr val="000000"/>
              </a:solidFill>
              <a:latin typeface="Arial"/>
            </a:endParaRPr>
          </a:p>
        </p:txBody>
      </p:sp>
      <p:sp>
        <p:nvSpPr>
          <p:cNvPr id="299"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班级培训</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在线培训</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外训</a:t>
            </a:r>
            <a:endParaRPr lang="en-US" sz="14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https://d.book118.com/678125143010006050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137</Paragraphs>
  <Slides>20</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企业礼仪培训推动职场风尚升级</vt:lpstr>
      <vt:lpstr>目录</vt:lpstr>
      <vt:lpstr>第1章 简介</vt:lpstr>
      <vt:lpstr>企业礼仪的定义和范围</vt:lpstr>
      <vt:lpstr> </vt:lpstr>
      <vt:lpstr>企业礼仪培训的必要性</vt:lpstr>
      <vt:lpstr>职场风尚的体现方式</vt:lpstr>
      <vt:lpstr>第2章 企业礼仪的基本要素</vt:lpstr>
      <vt:lpstr> </vt:lpstr>
      <vt:lpstr>礼仪用语与礼貌技巧</vt:lpstr>
      <vt:lpstr>商务社交礼仪</vt:lpstr>
      <vt:lpstr>职场沟通与合作</vt:lpstr>
      <vt:lpstr>企业礼仪的基本要素</vt:lpstr>
      <vt:lpstr>总结</vt:lpstr>
      <vt:lpstr>第3章 企业文化与礼仪</vt:lpstr>
      <vt:lpstr> </vt:lpstr>
      <vt:lpstr>跨文化沟通与礼仪</vt:lpstr>
      <vt:lpstr>企业礼仪规范的建立</vt:lpstr>
      <vt:lpstr>企业礼仪培训的实施方法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2024-09-29T14:34:37.919</cp:lastPrinted>
  <dcterms:created xsi:type="dcterms:W3CDTF">2024-09-29T06:34:37Z</dcterms:created>
  <dcterms:modified xsi:type="dcterms:W3CDTF">2024-09-29T06:34:40Z</dcterms:modified>
</cp:coreProperties>
</file>